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7199313"/>
  <p:notesSz cx="6858000" cy="9144000"/>
  <p:defaultTextStyle>
    <a:defPPr>
      <a:defRPr lang="zh-TW"/>
    </a:defPPr>
    <a:lvl1pPr marL="0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6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93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89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85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82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79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75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72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1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1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78226"/>
            <a:ext cx="9144000" cy="2506427"/>
          </a:xfrm>
        </p:spPr>
        <p:txBody>
          <a:bodyPr anchor="b"/>
          <a:lstStyle>
            <a:lvl1pPr algn="ctr">
              <a:defRPr sz="599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781310"/>
            <a:ext cx="9144000" cy="173816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4" indent="0" algn="ctr">
              <a:buNone/>
              <a:defRPr sz="2000"/>
            </a:lvl2pPr>
            <a:lvl3pPr marL="914347" indent="0" algn="ctr">
              <a:buNone/>
              <a:defRPr sz="1799"/>
            </a:lvl3pPr>
            <a:lvl4pPr marL="1371521" indent="0" algn="ctr">
              <a:buNone/>
              <a:defRPr sz="1600"/>
            </a:lvl4pPr>
            <a:lvl5pPr marL="1828694" indent="0" algn="ctr">
              <a:buNone/>
              <a:defRPr sz="1600"/>
            </a:lvl5pPr>
            <a:lvl6pPr marL="2285868" indent="0" algn="ctr">
              <a:buNone/>
              <a:defRPr sz="1600"/>
            </a:lvl6pPr>
            <a:lvl7pPr marL="2743041" indent="0" algn="ctr">
              <a:buNone/>
              <a:defRPr sz="1600"/>
            </a:lvl7pPr>
            <a:lvl8pPr marL="3200215" indent="0" algn="ctr">
              <a:buNone/>
              <a:defRPr sz="1600"/>
            </a:lvl8pPr>
            <a:lvl9pPr marL="3657388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8205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5722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94830"/>
            <a:ext cx="10515600" cy="2994714"/>
          </a:xfrm>
        </p:spPr>
        <p:txBody>
          <a:bodyPr anchor="b"/>
          <a:lstStyle>
            <a:lvl1pPr>
              <a:defRPr sz="599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817879"/>
            <a:ext cx="10515600" cy="157484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7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4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3715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9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1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3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0400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2" y="1916484"/>
            <a:ext cx="5181600" cy="456789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916484"/>
            <a:ext cx="5181600" cy="456789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2052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83297"/>
            <a:ext cx="10515600" cy="1391534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3" y="1764836"/>
            <a:ext cx="5157787" cy="8649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7" indent="0">
              <a:buNone/>
              <a:defRPr sz="1799" b="1"/>
            </a:lvl3pPr>
            <a:lvl4pPr marL="1371521" indent="0">
              <a:buNone/>
              <a:defRPr sz="1600" b="1"/>
            </a:lvl4pPr>
            <a:lvl5pPr marL="1828694" indent="0">
              <a:buNone/>
              <a:defRPr sz="1600" b="1"/>
            </a:lvl5pPr>
            <a:lvl6pPr marL="2285868" indent="0">
              <a:buNone/>
              <a:defRPr sz="1600" b="1"/>
            </a:lvl6pPr>
            <a:lvl7pPr marL="2743041" indent="0">
              <a:buNone/>
              <a:defRPr sz="1600" b="1"/>
            </a:lvl7pPr>
            <a:lvl8pPr marL="3200215" indent="0">
              <a:buNone/>
              <a:defRPr sz="1600" b="1"/>
            </a:lvl8pPr>
            <a:lvl9pPr marL="3657388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3" y="2629753"/>
            <a:ext cx="5157787" cy="386796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764836"/>
            <a:ext cx="5183188" cy="8649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7" indent="0">
              <a:buNone/>
              <a:defRPr sz="1799" b="1"/>
            </a:lvl3pPr>
            <a:lvl4pPr marL="1371521" indent="0">
              <a:buNone/>
              <a:defRPr sz="1600" b="1"/>
            </a:lvl4pPr>
            <a:lvl5pPr marL="1828694" indent="0">
              <a:buNone/>
              <a:defRPr sz="1600" b="1"/>
            </a:lvl5pPr>
            <a:lvl6pPr marL="2285868" indent="0">
              <a:buNone/>
              <a:defRPr sz="1600" b="1"/>
            </a:lvl6pPr>
            <a:lvl7pPr marL="2743041" indent="0">
              <a:buNone/>
              <a:defRPr sz="1600" b="1"/>
            </a:lvl7pPr>
            <a:lvl8pPr marL="3200215" indent="0">
              <a:buNone/>
              <a:defRPr sz="1600" b="1"/>
            </a:lvl8pPr>
            <a:lvl9pPr marL="3657388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629753"/>
            <a:ext cx="5183188" cy="386796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8904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8932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3827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3" y="479955"/>
            <a:ext cx="3932237" cy="1679840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036569"/>
            <a:ext cx="6172200" cy="5116178"/>
          </a:xfrm>
        </p:spPr>
        <p:txBody>
          <a:bodyPr/>
          <a:lstStyle>
            <a:lvl1pPr>
              <a:defRPr sz="3201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3" y="2159797"/>
            <a:ext cx="3932237" cy="4001285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7" indent="0">
              <a:buNone/>
              <a:defRPr sz="1200"/>
            </a:lvl3pPr>
            <a:lvl4pPr marL="1371521" indent="0">
              <a:buNone/>
              <a:defRPr sz="1000"/>
            </a:lvl4pPr>
            <a:lvl5pPr marL="1828694" indent="0">
              <a:buNone/>
              <a:defRPr sz="1000"/>
            </a:lvl5pPr>
            <a:lvl6pPr marL="2285868" indent="0">
              <a:buNone/>
              <a:defRPr sz="1000"/>
            </a:lvl6pPr>
            <a:lvl7pPr marL="2743041" indent="0">
              <a:buNone/>
              <a:defRPr sz="1000"/>
            </a:lvl7pPr>
            <a:lvl8pPr marL="3200215" indent="0">
              <a:buNone/>
              <a:defRPr sz="1000"/>
            </a:lvl8pPr>
            <a:lvl9pPr marL="3657388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6819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3" y="479955"/>
            <a:ext cx="3932237" cy="1679840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1036569"/>
            <a:ext cx="6172200" cy="5116178"/>
          </a:xfrm>
        </p:spPr>
        <p:txBody>
          <a:bodyPr anchor="t"/>
          <a:lstStyle>
            <a:lvl1pPr marL="0" indent="0">
              <a:buNone/>
              <a:defRPr sz="3201"/>
            </a:lvl1pPr>
            <a:lvl2pPr marL="457174" indent="0">
              <a:buNone/>
              <a:defRPr sz="2800"/>
            </a:lvl2pPr>
            <a:lvl3pPr marL="914347" indent="0">
              <a:buNone/>
              <a:defRPr sz="2400"/>
            </a:lvl3pPr>
            <a:lvl4pPr marL="1371521" indent="0">
              <a:buNone/>
              <a:defRPr sz="2000"/>
            </a:lvl4pPr>
            <a:lvl5pPr marL="1828694" indent="0">
              <a:buNone/>
              <a:defRPr sz="2000"/>
            </a:lvl5pPr>
            <a:lvl6pPr marL="2285868" indent="0">
              <a:buNone/>
              <a:defRPr sz="2000"/>
            </a:lvl6pPr>
            <a:lvl7pPr marL="2743041" indent="0">
              <a:buNone/>
              <a:defRPr sz="2000"/>
            </a:lvl7pPr>
            <a:lvl8pPr marL="3200215" indent="0">
              <a:buNone/>
              <a:defRPr sz="2000"/>
            </a:lvl8pPr>
            <a:lvl9pPr marL="3657388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3" y="2159797"/>
            <a:ext cx="3932237" cy="4001285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7" indent="0">
              <a:buNone/>
              <a:defRPr sz="1200"/>
            </a:lvl3pPr>
            <a:lvl4pPr marL="1371521" indent="0">
              <a:buNone/>
              <a:defRPr sz="1000"/>
            </a:lvl4pPr>
            <a:lvl5pPr marL="1828694" indent="0">
              <a:buNone/>
              <a:defRPr sz="1000"/>
            </a:lvl5pPr>
            <a:lvl6pPr marL="2285868" indent="0">
              <a:buNone/>
              <a:defRPr sz="1000"/>
            </a:lvl6pPr>
            <a:lvl7pPr marL="2743041" indent="0">
              <a:buNone/>
              <a:defRPr sz="1000"/>
            </a:lvl7pPr>
            <a:lvl8pPr marL="3200215" indent="0">
              <a:buNone/>
              <a:defRPr sz="1000"/>
            </a:lvl8pPr>
            <a:lvl9pPr marL="3657388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2690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5970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83300"/>
            <a:ext cx="2628900" cy="610108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83300"/>
            <a:ext cx="7734300" cy="6101085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43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83297"/>
            <a:ext cx="10515600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916484"/>
            <a:ext cx="10515600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672701"/>
            <a:ext cx="2743200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758B8-1BC2-4DB8-98EC-7590D082A659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672701"/>
            <a:ext cx="4114800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672701"/>
            <a:ext cx="2743200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7947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34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6" indent="-228586" algn="l" defTabSz="91434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1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34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08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7281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4455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9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8802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6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347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521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694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8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3041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200215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8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190833" y="234541"/>
            <a:ext cx="6032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國立嘉義大學動物科學系大學部選課流程圖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82789" y="654815"/>
            <a:ext cx="902811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必修課程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035069" y="663348"/>
            <a:ext cx="902811" cy="307777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選修課程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371472" y="6684447"/>
            <a:ext cx="11671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tabLst>
                <a:tab pos="1342893" algn="r"/>
                <a:tab pos="2866745" algn="r"/>
                <a:tab pos="4304879" algn="r"/>
                <a:tab pos="4390595" algn="r"/>
                <a:tab pos="5923971" algn="r"/>
                <a:tab pos="7447820" algn="r"/>
                <a:tab pos="8971672" algn="r"/>
                <a:tab pos="10495523" algn="r"/>
              </a:tabLst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一上  一下  二上  二下  三上  三下  四上  四下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354717" y="1845425"/>
            <a:ext cx="911189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普通化學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346339" y="2237131"/>
            <a:ext cx="91956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普通化學實習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354718" y="2899569"/>
            <a:ext cx="800219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農業概論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339269" y="1435215"/>
            <a:ext cx="646331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動物學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354717" y="3355768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飼料作物學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354719" y="3859149"/>
            <a:ext cx="800219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伴侶動物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1660412" y="1415498"/>
            <a:ext cx="1261884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動物解剖生理學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1643687" y="2005153"/>
            <a:ext cx="1261884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動物解剖生理學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1643971" y="2615081"/>
            <a:ext cx="954107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生物統計學</a:t>
            </a:r>
          </a:p>
        </p:txBody>
      </p:sp>
      <p:sp>
        <p:nvSpPr>
          <p:cNvPr id="19" name="文字方塊 18"/>
          <p:cNvSpPr txBox="1"/>
          <p:nvPr/>
        </p:nvSpPr>
        <p:spPr>
          <a:xfrm>
            <a:off x="1571860" y="3096908"/>
            <a:ext cx="1261884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動物生態與保育</a:t>
            </a:r>
          </a:p>
        </p:txBody>
      </p:sp>
      <p:sp>
        <p:nvSpPr>
          <p:cNvPr id="21" name="文字方塊 20"/>
          <p:cNvSpPr txBox="1"/>
          <p:nvPr/>
        </p:nvSpPr>
        <p:spPr>
          <a:xfrm>
            <a:off x="3269429" y="1342245"/>
            <a:ext cx="1184940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動物營養學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3261970" y="1861353"/>
            <a:ext cx="1261884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動物解剖生理學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3261971" y="2603368"/>
            <a:ext cx="1261884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動物解剖生理學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3269429" y="3332253"/>
            <a:ext cx="800219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生物化學</a:t>
            </a:r>
          </a:p>
        </p:txBody>
      </p:sp>
      <p:sp>
        <p:nvSpPr>
          <p:cNvPr id="25" name="文字方塊 24"/>
          <p:cNvSpPr txBox="1"/>
          <p:nvPr/>
        </p:nvSpPr>
        <p:spPr>
          <a:xfrm>
            <a:off x="3238172" y="3733494"/>
            <a:ext cx="1107996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生物化學實習</a:t>
            </a:r>
          </a:p>
        </p:txBody>
      </p:sp>
      <p:sp>
        <p:nvSpPr>
          <p:cNvPr id="26" name="文字方塊 25"/>
          <p:cNvSpPr txBox="1"/>
          <p:nvPr/>
        </p:nvSpPr>
        <p:spPr>
          <a:xfrm>
            <a:off x="3241837" y="4103627"/>
            <a:ext cx="646331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遺傳學</a:t>
            </a:r>
          </a:p>
        </p:txBody>
      </p:sp>
      <p:sp>
        <p:nvSpPr>
          <p:cNvPr id="28" name="文字方塊 27"/>
          <p:cNvSpPr txBox="1"/>
          <p:nvPr/>
        </p:nvSpPr>
        <p:spPr>
          <a:xfrm>
            <a:off x="3233412" y="4515173"/>
            <a:ext cx="954107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寵物行為與</a:t>
            </a:r>
            <a:endParaRPr lang="en-US" altLang="zh-TW" sz="12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心理</a:t>
            </a:r>
          </a:p>
        </p:txBody>
      </p:sp>
      <p:sp>
        <p:nvSpPr>
          <p:cNvPr id="29" name="文字方塊 28"/>
          <p:cNvSpPr txBox="1"/>
          <p:nvPr/>
        </p:nvSpPr>
        <p:spPr>
          <a:xfrm>
            <a:off x="4825101" y="2157600"/>
            <a:ext cx="1261884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動物營養學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4858761" y="2635989"/>
            <a:ext cx="954107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動物繁殖學</a:t>
            </a:r>
          </a:p>
        </p:txBody>
      </p:sp>
      <p:sp>
        <p:nvSpPr>
          <p:cNvPr id="31" name="文字方塊 30"/>
          <p:cNvSpPr txBox="1"/>
          <p:nvPr/>
        </p:nvSpPr>
        <p:spPr>
          <a:xfrm>
            <a:off x="4825612" y="3114725"/>
            <a:ext cx="1261884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動物繁殖學實習</a:t>
            </a:r>
          </a:p>
        </p:txBody>
      </p:sp>
      <p:sp>
        <p:nvSpPr>
          <p:cNvPr id="32" name="文字方塊 31"/>
          <p:cNvSpPr txBox="1"/>
          <p:nvPr/>
        </p:nvSpPr>
        <p:spPr>
          <a:xfrm>
            <a:off x="4844081" y="3536351"/>
            <a:ext cx="954107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動物育種學</a:t>
            </a:r>
          </a:p>
        </p:txBody>
      </p:sp>
      <p:sp>
        <p:nvSpPr>
          <p:cNvPr id="33" name="文字方塊 32"/>
          <p:cNvSpPr txBox="1"/>
          <p:nvPr/>
        </p:nvSpPr>
        <p:spPr>
          <a:xfrm>
            <a:off x="4842360" y="1337355"/>
            <a:ext cx="1184940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動物場實習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</a:p>
        </p:txBody>
      </p:sp>
      <p:sp>
        <p:nvSpPr>
          <p:cNvPr id="34" name="文字方塊 33"/>
          <p:cNvSpPr txBox="1"/>
          <p:nvPr/>
        </p:nvSpPr>
        <p:spPr>
          <a:xfrm>
            <a:off x="4825612" y="3959204"/>
            <a:ext cx="1261884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實用犬貓生理學</a:t>
            </a:r>
          </a:p>
        </p:txBody>
      </p:sp>
      <p:sp>
        <p:nvSpPr>
          <p:cNvPr id="35" name="文字方塊 34"/>
          <p:cNvSpPr txBox="1"/>
          <p:nvPr/>
        </p:nvSpPr>
        <p:spPr>
          <a:xfrm>
            <a:off x="6355103" y="2110571"/>
            <a:ext cx="1281071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乳類產品加工學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6357348" y="2452425"/>
            <a:ext cx="1107996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乳類產品加工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學實習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6368151" y="3038293"/>
            <a:ext cx="954107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反芻動物學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8" name="文字方塊 37"/>
          <p:cNvSpPr txBox="1"/>
          <p:nvPr/>
        </p:nvSpPr>
        <p:spPr>
          <a:xfrm>
            <a:off x="6346422" y="3783936"/>
            <a:ext cx="492443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豬學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6346422" y="3425041"/>
            <a:ext cx="1272403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反芻動物學實習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0" name="文字方塊 39"/>
          <p:cNvSpPr txBox="1"/>
          <p:nvPr/>
        </p:nvSpPr>
        <p:spPr>
          <a:xfrm>
            <a:off x="6897995" y="3792112"/>
            <a:ext cx="823587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豬學實習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6374290" y="1331318"/>
            <a:ext cx="1261884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動物場實習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</a:p>
        </p:txBody>
      </p:sp>
      <p:sp>
        <p:nvSpPr>
          <p:cNvPr id="42" name="文字方塊 41"/>
          <p:cNvSpPr txBox="1"/>
          <p:nvPr/>
        </p:nvSpPr>
        <p:spPr>
          <a:xfrm>
            <a:off x="6337553" y="4276918"/>
            <a:ext cx="1261884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犬貓環境管理學</a:t>
            </a:r>
          </a:p>
        </p:txBody>
      </p:sp>
      <p:sp>
        <p:nvSpPr>
          <p:cNvPr id="43" name="文字方塊 42"/>
          <p:cNvSpPr txBox="1"/>
          <p:nvPr/>
        </p:nvSpPr>
        <p:spPr>
          <a:xfrm>
            <a:off x="7873844" y="1342244"/>
            <a:ext cx="1261884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肉類產品加工學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7865303" y="1698403"/>
            <a:ext cx="1441419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肉類產品加工學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5" name="文字方塊 44"/>
          <p:cNvSpPr txBox="1"/>
          <p:nvPr/>
        </p:nvSpPr>
        <p:spPr>
          <a:xfrm>
            <a:off x="7865305" y="2223331"/>
            <a:ext cx="492443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禽學</a:t>
            </a:r>
          </a:p>
        </p:txBody>
      </p:sp>
      <p:sp>
        <p:nvSpPr>
          <p:cNvPr id="46" name="文字方塊 45"/>
          <p:cNvSpPr txBox="1"/>
          <p:nvPr/>
        </p:nvSpPr>
        <p:spPr>
          <a:xfrm>
            <a:off x="7865304" y="2582620"/>
            <a:ext cx="800219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禽學實習</a:t>
            </a:r>
          </a:p>
        </p:txBody>
      </p:sp>
      <p:sp>
        <p:nvSpPr>
          <p:cNvPr id="47" name="文字方塊 46"/>
          <p:cNvSpPr txBox="1"/>
          <p:nvPr/>
        </p:nvSpPr>
        <p:spPr>
          <a:xfrm>
            <a:off x="7865304" y="2962543"/>
            <a:ext cx="1338828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實務專題研究</a:t>
            </a:r>
            <a:r>
              <a:rPr lang="en-US" altLang="zh-TW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</a:p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生產組</a:t>
            </a:r>
          </a:p>
        </p:txBody>
      </p:sp>
      <p:sp>
        <p:nvSpPr>
          <p:cNvPr id="48" name="文字方塊 47"/>
          <p:cNvSpPr txBox="1"/>
          <p:nvPr/>
        </p:nvSpPr>
        <p:spPr>
          <a:xfrm>
            <a:off x="7865304" y="3515827"/>
            <a:ext cx="1338828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實務專題研究</a:t>
            </a:r>
            <a:r>
              <a:rPr lang="en-US" altLang="zh-TW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</a:p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利用組</a:t>
            </a:r>
          </a:p>
        </p:txBody>
      </p:sp>
      <p:sp>
        <p:nvSpPr>
          <p:cNvPr id="51" name="文字方塊 50"/>
          <p:cNvSpPr txBox="1"/>
          <p:nvPr/>
        </p:nvSpPr>
        <p:spPr>
          <a:xfrm>
            <a:off x="7865303" y="4069111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營養免疫學</a:t>
            </a:r>
          </a:p>
        </p:txBody>
      </p:sp>
      <p:sp>
        <p:nvSpPr>
          <p:cNvPr id="52" name="文字方塊 51"/>
          <p:cNvSpPr txBox="1"/>
          <p:nvPr/>
        </p:nvSpPr>
        <p:spPr>
          <a:xfrm>
            <a:off x="7865304" y="4401736"/>
            <a:ext cx="1107996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動物生物技術</a:t>
            </a:r>
          </a:p>
        </p:txBody>
      </p:sp>
      <p:sp>
        <p:nvSpPr>
          <p:cNvPr id="53" name="文字方塊 52"/>
          <p:cNvSpPr txBox="1"/>
          <p:nvPr/>
        </p:nvSpPr>
        <p:spPr>
          <a:xfrm>
            <a:off x="7873844" y="5232697"/>
            <a:ext cx="1432878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動物產品安全管理系統</a:t>
            </a:r>
          </a:p>
        </p:txBody>
      </p:sp>
      <p:sp>
        <p:nvSpPr>
          <p:cNvPr id="54" name="文字方塊 53"/>
          <p:cNvSpPr txBox="1"/>
          <p:nvPr/>
        </p:nvSpPr>
        <p:spPr>
          <a:xfrm>
            <a:off x="7865303" y="4871054"/>
            <a:ext cx="1441419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動物副產品利用學</a:t>
            </a:r>
          </a:p>
        </p:txBody>
      </p:sp>
      <p:sp>
        <p:nvSpPr>
          <p:cNvPr id="55" name="文字方塊 54"/>
          <p:cNvSpPr txBox="1"/>
          <p:nvPr/>
        </p:nvSpPr>
        <p:spPr>
          <a:xfrm>
            <a:off x="8409151" y="5827292"/>
            <a:ext cx="800219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專業實習</a:t>
            </a:r>
          </a:p>
        </p:txBody>
      </p:sp>
      <p:sp>
        <p:nvSpPr>
          <p:cNvPr id="56" name="文字方塊 55"/>
          <p:cNvSpPr txBox="1"/>
          <p:nvPr/>
        </p:nvSpPr>
        <p:spPr>
          <a:xfrm>
            <a:off x="9399765" y="1333901"/>
            <a:ext cx="1107996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動物產品產銷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及經營學</a:t>
            </a:r>
          </a:p>
        </p:txBody>
      </p:sp>
      <p:sp>
        <p:nvSpPr>
          <p:cNvPr id="57" name="文字方塊 56"/>
          <p:cNvSpPr txBox="1"/>
          <p:nvPr/>
        </p:nvSpPr>
        <p:spPr>
          <a:xfrm>
            <a:off x="9391225" y="1929301"/>
            <a:ext cx="1415772" cy="461665"/>
          </a:xfrm>
          <a:prstGeom prst="rect">
            <a:avLst/>
          </a:prstGeom>
          <a:ln w="12700">
            <a:solidFill>
              <a:srgbClr val="FF0000"/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實務專題研究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生產組</a:t>
            </a:r>
          </a:p>
        </p:txBody>
      </p:sp>
      <p:sp>
        <p:nvSpPr>
          <p:cNvPr id="59" name="文字方塊 58"/>
          <p:cNvSpPr txBox="1"/>
          <p:nvPr/>
        </p:nvSpPr>
        <p:spPr>
          <a:xfrm>
            <a:off x="9382609" y="2498741"/>
            <a:ext cx="1338828" cy="461665"/>
          </a:xfrm>
          <a:prstGeom prst="rect">
            <a:avLst/>
          </a:prstGeom>
          <a:ln w="12700">
            <a:solidFill>
              <a:srgbClr val="FF0000"/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實務專題研究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利用組</a:t>
            </a:r>
          </a:p>
        </p:txBody>
      </p:sp>
      <p:sp>
        <p:nvSpPr>
          <p:cNvPr id="60" name="文字方塊 59"/>
          <p:cNvSpPr txBox="1"/>
          <p:nvPr/>
        </p:nvSpPr>
        <p:spPr>
          <a:xfrm>
            <a:off x="9382609" y="3057939"/>
            <a:ext cx="1031051" cy="461665"/>
          </a:xfrm>
          <a:prstGeom prst="rect">
            <a:avLst/>
          </a:prstGeom>
          <a:ln w="12700">
            <a:solidFill>
              <a:srgbClr val="FF0000"/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生產組</a:t>
            </a:r>
          </a:p>
        </p:txBody>
      </p:sp>
      <p:sp>
        <p:nvSpPr>
          <p:cNvPr id="61" name="文字方塊 60"/>
          <p:cNvSpPr txBox="1"/>
          <p:nvPr/>
        </p:nvSpPr>
        <p:spPr>
          <a:xfrm>
            <a:off x="9382609" y="3632170"/>
            <a:ext cx="1031051" cy="461665"/>
          </a:xfrm>
          <a:prstGeom prst="rect">
            <a:avLst/>
          </a:prstGeom>
          <a:ln w="12700">
            <a:solidFill>
              <a:srgbClr val="FF0000"/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利用組</a:t>
            </a:r>
          </a:p>
        </p:txBody>
      </p:sp>
      <p:sp>
        <p:nvSpPr>
          <p:cNvPr id="62" name="文字方塊 61"/>
          <p:cNvSpPr txBox="1"/>
          <p:nvPr/>
        </p:nvSpPr>
        <p:spPr>
          <a:xfrm>
            <a:off x="4813796" y="4449929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蛋品加工學</a:t>
            </a:r>
          </a:p>
        </p:txBody>
      </p:sp>
      <p:sp>
        <p:nvSpPr>
          <p:cNvPr id="63" name="文字方塊 62"/>
          <p:cNvSpPr txBox="1"/>
          <p:nvPr/>
        </p:nvSpPr>
        <p:spPr>
          <a:xfrm>
            <a:off x="4807121" y="4854082"/>
            <a:ext cx="1107996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蛋品加工實習</a:t>
            </a:r>
          </a:p>
        </p:txBody>
      </p:sp>
      <p:sp>
        <p:nvSpPr>
          <p:cNvPr id="64" name="文字方塊 63"/>
          <p:cNvSpPr txBox="1"/>
          <p:nvPr/>
        </p:nvSpPr>
        <p:spPr>
          <a:xfrm>
            <a:off x="9391225" y="4176277"/>
            <a:ext cx="1107996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動物產品化學</a:t>
            </a:r>
            <a:endParaRPr lang="en-US" altLang="zh-TW" sz="12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與檢驗</a:t>
            </a:r>
          </a:p>
        </p:txBody>
      </p:sp>
      <p:sp>
        <p:nvSpPr>
          <p:cNvPr id="66" name="文字方塊 65"/>
          <p:cNvSpPr txBox="1"/>
          <p:nvPr/>
        </p:nvSpPr>
        <p:spPr>
          <a:xfrm>
            <a:off x="10948954" y="1319879"/>
            <a:ext cx="1107996" cy="461665"/>
          </a:xfrm>
          <a:prstGeom prst="rect">
            <a:avLst/>
          </a:prstGeom>
          <a:ln w="12700">
            <a:solidFill>
              <a:srgbClr val="FF0000"/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生產組</a:t>
            </a:r>
          </a:p>
        </p:txBody>
      </p:sp>
      <p:sp>
        <p:nvSpPr>
          <p:cNvPr id="67" name="文字方塊 66"/>
          <p:cNvSpPr txBox="1"/>
          <p:nvPr/>
        </p:nvSpPr>
        <p:spPr>
          <a:xfrm>
            <a:off x="10941033" y="1879738"/>
            <a:ext cx="1107996" cy="461665"/>
          </a:xfrm>
          <a:prstGeom prst="rect">
            <a:avLst/>
          </a:prstGeom>
          <a:ln w="12700">
            <a:solidFill>
              <a:srgbClr val="FF0000"/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利用組</a:t>
            </a:r>
          </a:p>
        </p:txBody>
      </p:sp>
      <p:sp>
        <p:nvSpPr>
          <p:cNvPr id="68" name="文字方塊 67"/>
          <p:cNvSpPr txBox="1"/>
          <p:nvPr/>
        </p:nvSpPr>
        <p:spPr>
          <a:xfrm>
            <a:off x="10941033" y="2498529"/>
            <a:ext cx="1082348" cy="307777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酵素與保健</a:t>
            </a:r>
          </a:p>
        </p:txBody>
      </p:sp>
      <p:sp>
        <p:nvSpPr>
          <p:cNvPr id="69" name="文字方塊 68"/>
          <p:cNvSpPr txBox="1"/>
          <p:nvPr/>
        </p:nvSpPr>
        <p:spPr>
          <a:xfrm>
            <a:off x="10941032" y="2899352"/>
            <a:ext cx="800219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動物保健</a:t>
            </a:r>
          </a:p>
        </p:txBody>
      </p:sp>
      <p:sp>
        <p:nvSpPr>
          <p:cNvPr id="70" name="文字方塊 69"/>
          <p:cNvSpPr txBox="1"/>
          <p:nvPr/>
        </p:nvSpPr>
        <p:spPr>
          <a:xfrm>
            <a:off x="7865303" y="6238658"/>
            <a:ext cx="1338829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維生素與礦物質</a:t>
            </a:r>
          </a:p>
        </p:txBody>
      </p:sp>
      <p:sp>
        <p:nvSpPr>
          <p:cNvPr id="71" name="文字方塊 70"/>
          <p:cNvSpPr txBox="1"/>
          <p:nvPr/>
        </p:nvSpPr>
        <p:spPr>
          <a:xfrm>
            <a:off x="10941032" y="3734001"/>
            <a:ext cx="646331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鸚鵡學</a:t>
            </a:r>
          </a:p>
        </p:txBody>
      </p:sp>
      <p:sp>
        <p:nvSpPr>
          <p:cNvPr id="75" name="文字方塊 74"/>
          <p:cNvSpPr txBox="1"/>
          <p:nvPr/>
        </p:nvSpPr>
        <p:spPr>
          <a:xfrm>
            <a:off x="9391225" y="5300198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泌乳生理學</a:t>
            </a:r>
          </a:p>
        </p:txBody>
      </p:sp>
      <p:sp>
        <p:nvSpPr>
          <p:cNvPr id="76" name="文字方塊 75"/>
          <p:cNvSpPr txBox="1"/>
          <p:nvPr/>
        </p:nvSpPr>
        <p:spPr>
          <a:xfrm>
            <a:off x="10937111" y="3306051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飼料製造學</a:t>
            </a:r>
          </a:p>
        </p:txBody>
      </p:sp>
      <p:sp>
        <p:nvSpPr>
          <p:cNvPr id="65" name="文字方塊 64"/>
          <p:cNvSpPr txBox="1"/>
          <p:nvPr/>
        </p:nvSpPr>
        <p:spPr>
          <a:xfrm>
            <a:off x="7873844" y="5821835"/>
            <a:ext cx="492443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鹿學</a:t>
            </a:r>
          </a:p>
        </p:txBody>
      </p:sp>
      <p:sp>
        <p:nvSpPr>
          <p:cNvPr id="72" name="文字方塊 71"/>
          <p:cNvSpPr txBox="1"/>
          <p:nvPr/>
        </p:nvSpPr>
        <p:spPr>
          <a:xfrm>
            <a:off x="328605" y="4195540"/>
            <a:ext cx="1261884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動物科學與生活</a:t>
            </a:r>
          </a:p>
        </p:txBody>
      </p:sp>
      <p:sp>
        <p:nvSpPr>
          <p:cNvPr id="73" name="文字方塊 72"/>
          <p:cNvSpPr txBox="1"/>
          <p:nvPr/>
        </p:nvSpPr>
        <p:spPr>
          <a:xfrm>
            <a:off x="354716" y="4612458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動物行為學</a:t>
            </a:r>
          </a:p>
        </p:txBody>
      </p:sp>
      <p:sp>
        <p:nvSpPr>
          <p:cNvPr id="74" name="文字方塊 73"/>
          <p:cNvSpPr txBox="1"/>
          <p:nvPr/>
        </p:nvSpPr>
        <p:spPr>
          <a:xfrm>
            <a:off x="3228747" y="5070912"/>
            <a:ext cx="1107996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飼料營養分析</a:t>
            </a:r>
          </a:p>
        </p:txBody>
      </p:sp>
      <p:sp>
        <p:nvSpPr>
          <p:cNvPr id="77" name="文字方塊 76"/>
          <p:cNvSpPr txBox="1"/>
          <p:nvPr/>
        </p:nvSpPr>
        <p:spPr>
          <a:xfrm>
            <a:off x="3228154" y="5428728"/>
            <a:ext cx="1415772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飼料營養分析實習</a:t>
            </a:r>
          </a:p>
        </p:txBody>
      </p:sp>
      <p:cxnSp>
        <p:nvCxnSpPr>
          <p:cNvPr id="89" name="肘形接點 88"/>
          <p:cNvCxnSpPr>
            <a:stCxn id="73" idx="3"/>
            <a:endCxn id="28" idx="1"/>
          </p:cNvCxnSpPr>
          <p:nvPr/>
        </p:nvCxnSpPr>
        <p:spPr>
          <a:xfrm flipV="1">
            <a:off x="1308823" y="4746006"/>
            <a:ext cx="1924589" cy="495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肘形接點 100"/>
          <p:cNvCxnSpPr>
            <a:stCxn id="28" idx="3"/>
            <a:endCxn id="34" idx="1"/>
          </p:cNvCxnSpPr>
          <p:nvPr/>
        </p:nvCxnSpPr>
        <p:spPr>
          <a:xfrm flipV="1">
            <a:off x="4187519" y="4097704"/>
            <a:ext cx="638093" cy="64830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線單箭頭接點 87"/>
          <p:cNvCxnSpPr>
            <a:stCxn id="10" idx="3"/>
            <a:endCxn id="14" idx="1"/>
          </p:cNvCxnSpPr>
          <p:nvPr/>
        </p:nvCxnSpPr>
        <p:spPr>
          <a:xfrm>
            <a:off x="985600" y="1573715"/>
            <a:ext cx="674812" cy="726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肘形接點 90"/>
          <p:cNvCxnSpPr>
            <a:stCxn id="14" idx="3"/>
            <a:endCxn id="22" idx="1"/>
          </p:cNvCxnSpPr>
          <p:nvPr/>
        </p:nvCxnSpPr>
        <p:spPr>
          <a:xfrm>
            <a:off x="2922296" y="1646331"/>
            <a:ext cx="339674" cy="44585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" name="圖片 10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731" y="196891"/>
            <a:ext cx="695769" cy="720090"/>
          </a:xfrm>
          <a:prstGeom prst="rect">
            <a:avLst/>
          </a:prstGeom>
        </p:spPr>
      </p:pic>
      <p:cxnSp>
        <p:nvCxnSpPr>
          <p:cNvPr id="15" name="肘形接點 14"/>
          <p:cNvCxnSpPr/>
          <p:nvPr/>
        </p:nvCxnSpPr>
        <p:spPr>
          <a:xfrm>
            <a:off x="3888168" y="4305656"/>
            <a:ext cx="3977136" cy="29810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肘形接點 49"/>
          <p:cNvCxnSpPr>
            <a:stCxn id="21" idx="3"/>
            <a:endCxn id="74" idx="3"/>
          </p:cNvCxnSpPr>
          <p:nvPr/>
        </p:nvCxnSpPr>
        <p:spPr>
          <a:xfrm flipH="1">
            <a:off x="4336743" y="1480745"/>
            <a:ext cx="117626" cy="3728667"/>
          </a:xfrm>
          <a:prstGeom prst="bentConnector3">
            <a:avLst>
              <a:gd name="adj1" fmla="val -194345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文字方塊 84"/>
          <p:cNvSpPr txBox="1"/>
          <p:nvPr/>
        </p:nvSpPr>
        <p:spPr>
          <a:xfrm>
            <a:off x="6333598" y="4873197"/>
            <a:ext cx="1441419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禽類產品加工學</a:t>
            </a:r>
          </a:p>
        </p:txBody>
      </p:sp>
      <p:sp>
        <p:nvSpPr>
          <p:cNvPr id="86" name="文字方塊 85"/>
          <p:cNvSpPr txBox="1"/>
          <p:nvPr/>
        </p:nvSpPr>
        <p:spPr>
          <a:xfrm>
            <a:off x="3228154" y="5841194"/>
            <a:ext cx="1261884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動物科技與新知</a:t>
            </a:r>
          </a:p>
        </p:txBody>
      </p:sp>
      <p:sp>
        <p:nvSpPr>
          <p:cNvPr id="87" name="文字方塊 86"/>
          <p:cNvSpPr txBox="1"/>
          <p:nvPr/>
        </p:nvSpPr>
        <p:spPr>
          <a:xfrm>
            <a:off x="4807121" y="5229219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細胞生物學</a:t>
            </a:r>
          </a:p>
        </p:txBody>
      </p:sp>
      <p:sp>
        <p:nvSpPr>
          <p:cNvPr id="90" name="文字方塊 89"/>
          <p:cNvSpPr txBox="1"/>
          <p:nvPr/>
        </p:nvSpPr>
        <p:spPr>
          <a:xfrm>
            <a:off x="10937111" y="4131583"/>
            <a:ext cx="800219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內分泌學</a:t>
            </a:r>
          </a:p>
        </p:txBody>
      </p:sp>
      <p:sp>
        <p:nvSpPr>
          <p:cNvPr id="93" name="文字方塊 92"/>
          <p:cNvSpPr txBox="1"/>
          <p:nvPr/>
        </p:nvSpPr>
        <p:spPr>
          <a:xfrm>
            <a:off x="6346422" y="1711968"/>
            <a:ext cx="1415772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牧場實務實習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</a:p>
        </p:txBody>
      </p:sp>
      <p:sp>
        <p:nvSpPr>
          <p:cNvPr id="94" name="文字方塊 93"/>
          <p:cNvSpPr txBox="1"/>
          <p:nvPr/>
        </p:nvSpPr>
        <p:spPr>
          <a:xfrm>
            <a:off x="4834316" y="1721357"/>
            <a:ext cx="1338828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牧場實務實習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</a:p>
        </p:txBody>
      </p:sp>
      <p:sp>
        <p:nvSpPr>
          <p:cNvPr id="100" name="文字方塊 99">
            <a:extLst>
              <a:ext uri="{FF2B5EF4-FFF2-40B4-BE49-F238E27FC236}">
                <a16:creationId xmlns:a16="http://schemas.microsoft.com/office/drawing/2014/main" id="{3252AE57-7CBA-4E98-BF4B-03B4D67DF196}"/>
              </a:ext>
            </a:extLst>
          </p:cNvPr>
          <p:cNvSpPr txBox="1"/>
          <p:nvPr/>
        </p:nvSpPr>
        <p:spPr>
          <a:xfrm>
            <a:off x="4795353" y="5608339"/>
            <a:ext cx="1107996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小動物生理學</a:t>
            </a:r>
          </a:p>
        </p:txBody>
      </p:sp>
      <p:sp>
        <p:nvSpPr>
          <p:cNvPr id="102" name="文字方塊 101">
            <a:extLst>
              <a:ext uri="{FF2B5EF4-FFF2-40B4-BE49-F238E27FC236}">
                <a16:creationId xmlns:a16="http://schemas.microsoft.com/office/drawing/2014/main" id="{5691330B-BB39-49AA-9848-6AD75F55EF65}"/>
              </a:ext>
            </a:extLst>
          </p:cNvPr>
          <p:cNvSpPr txBox="1"/>
          <p:nvPr/>
        </p:nvSpPr>
        <p:spPr>
          <a:xfrm>
            <a:off x="9391225" y="4746005"/>
            <a:ext cx="1107996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動物產品化學</a:t>
            </a:r>
            <a:endParaRPr lang="en-US" altLang="zh-TW" sz="12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與檢驗實習</a:t>
            </a:r>
          </a:p>
        </p:txBody>
      </p:sp>
      <p:cxnSp>
        <p:nvCxnSpPr>
          <p:cNvPr id="107" name="接點: 肘形 106">
            <a:extLst>
              <a:ext uri="{FF2B5EF4-FFF2-40B4-BE49-F238E27FC236}">
                <a16:creationId xmlns:a16="http://schemas.microsoft.com/office/drawing/2014/main" id="{CACF3869-55CF-49BC-83D5-EC3FF8B39159}"/>
              </a:ext>
            </a:extLst>
          </p:cNvPr>
          <p:cNvCxnSpPr>
            <a:cxnSpLocks/>
            <a:stCxn id="21" idx="3"/>
            <a:endCxn id="29" idx="1"/>
          </p:cNvCxnSpPr>
          <p:nvPr/>
        </p:nvCxnSpPr>
        <p:spPr>
          <a:xfrm>
            <a:off x="4454369" y="1480745"/>
            <a:ext cx="370732" cy="815355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接點: 肘形 122">
            <a:extLst>
              <a:ext uri="{FF2B5EF4-FFF2-40B4-BE49-F238E27FC236}">
                <a16:creationId xmlns:a16="http://schemas.microsoft.com/office/drawing/2014/main" id="{39E12531-19E6-4BFF-8554-37DADAF2358D}"/>
              </a:ext>
            </a:extLst>
          </p:cNvPr>
          <p:cNvCxnSpPr>
            <a:cxnSpLocks/>
          </p:cNvCxnSpPr>
          <p:nvPr/>
        </p:nvCxnSpPr>
        <p:spPr>
          <a:xfrm>
            <a:off x="6073458" y="2378192"/>
            <a:ext cx="1778318" cy="1830826"/>
          </a:xfrm>
          <a:prstGeom prst="bentConnector3">
            <a:avLst>
              <a:gd name="adj1" fmla="val 866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直線單箭頭接點 134">
            <a:extLst>
              <a:ext uri="{FF2B5EF4-FFF2-40B4-BE49-F238E27FC236}">
                <a16:creationId xmlns:a16="http://schemas.microsoft.com/office/drawing/2014/main" id="{DFA118FE-66E3-4653-A28F-225C5D048C20}"/>
              </a:ext>
            </a:extLst>
          </p:cNvPr>
          <p:cNvCxnSpPr>
            <a:stCxn id="33" idx="3"/>
            <a:endCxn id="41" idx="1"/>
          </p:cNvCxnSpPr>
          <p:nvPr/>
        </p:nvCxnSpPr>
        <p:spPr>
          <a:xfrm flipV="1">
            <a:off x="6027300" y="1469818"/>
            <a:ext cx="346990" cy="60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線單箭頭接點 136">
            <a:extLst>
              <a:ext uri="{FF2B5EF4-FFF2-40B4-BE49-F238E27FC236}">
                <a16:creationId xmlns:a16="http://schemas.microsoft.com/office/drawing/2014/main" id="{EBE9E3AE-31AB-4AD2-9E53-E51302BC2313}"/>
              </a:ext>
            </a:extLst>
          </p:cNvPr>
          <p:cNvCxnSpPr>
            <a:stCxn id="94" idx="3"/>
            <a:endCxn id="93" idx="1"/>
          </p:cNvCxnSpPr>
          <p:nvPr/>
        </p:nvCxnSpPr>
        <p:spPr>
          <a:xfrm flipV="1">
            <a:off x="6173144" y="1850468"/>
            <a:ext cx="173278" cy="93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文字方塊 91">
            <a:extLst>
              <a:ext uri="{FF2B5EF4-FFF2-40B4-BE49-F238E27FC236}">
                <a16:creationId xmlns:a16="http://schemas.microsoft.com/office/drawing/2014/main" id="{E37DDDBE-FBDA-4F86-BC5E-D4851E24DE30}"/>
              </a:ext>
            </a:extLst>
          </p:cNvPr>
          <p:cNvSpPr txBox="1"/>
          <p:nvPr/>
        </p:nvSpPr>
        <p:spPr>
          <a:xfrm>
            <a:off x="10926471" y="4563007"/>
            <a:ext cx="1261884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動物營養學實習</a:t>
            </a:r>
          </a:p>
        </p:txBody>
      </p:sp>
      <p:cxnSp>
        <p:nvCxnSpPr>
          <p:cNvPr id="58" name="接點: 肘形 57">
            <a:extLst>
              <a:ext uri="{FF2B5EF4-FFF2-40B4-BE49-F238E27FC236}">
                <a16:creationId xmlns:a16="http://schemas.microsoft.com/office/drawing/2014/main" id="{DB04CEAA-D511-4A2A-A882-5A4986E41128}"/>
              </a:ext>
            </a:extLst>
          </p:cNvPr>
          <p:cNvCxnSpPr>
            <a:cxnSpLocks/>
            <a:endCxn id="92" idx="1"/>
          </p:cNvCxnSpPr>
          <p:nvPr/>
        </p:nvCxnSpPr>
        <p:spPr>
          <a:xfrm>
            <a:off x="6054195" y="2371844"/>
            <a:ext cx="4872276" cy="2329663"/>
          </a:xfrm>
          <a:prstGeom prst="bentConnector3">
            <a:avLst>
              <a:gd name="adj1" fmla="val 3081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70874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597</TotalTime>
  <Words>321</Words>
  <Application>Microsoft Office PowerPoint</Application>
  <PresentationFormat>自訂</PresentationFormat>
  <Paragraphs>94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標楷體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52</cp:revision>
  <dcterms:created xsi:type="dcterms:W3CDTF">2022-12-21T06:06:28Z</dcterms:created>
  <dcterms:modified xsi:type="dcterms:W3CDTF">2024-11-22T07:47:21Z</dcterms:modified>
</cp:coreProperties>
</file>