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</p:sldIdLst>
  <p:sldSz cx="12192000" cy="7199313"/>
  <p:notesSz cx="6858000" cy="9144000"/>
  <p:defaultTextStyle>
    <a:defPPr>
      <a:defRPr lang="zh-TW"/>
    </a:defPPr>
    <a:lvl1pPr marL="0" algn="l" defTabSz="9141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96" algn="l" defTabSz="9141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93" algn="l" defTabSz="9141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289" algn="l" defTabSz="9141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385" algn="l" defTabSz="9141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482" algn="l" defTabSz="9141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79" algn="l" defTabSz="9141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675" algn="l" defTabSz="9141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772" algn="l" defTabSz="9141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1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19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78226"/>
            <a:ext cx="9144000" cy="2506427"/>
          </a:xfrm>
        </p:spPr>
        <p:txBody>
          <a:bodyPr anchor="b"/>
          <a:lstStyle>
            <a:lvl1pPr algn="ctr">
              <a:defRPr sz="599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781310"/>
            <a:ext cx="9144000" cy="173816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74" indent="0" algn="ctr">
              <a:buNone/>
              <a:defRPr sz="2000"/>
            </a:lvl2pPr>
            <a:lvl3pPr marL="914347" indent="0" algn="ctr">
              <a:buNone/>
              <a:defRPr sz="1799"/>
            </a:lvl3pPr>
            <a:lvl4pPr marL="1371521" indent="0" algn="ctr">
              <a:buNone/>
              <a:defRPr sz="1600"/>
            </a:lvl4pPr>
            <a:lvl5pPr marL="1828694" indent="0" algn="ctr">
              <a:buNone/>
              <a:defRPr sz="1600"/>
            </a:lvl5pPr>
            <a:lvl6pPr marL="2285868" indent="0" algn="ctr">
              <a:buNone/>
              <a:defRPr sz="1600"/>
            </a:lvl6pPr>
            <a:lvl7pPr marL="2743041" indent="0" algn="ctr">
              <a:buNone/>
              <a:defRPr sz="1600"/>
            </a:lvl7pPr>
            <a:lvl8pPr marL="3200215" indent="0" algn="ctr">
              <a:buNone/>
              <a:defRPr sz="1600"/>
            </a:lvl8pPr>
            <a:lvl9pPr marL="3657388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982059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5722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94830"/>
            <a:ext cx="10515600" cy="2994714"/>
          </a:xfrm>
        </p:spPr>
        <p:txBody>
          <a:bodyPr anchor="b"/>
          <a:lstStyle>
            <a:lvl1pPr>
              <a:defRPr sz="599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817879"/>
            <a:ext cx="10515600" cy="157484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7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47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37152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69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86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4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1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38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0400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2" y="1916484"/>
            <a:ext cx="5181600" cy="456789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1" y="1916484"/>
            <a:ext cx="5181600" cy="456789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02052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83297"/>
            <a:ext cx="10515600" cy="1391534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3" y="1764836"/>
            <a:ext cx="5157787" cy="86491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4" indent="0">
              <a:buNone/>
              <a:defRPr sz="2000" b="1"/>
            </a:lvl2pPr>
            <a:lvl3pPr marL="914347" indent="0">
              <a:buNone/>
              <a:defRPr sz="1799" b="1"/>
            </a:lvl3pPr>
            <a:lvl4pPr marL="1371521" indent="0">
              <a:buNone/>
              <a:defRPr sz="1600" b="1"/>
            </a:lvl4pPr>
            <a:lvl5pPr marL="1828694" indent="0">
              <a:buNone/>
              <a:defRPr sz="1600" b="1"/>
            </a:lvl5pPr>
            <a:lvl6pPr marL="2285868" indent="0">
              <a:buNone/>
              <a:defRPr sz="1600" b="1"/>
            </a:lvl6pPr>
            <a:lvl7pPr marL="2743041" indent="0">
              <a:buNone/>
              <a:defRPr sz="1600" b="1"/>
            </a:lvl7pPr>
            <a:lvl8pPr marL="3200215" indent="0">
              <a:buNone/>
              <a:defRPr sz="1600" b="1"/>
            </a:lvl8pPr>
            <a:lvl9pPr marL="3657388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3" y="2629753"/>
            <a:ext cx="5157787" cy="386796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764836"/>
            <a:ext cx="5183188" cy="86491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4" indent="0">
              <a:buNone/>
              <a:defRPr sz="2000" b="1"/>
            </a:lvl2pPr>
            <a:lvl3pPr marL="914347" indent="0">
              <a:buNone/>
              <a:defRPr sz="1799" b="1"/>
            </a:lvl3pPr>
            <a:lvl4pPr marL="1371521" indent="0">
              <a:buNone/>
              <a:defRPr sz="1600" b="1"/>
            </a:lvl4pPr>
            <a:lvl5pPr marL="1828694" indent="0">
              <a:buNone/>
              <a:defRPr sz="1600" b="1"/>
            </a:lvl5pPr>
            <a:lvl6pPr marL="2285868" indent="0">
              <a:buNone/>
              <a:defRPr sz="1600" b="1"/>
            </a:lvl6pPr>
            <a:lvl7pPr marL="2743041" indent="0">
              <a:buNone/>
              <a:defRPr sz="1600" b="1"/>
            </a:lvl7pPr>
            <a:lvl8pPr marL="3200215" indent="0">
              <a:buNone/>
              <a:defRPr sz="1600" b="1"/>
            </a:lvl8pPr>
            <a:lvl9pPr marL="3657388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629753"/>
            <a:ext cx="5183188" cy="386796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18904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8932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3827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3" y="479955"/>
            <a:ext cx="3932237" cy="1679840"/>
          </a:xfrm>
        </p:spPr>
        <p:txBody>
          <a:bodyPr anchor="b"/>
          <a:lstStyle>
            <a:lvl1pPr>
              <a:defRPr sz="3201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1036569"/>
            <a:ext cx="6172200" cy="5116178"/>
          </a:xfrm>
        </p:spPr>
        <p:txBody>
          <a:bodyPr/>
          <a:lstStyle>
            <a:lvl1pPr>
              <a:defRPr sz="3201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3" y="2159797"/>
            <a:ext cx="3932237" cy="4001285"/>
          </a:xfrm>
        </p:spPr>
        <p:txBody>
          <a:bodyPr/>
          <a:lstStyle>
            <a:lvl1pPr marL="0" indent="0">
              <a:buNone/>
              <a:defRPr sz="1600"/>
            </a:lvl1pPr>
            <a:lvl2pPr marL="457174" indent="0">
              <a:buNone/>
              <a:defRPr sz="1400"/>
            </a:lvl2pPr>
            <a:lvl3pPr marL="914347" indent="0">
              <a:buNone/>
              <a:defRPr sz="1200"/>
            </a:lvl3pPr>
            <a:lvl4pPr marL="1371521" indent="0">
              <a:buNone/>
              <a:defRPr sz="1000"/>
            </a:lvl4pPr>
            <a:lvl5pPr marL="1828694" indent="0">
              <a:buNone/>
              <a:defRPr sz="1000"/>
            </a:lvl5pPr>
            <a:lvl6pPr marL="2285868" indent="0">
              <a:buNone/>
              <a:defRPr sz="1000"/>
            </a:lvl6pPr>
            <a:lvl7pPr marL="2743041" indent="0">
              <a:buNone/>
              <a:defRPr sz="1000"/>
            </a:lvl7pPr>
            <a:lvl8pPr marL="3200215" indent="0">
              <a:buNone/>
              <a:defRPr sz="1000"/>
            </a:lvl8pPr>
            <a:lvl9pPr marL="3657388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6819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3" y="479955"/>
            <a:ext cx="3932237" cy="1679840"/>
          </a:xfrm>
        </p:spPr>
        <p:txBody>
          <a:bodyPr anchor="b"/>
          <a:lstStyle>
            <a:lvl1pPr>
              <a:defRPr sz="3201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1036569"/>
            <a:ext cx="6172200" cy="5116178"/>
          </a:xfrm>
        </p:spPr>
        <p:txBody>
          <a:bodyPr anchor="t"/>
          <a:lstStyle>
            <a:lvl1pPr marL="0" indent="0">
              <a:buNone/>
              <a:defRPr sz="3201"/>
            </a:lvl1pPr>
            <a:lvl2pPr marL="457174" indent="0">
              <a:buNone/>
              <a:defRPr sz="2800"/>
            </a:lvl2pPr>
            <a:lvl3pPr marL="914347" indent="0">
              <a:buNone/>
              <a:defRPr sz="2400"/>
            </a:lvl3pPr>
            <a:lvl4pPr marL="1371521" indent="0">
              <a:buNone/>
              <a:defRPr sz="2000"/>
            </a:lvl4pPr>
            <a:lvl5pPr marL="1828694" indent="0">
              <a:buNone/>
              <a:defRPr sz="2000"/>
            </a:lvl5pPr>
            <a:lvl6pPr marL="2285868" indent="0">
              <a:buNone/>
              <a:defRPr sz="2000"/>
            </a:lvl6pPr>
            <a:lvl7pPr marL="2743041" indent="0">
              <a:buNone/>
              <a:defRPr sz="2000"/>
            </a:lvl7pPr>
            <a:lvl8pPr marL="3200215" indent="0">
              <a:buNone/>
              <a:defRPr sz="2000"/>
            </a:lvl8pPr>
            <a:lvl9pPr marL="3657388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3" y="2159797"/>
            <a:ext cx="3932237" cy="4001285"/>
          </a:xfrm>
        </p:spPr>
        <p:txBody>
          <a:bodyPr/>
          <a:lstStyle>
            <a:lvl1pPr marL="0" indent="0">
              <a:buNone/>
              <a:defRPr sz="1600"/>
            </a:lvl1pPr>
            <a:lvl2pPr marL="457174" indent="0">
              <a:buNone/>
              <a:defRPr sz="1400"/>
            </a:lvl2pPr>
            <a:lvl3pPr marL="914347" indent="0">
              <a:buNone/>
              <a:defRPr sz="1200"/>
            </a:lvl3pPr>
            <a:lvl4pPr marL="1371521" indent="0">
              <a:buNone/>
              <a:defRPr sz="1000"/>
            </a:lvl4pPr>
            <a:lvl5pPr marL="1828694" indent="0">
              <a:buNone/>
              <a:defRPr sz="1000"/>
            </a:lvl5pPr>
            <a:lvl6pPr marL="2285868" indent="0">
              <a:buNone/>
              <a:defRPr sz="1000"/>
            </a:lvl6pPr>
            <a:lvl7pPr marL="2743041" indent="0">
              <a:buNone/>
              <a:defRPr sz="1000"/>
            </a:lvl7pPr>
            <a:lvl8pPr marL="3200215" indent="0">
              <a:buNone/>
              <a:defRPr sz="1000"/>
            </a:lvl8pPr>
            <a:lvl9pPr marL="3657388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2690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05970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83300"/>
            <a:ext cx="2628900" cy="610108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83300"/>
            <a:ext cx="7734300" cy="6101085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758B8-1BC2-4DB8-98EC-7590D082A659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643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83297"/>
            <a:ext cx="10515600" cy="13915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916484"/>
            <a:ext cx="10515600" cy="45678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672701"/>
            <a:ext cx="2743200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7758B8-1BC2-4DB8-98EC-7590D082A659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672701"/>
            <a:ext cx="4114800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672701"/>
            <a:ext cx="2743200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05F340-FD6B-4090-BDF3-091009258DD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7947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34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6" indent="-228586" algn="l" defTabSz="91434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1" indent="-228586" algn="l" defTabSz="91434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34" indent="-228586" algn="l" defTabSz="91434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08" indent="-228586" algn="l" defTabSz="91434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2057281" indent="-228586" algn="l" defTabSz="91434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514455" indent="-228586" algn="l" defTabSz="91434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9" indent="-228586" algn="l" defTabSz="91434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428802" indent="-228586" algn="l" defTabSz="91434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6" indent="-228586" algn="l" defTabSz="91434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7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7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347" algn="l" defTabSz="914347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521" algn="l" defTabSz="914347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694" algn="l" defTabSz="914347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8" algn="l" defTabSz="914347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3041" algn="l" defTabSz="914347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200215" algn="l" defTabSz="914347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7388" algn="l" defTabSz="914347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2883057" y="242319"/>
            <a:ext cx="66479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國立嘉義大學動物科學系進修學士班選課流程圖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371475" y="1106155"/>
            <a:ext cx="800219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必修課程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1435957" y="1106161"/>
            <a:ext cx="800219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選修課程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371472" y="6684447"/>
            <a:ext cx="116711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tabLst>
                <a:tab pos="1342893" algn="r"/>
                <a:tab pos="2866745" algn="r"/>
                <a:tab pos="4304879" algn="r"/>
                <a:tab pos="4390595" algn="r"/>
                <a:tab pos="5923971" algn="r"/>
                <a:tab pos="7447820" algn="r"/>
                <a:tab pos="8971672" algn="r"/>
                <a:tab pos="10495523" algn="r"/>
              </a:tabLst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一上  一下  二上  二下  三上  三下  四上  四下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371475" y="1986658"/>
            <a:ext cx="800219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普通化學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335497" y="3070927"/>
            <a:ext cx="646331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動物學</a:t>
            </a:r>
          </a:p>
        </p:txBody>
      </p:sp>
      <p:sp>
        <p:nvSpPr>
          <p:cNvPr id="12" name="文字方塊 11"/>
          <p:cNvSpPr txBox="1"/>
          <p:nvPr/>
        </p:nvSpPr>
        <p:spPr>
          <a:xfrm>
            <a:off x="292329" y="3722493"/>
            <a:ext cx="954107" cy="461665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動物科學與</a:t>
            </a:r>
            <a:endParaRPr lang="en-US" altLang="zh-TW" sz="12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生活</a:t>
            </a:r>
          </a:p>
        </p:txBody>
      </p:sp>
      <p:sp>
        <p:nvSpPr>
          <p:cNvPr id="17" name="文字方塊 16"/>
          <p:cNvSpPr txBox="1"/>
          <p:nvPr/>
        </p:nvSpPr>
        <p:spPr>
          <a:xfrm>
            <a:off x="1659845" y="2874999"/>
            <a:ext cx="954107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生物統計學</a:t>
            </a:r>
          </a:p>
        </p:txBody>
      </p:sp>
      <p:sp>
        <p:nvSpPr>
          <p:cNvPr id="18" name="文字方塊 17"/>
          <p:cNvSpPr txBox="1"/>
          <p:nvPr/>
        </p:nvSpPr>
        <p:spPr>
          <a:xfrm>
            <a:off x="1643989" y="3355153"/>
            <a:ext cx="1261884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動物產品原料學</a:t>
            </a:r>
          </a:p>
        </p:txBody>
      </p:sp>
      <p:sp>
        <p:nvSpPr>
          <p:cNvPr id="19" name="文字方塊 18"/>
          <p:cNvSpPr txBox="1"/>
          <p:nvPr/>
        </p:nvSpPr>
        <p:spPr>
          <a:xfrm>
            <a:off x="1638934" y="3743969"/>
            <a:ext cx="1107996" cy="461665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動物產品安全</a:t>
            </a:r>
            <a:endParaRPr lang="en-US" altLang="zh-TW" sz="12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管理系統</a:t>
            </a:r>
          </a:p>
        </p:txBody>
      </p:sp>
      <p:sp>
        <p:nvSpPr>
          <p:cNvPr id="21" name="文字方塊 20"/>
          <p:cNvSpPr txBox="1"/>
          <p:nvPr/>
        </p:nvSpPr>
        <p:spPr>
          <a:xfrm>
            <a:off x="1659845" y="2504091"/>
            <a:ext cx="1184940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動物營養學</a:t>
            </a:r>
            <a:r>
              <a:rPr lang="en-US" altLang="zh-TW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</a:t>
            </a:r>
            <a:endParaRPr lang="zh-TW" altLang="en-US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2" name="文字方塊 21"/>
          <p:cNvSpPr txBox="1"/>
          <p:nvPr/>
        </p:nvSpPr>
        <p:spPr>
          <a:xfrm>
            <a:off x="3197793" y="3169262"/>
            <a:ext cx="1261884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動物解剖生理學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與實務</a:t>
            </a:r>
            <a:r>
              <a:rPr lang="en-US" altLang="zh-TW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</a:t>
            </a:r>
            <a:endParaRPr lang="zh-TW" altLang="en-US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8" name="文字方塊 27"/>
          <p:cNvSpPr txBox="1"/>
          <p:nvPr/>
        </p:nvSpPr>
        <p:spPr>
          <a:xfrm>
            <a:off x="3219171" y="3722544"/>
            <a:ext cx="1240505" cy="461665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國際動物產品</a:t>
            </a:r>
            <a:endParaRPr lang="en-US" altLang="zh-TW" sz="12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行銷</a:t>
            </a:r>
          </a:p>
        </p:txBody>
      </p:sp>
      <p:sp>
        <p:nvSpPr>
          <p:cNvPr id="29" name="文字方塊 28"/>
          <p:cNvSpPr txBox="1"/>
          <p:nvPr/>
        </p:nvSpPr>
        <p:spPr>
          <a:xfrm>
            <a:off x="3229637" y="2503475"/>
            <a:ext cx="1261884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動物營養學</a:t>
            </a:r>
            <a:r>
              <a:rPr lang="en-US" altLang="zh-TW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(II)</a:t>
            </a:r>
            <a:endParaRPr lang="zh-TW" altLang="en-US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0" name="文字方塊 29"/>
          <p:cNvSpPr txBox="1"/>
          <p:nvPr/>
        </p:nvSpPr>
        <p:spPr>
          <a:xfrm>
            <a:off x="4883092" y="2624458"/>
            <a:ext cx="1107996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動物繁殖理論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與實務</a:t>
            </a:r>
          </a:p>
        </p:txBody>
      </p:sp>
      <p:sp>
        <p:nvSpPr>
          <p:cNvPr id="35" name="文字方塊 34"/>
          <p:cNvSpPr txBox="1"/>
          <p:nvPr/>
        </p:nvSpPr>
        <p:spPr>
          <a:xfrm>
            <a:off x="6363178" y="2687784"/>
            <a:ext cx="1113575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乳類產品加工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理論與實務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7" name="文字方塊 36"/>
          <p:cNvSpPr txBox="1"/>
          <p:nvPr/>
        </p:nvSpPr>
        <p:spPr>
          <a:xfrm>
            <a:off x="6363178" y="3388963"/>
            <a:ext cx="1107996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反芻動物生產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與實務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3" name="文字方塊 42"/>
          <p:cNvSpPr txBox="1"/>
          <p:nvPr/>
        </p:nvSpPr>
        <p:spPr>
          <a:xfrm>
            <a:off x="7890599" y="1986658"/>
            <a:ext cx="1113575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肉類產品加工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理論與實務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6" name="文字方塊 45"/>
          <p:cNvSpPr txBox="1"/>
          <p:nvPr/>
        </p:nvSpPr>
        <p:spPr>
          <a:xfrm>
            <a:off x="7886618" y="3176825"/>
            <a:ext cx="1261884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家禽生產與實務</a:t>
            </a:r>
          </a:p>
        </p:txBody>
      </p:sp>
      <p:sp>
        <p:nvSpPr>
          <p:cNvPr id="51" name="文字方塊 50"/>
          <p:cNvSpPr txBox="1"/>
          <p:nvPr/>
        </p:nvSpPr>
        <p:spPr>
          <a:xfrm>
            <a:off x="6367989" y="4570775"/>
            <a:ext cx="954107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營養免疫學</a:t>
            </a:r>
          </a:p>
        </p:txBody>
      </p:sp>
      <p:sp>
        <p:nvSpPr>
          <p:cNvPr id="52" name="文字方塊 51"/>
          <p:cNvSpPr txBox="1"/>
          <p:nvPr/>
        </p:nvSpPr>
        <p:spPr>
          <a:xfrm>
            <a:off x="7900890" y="4520872"/>
            <a:ext cx="954107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實驗動物學</a:t>
            </a:r>
          </a:p>
        </p:txBody>
      </p:sp>
      <p:sp>
        <p:nvSpPr>
          <p:cNvPr id="54" name="文字方塊 53"/>
          <p:cNvSpPr txBox="1"/>
          <p:nvPr/>
        </p:nvSpPr>
        <p:spPr>
          <a:xfrm>
            <a:off x="6363178" y="5480594"/>
            <a:ext cx="1261884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動物生殖技術學</a:t>
            </a:r>
          </a:p>
        </p:txBody>
      </p:sp>
      <p:sp>
        <p:nvSpPr>
          <p:cNvPr id="55" name="文字方塊 54"/>
          <p:cNvSpPr txBox="1"/>
          <p:nvPr/>
        </p:nvSpPr>
        <p:spPr>
          <a:xfrm>
            <a:off x="7881445" y="4921562"/>
            <a:ext cx="954107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飼料製造學</a:t>
            </a:r>
          </a:p>
        </p:txBody>
      </p:sp>
      <p:sp>
        <p:nvSpPr>
          <p:cNvPr id="56" name="文字方塊 55"/>
          <p:cNvSpPr txBox="1"/>
          <p:nvPr/>
        </p:nvSpPr>
        <p:spPr>
          <a:xfrm>
            <a:off x="10810689" y="1978812"/>
            <a:ext cx="1107996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動物產品產銷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及經營學</a:t>
            </a:r>
          </a:p>
        </p:txBody>
      </p:sp>
      <p:sp>
        <p:nvSpPr>
          <p:cNvPr id="63" name="文字方塊 62"/>
          <p:cNvSpPr txBox="1"/>
          <p:nvPr/>
        </p:nvSpPr>
        <p:spPr>
          <a:xfrm>
            <a:off x="10826078" y="5270528"/>
            <a:ext cx="1107996" cy="461665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蛋品加工理論</a:t>
            </a:r>
            <a:endParaRPr lang="en-US" altLang="zh-TW" sz="12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與實務</a:t>
            </a:r>
          </a:p>
        </p:txBody>
      </p:sp>
      <p:sp>
        <p:nvSpPr>
          <p:cNvPr id="64" name="文字方塊 63"/>
          <p:cNvSpPr txBox="1"/>
          <p:nvPr/>
        </p:nvSpPr>
        <p:spPr>
          <a:xfrm>
            <a:off x="9389059" y="4445886"/>
            <a:ext cx="1261884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動物科技與新知</a:t>
            </a:r>
          </a:p>
        </p:txBody>
      </p:sp>
      <p:sp>
        <p:nvSpPr>
          <p:cNvPr id="68" name="文字方塊 67"/>
          <p:cNvSpPr txBox="1"/>
          <p:nvPr/>
        </p:nvSpPr>
        <p:spPr>
          <a:xfrm>
            <a:off x="9390053" y="3024207"/>
            <a:ext cx="954107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酵素與保健</a:t>
            </a:r>
          </a:p>
        </p:txBody>
      </p:sp>
      <p:sp>
        <p:nvSpPr>
          <p:cNvPr id="69" name="文字方塊 68"/>
          <p:cNvSpPr txBox="1"/>
          <p:nvPr/>
        </p:nvSpPr>
        <p:spPr>
          <a:xfrm>
            <a:off x="9400173" y="3392234"/>
            <a:ext cx="800219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動物保健</a:t>
            </a:r>
          </a:p>
        </p:txBody>
      </p:sp>
      <p:sp>
        <p:nvSpPr>
          <p:cNvPr id="70" name="文字方塊 69"/>
          <p:cNvSpPr txBox="1"/>
          <p:nvPr/>
        </p:nvSpPr>
        <p:spPr>
          <a:xfrm>
            <a:off x="9408352" y="3772963"/>
            <a:ext cx="800219" cy="461665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維生素與</a:t>
            </a:r>
            <a:endParaRPr lang="en-US" altLang="zh-TW" sz="12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礦物質</a:t>
            </a:r>
          </a:p>
        </p:txBody>
      </p:sp>
      <p:sp>
        <p:nvSpPr>
          <p:cNvPr id="65" name="文字方塊 64"/>
          <p:cNvSpPr txBox="1"/>
          <p:nvPr/>
        </p:nvSpPr>
        <p:spPr>
          <a:xfrm>
            <a:off x="1643706" y="4325358"/>
            <a:ext cx="954107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飼料作物學</a:t>
            </a:r>
          </a:p>
        </p:txBody>
      </p:sp>
      <p:sp>
        <p:nvSpPr>
          <p:cNvPr id="72" name="文字方塊 71"/>
          <p:cNvSpPr txBox="1"/>
          <p:nvPr/>
        </p:nvSpPr>
        <p:spPr>
          <a:xfrm>
            <a:off x="3300659" y="1985220"/>
            <a:ext cx="800219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生物化學</a:t>
            </a:r>
          </a:p>
        </p:txBody>
      </p:sp>
      <p:sp>
        <p:nvSpPr>
          <p:cNvPr id="73" name="文字方塊 72"/>
          <p:cNvSpPr txBox="1"/>
          <p:nvPr/>
        </p:nvSpPr>
        <p:spPr>
          <a:xfrm>
            <a:off x="3219171" y="4306813"/>
            <a:ext cx="954107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微生物概論</a:t>
            </a:r>
          </a:p>
        </p:txBody>
      </p:sp>
      <p:sp>
        <p:nvSpPr>
          <p:cNvPr id="74" name="文字方塊 73"/>
          <p:cNvSpPr txBox="1"/>
          <p:nvPr/>
        </p:nvSpPr>
        <p:spPr>
          <a:xfrm>
            <a:off x="3219171" y="4716702"/>
            <a:ext cx="1107996" cy="461665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休閒牧場經營</a:t>
            </a:r>
            <a:endParaRPr lang="en-US" altLang="zh-TW" sz="12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管理</a:t>
            </a:r>
          </a:p>
        </p:txBody>
      </p:sp>
      <p:sp>
        <p:nvSpPr>
          <p:cNvPr id="75" name="文字方塊 74"/>
          <p:cNvSpPr txBox="1"/>
          <p:nvPr/>
        </p:nvSpPr>
        <p:spPr>
          <a:xfrm>
            <a:off x="4837411" y="1978812"/>
            <a:ext cx="1107996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動物遺傳學與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實務</a:t>
            </a:r>
          </a:p>
        </p:txBody>
      </p:sp>
      <p:sp>
        <p:nvSpPr>
          <p:cNvPr id="76" name="文字方塊 75"/>
          <p:cNvSpPr txBox="1"/>
          <p:nvPr/>
        </p:nvSpPr>
        <p:spPr>
          <a:xfrm>
            <a:off x="4886673" y="3164475"/>
            <a:ext cx="1261884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動物解剖生理學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與實務</a:t>
            </a:r>
            <a:r>
              <a:rPr lang="en-US" altLang="zh-TW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(II)</a:t>
            </a:r>
            <a:endParaRPr lang="zh-TW" altLang="en-US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7" name="文字方塊 76"/>
          <p:cNvSpPr txBox="1"/>
          <p:nvPr/>
        </p:nvSpPr>
        <p:spPr>
          <a:xfrm>
            <a:off x="6363178" y="1983651"/>
            <a:ext cx="9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動物育種與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實務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9" name="文字方塊 78"/>
          <p:cNvSpPr txBox="1"/>
          <p:nvPr/>
        </p:nvSpPr>
        <p:spPr>
          <a:xfrm>
            <a:off x="6363178" y="3976128"/>
            <a:ext cx="1031051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專題討論</a:t>
            </a:r>
            <a:r>
              <a:rPr lang="en-US" altLang="zh-TW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</a:t>
            </a:r>
            <a:endParaRPr lang="zh-TW" altLang="en-US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0" name="文字方塊 79"/>
          <p:cNvSpPr txBox="1"/>
          <p:nvPr/>
        </p:nvSpPr>
        <p:spPr>
          <a:xfrm>
            <a:off x="6371191" y="5056277"/>
            <a:ext cx="954107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泌乳生理學</a:t>
            </a:r>
          </a:p>
        </p:txBody>
      </p:sp>
      <p:sp>
        <p:nvSpPr>
          <p:cNvPr id="81" name="文字方塊 80"/>
          <p:cNvSpPr txBox="1"/>
          <p:nvPr/>
        </p:nvSpPr>
        <p:spPr>
          <a:xfrm>
            <a:off x="6371191" y="5885025"/>
            <a:ext cx="646331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胚胎學</a:t>
            </a:r>
          </a:p>
        </p:txBody>
      </p:sp>
      <p:sp>
        <p:nvSpPr>
          <p:cNvPr id="83" name="文字方塊 82"/>
          <p:cNvSpPr txBox="1"/>
          <p:nvPr/>
        </p:nvSpPr>
        <p:spPr>
          <a:xfrm>
            <a:off x="7890486" y="2692519"/>
            <a:ext cx="1107996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專題討論</a:t>
            </a:r>
            <a:r>
              <a:rPr lang="en-US" altLang="zh-TW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(II)</a:t>
            </a:r>
            <a:endParaRPr lang="zh-TW" altLang="en-US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4" name="文字方塊 83"/>
          <p:cNvSpPr txBox="1"/>
          <p:nvPr/>
        </p:nvSpPr>
        <p:spPr>
          <a:xfrm>
            <a:off x="7890486" y="3671051"/>
            <a:ext cx="1107996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豬理論與實務</a:t>
            </a:r>
            <a:endParaRPr lang="en-US" altLang="zh-TW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5" name="文字方塊 84"/>
          <p:cNvSpPr txBox="1"/>
          <p:nvPr/>
        </p:nvSpPr>
        <p:spPr>
          <a:xfrm>
            <a:off x="7900890" y="4045065"/>
            <a:ext cx="1184940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動物場實習</a:t>
            </a:r>
            <a:r>
              <a:rPr lang="en-US" altLang="zh-TW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(I)</a:t>
            </a:r>
          </a:p>
        </p:txBody>
      </p:sp>
      <p:sp>
        <p:nvSpPr>
          <p:cNvPr id="53" name="文字方塊 52"/>
          <p:cNvSpPr txBox="1"/>
          <p:nvPr/>
        </p:nvSpPr>
        <p:spPr>
          <a:xfrm>
            <a:off x="9408352" y="1986658"/>
            <a:ext cx="1184940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專題討論</a:t>
            </a:r>
            <a:r>
              <a:rPr lang="en-US" altLang="zh-TW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(III)</a:t>
            </a:r>
            <a:endParaRPr lang="zh-TW" altLang="en-US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8" name="文字方塊 57"/>
          <p:cNvSpPr txBox="1"/>
          <p:nvPr/>
        </p:nvSpPr>
        <p:spPr>
          <a:xfrm>
            <a:off x="9390053" y="2504276"/>
            <a:ext cx="1261884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動物場實習</a:t>
            </a:r>
            <a:r>
              <a:rPr lang="en-US" altLang="zh-TW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(II)</a:t>
            </a:r>
          </a:p>
        </p:txBody>
      </p:sp>
      <p:sp>
        <p:nvSpPr>
          <p:cNvPr id="78" name="文字方塊 77"/>
          <p:cNvSpPr txBox="1"/>
          <p:nvPr/>
        </p:nvSpPr>
        <p:spPr>
          <a:xfrm>
            <a:off x="9408352" y="4781290"/>
            <a:ext cx="800219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內分泌學</a:t>
            </a:r>
          </a:p>
        </p:txBody>
      </p:sp>
      <p:sp>
        <p:nvSpPr>
          <p:cNvPr id="82" name="文字方塊 81"/>
          <p:cNvSpPr txBox="1"/>
          <p:nvPr/>
        </p:nvSpPr>
        <p:spPr>
          <a:xfrm>
            <a:off x="10810689" y="2705808"/>
            <a:ext cx="1107996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專題討論</a:t>
            </a:r>
            <a:r>
              <a:rPr lang="en-US" altLang="zh-TW" sz="1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(IV)</a:t>
            </a:r>
            <a:endParaRPr lang="zh-TW" altLang="en-US" sz="1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6" name="文字方塊 85"/>
          <p:cNvSpPr txBox="1"/>
          <p:nvPr/>
        </p:nvSpPr>
        <p:spPr>
          <a:xfrm>
            <a:off x="10810689" y="3216654"/>
            <a:ext cx="492443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鹿學</a:t>
            </a:r>
          </a:p>
        </p:txBody>
      </p:sp>
      <p:sp>
        <p:nvSpPr>
          <p:cNvPr id="87" name="文字方塊 86"/>
          <p:cNvSpPr txBox="1"/>
          <p:nvPr/>
        </p:nvSpPr>
        <p:spPr>
          <a:xfrm>
            <a:off x="10815020" y="3727500"/>
            <a:ext cx="954107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細胞生物學</a:t>
            </a:r>
          </a:p>
        </p:txBody>
      </p:sp>
      <p:sp>
        <p:nvSpPr>
          <p:cNvPr id="88" name="文字方塊 87"/>
          <p:cNvSpPr txBox="1"/>
          <p:nvPr/>
        </p:nvSpPr>
        <p:spPr>
          <a:xfrm>
            <a:off x="10810689" y="4240445"/>
            <a:ext cx="1107996" cy="276999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動物生理生化</a:t>
            </a:r>
          </a:p>
        </p:txBody>
      </p:sp>
      <p:sp>
        <p:nvSpPr>
          <p:cNvPr id="89" name="文字方塊 88"/>
          <p:cNvSpPr txBox="1"/>
          <p:nvPr/>
        </p:nvSpPr>
        <p:spPr>
          <a:xfrm>
            <a:off x="9400173" y="5128893"/>
            <a:ext cx="1107996" cy="461665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肉類產品品管</a:t>
            </a:r>
            <a:endParaRPr lang="en-US" altLang="zh-TW" sz="12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與研發</a:t>
            </a:r>
          </a:p>
        </p:txBody>
      </p:sp>
      <p:sp>
        <p:nvSpPr>
          <p:cNvPr id="90" name="文字方塊 89"/>
          <p:cNvSpPr txBox="1"/>
          <p:nvPr/>
        </p:nvSpPr>
        <p:spPr>
          <a:xfrm>
            <a:off x="10826078" y="4672110"/>
            <a:ext cx="954107" cy="461665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動物副產品</a:t>
            </a:r>
            <a:endParaRPr lang="en-US" altLang="zh-TW" sz="12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利用學</a:t>
            </a:r>
          </a:p>
        </p:txBody>
      </p:sp>
      <p:cxnSp>
        <p:nvCxnSpPr>
          <p:cNvPr id="9" name="肘形接點 8"/>
          <p:cNvCxnSpPr>
            <a:stCxn id="76" idx="2"/>
            <a:endCxn id="88" idx="1"/>
          </p:cNvCxnSpPr>
          <p:nvPr/>
        </p:nvCxnSpPr>
        <p:spPr>
          <a:xfrm rot="16200000" flipH="1">
            <a:off x="7787750" y="1356005"/>
            <a:ext cx="752805" cy="5293074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線單箭頭接點 66"/>
          <p:cNvCxnSpPr>
            <a:stCxn id="10" idx="3"/>
          </p:cNvCxnSpPr>
          <p:nvPr/>
        </p:nvCxnSpPr>
        <p:spPr>
          <a:xfrm>
            <a:off x="981828" y="3209427"/>
            <a:ext cx="2215965" cy="72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直線單箭頭接點 91"/>
          <p:cNvCxnSpPr>
            <a:stCxn id="21" idx="3"/>
            <a:endCxn id="29" idx="1"/>
          </p:cNvCxnSpPr>
          <p:nvPr/>
        </p:nvCxnSpPr>
        <p:spPr>
          <a:xfrm flipV="1">
            <a:off x="2844785" y="2641975"/>
            <a:ext cx="384852" cy="6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線單箭頭接點 93"/>
          <p:cNvCxnSpPr>
            <a:stCxn id="7" idx="3"/>
            <a:endCxn id="72" idx="1"/>
          </p:cNvCxnSpPr>
          <p:nvPr/>
        </p:nvCxnSpPr>
        <p:spPr>
          <a:xfrm flipV="1">
            <a:off x="1171694" y="2123720"/>
            <a:ext cx="2128965" cy="14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線單箭頭接點 95"/>
          <p:cNvCxnSpPr>
            <a:endCxn id="51" idx="1"/>
          </p:cNvCxnSpPr>
          <p:nvPr/>
        </p:nvCxnSpPr>
        <p:spPr>
          <a:xfrm flipV="1">
            <a:off x="4655805" y="4709275"/>
            <a:ext cx="1712184" cy="197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肘形接點 105"/>
          <p:cNvCxnSpPr>
            <a:stCxn id="29" idx="3"/>
          </p:cNvCxnSpPr>
          <p:nvPr/>
        </p:nvCxnSpPr>
        <p:spPr>
          <a:xfrm>
            <a:off x="4491521" y="2641975"/>
            <a:ext cx="164284" cy="2087040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直線單箭頭接點 109"/>
          <p:cNvCxnSpPr>
            <a:stCxn id="22" idx="3"/>
            <a:endCxn id="76" idx="1"/>
          </p:cNvCxnSpPr>
          <p:nvPr/>
        </p:nvCxnSpPr>
        <p:spPr>
          <a:xfrm flipV="1">
            <a:off x="4459677" y="3395308"/>
            <a:ext cx="426996" cy="47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1" name="圖片 1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826" y="231225"/>
            <a:ext cx="660047" cy="683119"/>
          </a:xfrm>
          <a:prstGeom prst="rect">
            <a:avLst/>
          </a:prstGeom>
        </p:spPr>
      </p:pic>
      <p:sp>
        <p:nvSpPr>
          <p:cNvPr id="62" name="文字方塊 61"/>
          <p:cNvSpPr txBox="1"/>
          <p:nvPr/>
        </p:nvSpPr>
        <p:spPr>
          <a:xfrm>
            <a:off x="9400173" y="5705632"/>
            <a:ext cx="1193119" cy="461665"/>
          </a:xfrm>
          <a:prstGeom prst="rect">
            <a:avLst/>
          </a:prstGeom>
          <a:ln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創意動物產品開發</a:t>
            </a:r>
          </a:p>
        </p:txBody>
      </p:sp>
    </p:spTree>
    <p:extLst>
      <p:ext uri="{BB962C8B-B14F-4D97-AF65-F5344CB8AC3E}">
        <p14:creationId xmlns:p14="http://schemas.microsoft.com/office/powerpoint/2010/main" val="8871373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327</TotalTime>
  <Words>220</Words>
  <Application>Microsoft Office PowerPoint</Application>
  <PresentationFormat>自訂</PresentationFormat>
  <Paragraphs>69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標楷體</vt:lpstr>
      <vt:lpstr>Arial</vt:lpstr>
      <vt:lpstr>Calibri</vt:lpstr>
      <vt:lpstr>Calibri Light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43</cp:revision>
  <dcterms:created xsi:type="dcterms:W3CDTF">2022-12-21T06:06:28Z</dcterms:created>
  <dcterms:modified xsi:type="dcterms:W3CDTF">2024-11-06T08:12:36Z</dcterms:modified>
</cp:coreProperties>
</file>