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9"/>
  </p:notesMasterIdLst>
  <p:sldIdLst>
    <p:sldId id="257" r:id="rId2"/>
    <p:sldId id="258" r:id="rId3"/>
    <p:sldId id="259" r:id="rId4"/>
    <p:sldId id="256" r:id="rId5"/>
    <p:sldId id="260" r:id="rId6"/>
    <p:sldId id="262" r:id="rId7"/>
    <p:sldId id="261" r:id="rId8"/>
    <p:sldId id="263" r:id="rId9"/>
    <p:sldId id="267" r:id="rId10"/>
    <p:sldId id="264" r:id="rId11"/>
    <p:sldId id="265" r:id="rId12"/>
    <p:sldId id="271" r:id="rId13"/>
    <p:sldId id="283" r:id="rId14"/>
    <p:sldId id="268" r:id="rId15"/>
    <p:sldId id="269" r:id="rId16"/>
    <p:sldId id="270" r:id="rId17"/>
    <p:sldId id="272" r:id="rId18"/>
    <p:sldId id="275" r:id="rId19"/>
    <p:sldId id="273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7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中等深淺樣式 3 - 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等深淺樣式 3 - 輔色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等深淺樣式 3 - 輔色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-571" y="-86"/>
      </p:cViewPr>
      <p:guideLst>
        <p:guide orient="horz" pos="21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3F497-B168-4E0A-B42B-09C52739923B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1E3A6-0651-463A-ABA5-E4A223B31A5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696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126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1260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1260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1E3A6-0651-463A-ABA5-E4A223B31A5F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15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1720852" y="-1720850"/>
            <a:ext cx="6858000" cy="10299704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0633"/>
            <a:ext cx="476567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3173" y="5051293"/>
            <a:ext cx="12195173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365760"/>
            <a:ext cx="1002792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00629"/>
            <a:ext cx="1002792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9C8BC19-E888-422C-99D7-8CDF0BC7FA88}" type="datetimeFigureOut">
              <a:rPr lang="zh-TW" altLang="en-US" smtClean="0"/>
              <a:t>2021/5/7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384" y="6170822"/>
            <a:ext cx="67056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61EAA65-FDC8-42CE-9302-E873FD461C3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x.gov.tw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x.gov.tw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x.gov.tw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40643;&#35412;&#20653;&#25216;&#24107;%20&#35712;&#26360;&#38928;&#23450;&#36914;&#24230;104&#24180;%20024&#26376;%20-11%20&#26376;.xlsx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oex.gov.tw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x.gov.tw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16CEDC12-1184-4FB9-BB53-0DF34331E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18008"/>
            <a:ext cx="10027920" cy="548640"/>
          </a:xfrm>
        </p:spPr>
        <p:txBody>
          <a:bodyPr>
            <a:noAutofit/>
          </a:bodyPr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個人簡歷介紹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黃詔傭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B5F701F1-3CFA-4974-A58E-C00518E98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32" y="1288181"/>
            <a:ext cx="5025908" cy="3579849"/>
          </a:xfrm>
        </p:spPr>
        <p:txBody>
          <a:bodyPr/>
          <a:lstStyle/>
          <a:p>
            <a:r>
              <a:rPr lang="zh-TW" altLang="en-US" sz="2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學歷</a:t>
            </a:r>
            <a:endParaRPr lang="en-US" altLang="zh-TW" sz="2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zh-TW" altLang="en-US" sz="2000" kern="100" dirty="0">
                <a:latin typeface="Calibri"/>
                <a:ea typeface="標楷體"/>
                <a:cs typeface="Times New Roman"/>
              </a:rPr>
              <a:t>國立</a:t>
            </a:r>
            <a:r>
              <a:rPr lang="zh-TW" altLang="zh-TW" sz="2000" kern="100" dirty="0">
                <a:latin typeface="Calibri"/>
                <a:ea typeface="標楷體"/>
                <a:cs typeface="Times New Roman"/>
              </a:rPr>
              <a:t>嘉義大學 </a:t>
            </a:r>
            <a:endParaRPr lang="en-US" altLang="zh-TW" sz="2000" kern="100" dirty="0">
              <a:latin typeface="Calibri"/>
              <a:ea typeface="標楷體"/>
              <a:cs typeface="Times New Roman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zh-TW" altLang="zh-TW" sz="2000" kern="100" dirty="0">
                <a:latin typeface="Calibri"/>
                <a:ea typeface="標楷體"/>
                <a:cs typeface="Times New Roman"/>
              </a:rPr>
              <a:t>土木與水資源工程學系</a:t>
            </a:r>
            <a:r>
              <a:rPr lang="en-US" altLang="zh-TW" sz="2000" kern="100" dirty="0">
                <a:latin typeface="Calibri"/>
                <a:ea typeface="標楷體"/>
                <a:cs typeface="Times New Roman"/>
              </a:rPr>
              <a:t>  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(104</a:t>
            </a:r>
            <a:r>
              <a:rPr lang="zh-TW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年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6</a:t>
            </a:r>
            <a:r>
              <a:rPr lang="zh-TW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月畢業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)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endParaRPr lang="zh-TW" altLang="zh-TW" sz="2000" kern="100" dirty="0">
              <a:latin typeface="Calibri"/>
              <a:cs typeface="Times New Roman"/>
            </a:endParaRPr>
          </a:p>
          <a:p>
            <a:r>
              <a:rPr lang="zh-TW" altLang="en-US" sz="2000" kern="100" dirty="0">
                <a:latin typeface="Calibri"/>
                <a:ea typeface="標楷體"/>
                <a:cs typeface="Times New Roman"/>
              </a:rPr>
              <a:t>國立</a:t>
            </a:r>
            <a:r>
              <a:rPr lang="zh-TW" altLang="zh-TW" sz="2000" kern="100" dirty="0">
                <a:latin typeface="Calibri"/>
                <a:ea typeface="標楷體"/>
                <a:cs typeface="Times New Roman"/>
              </a:rPr>
              <a:t>成功大學</a:t>
            </a:r>
            <a:r>
              <a:rPr lang="zh-TW" altLang="zh-TW" sz="2000" kern="100" dirty="0">
                <a:ea typeface="Calibri"/>
                <a:cs typeface="Times New Roman"/>
              </a:rPr>
              <a:t> </a:t>
            </a:r>
            <a:endParaRPr lang="en-US" altLang="zh-TW" sz="2000" kern="100" dirty="0">
              <a:ea typeface="Calibri"/>
              <a:cs typeface="Times New Roman"/>
            </a:endParaRPr>
          </a:p>
          <a:p>
            <a:r>
              <a:rPr lang="zh-TW" altLang="zh-TW" sz="2000" kern="100" dirty="0">
                <a:latin typeface="Calibri"/>
                <a:ea typeface="標楷體"/>
                <a:cs typeface="Times New Roman"/>
              </a:rPr>
              <a:t>土木工程研究所</a:t>
            </a:r>
            <a:r>
              <a:rPr lang="zh-TW" altLang="en-US" sz="2000" kern="100" dirty="0">
                <a:latin typeface="Calibri"/>
                <a:ea typeface="標楷體"/>
                <a:cs typeface="Times New Roman"/>
              </a:rPr>
              <a:t>     </a:t>
            </a:r>
            <a:r>
              <a:rPr lang="en-US" altLang="zh-TW" sz="2000" kern="100" dirty="0">
                <a:latin typeface="Calibri"/>
                <a:ea typeface="標楷體"/>
                <a:cs typeface="Times New Roman"/>
              </a:rPr>
              <a:t>     </a:t>
            </a:r>
            <a:r>
              <a:rPr lang="zh-TW" altLang="en-US" sz="2000" kern="100" dirty="0">
                <a:latin typeface="Calibri"/>
                <a:ea typeface="標楷體"/>
                <a:cs typeface="Times New Roman"/>
              </a:rPr>
              <a:t>  </a:t>
            </a:r>
            <a:r>
              <a:rPr lang="en-US" altLang="zh-TW" sz="2000" kern="100" dirty="0">
                <a:latin typeface="Calibri"/>
                <a:ea typeface="標楷體"/>
                <a:cs typeface="Times New Roman"/>
              </a:rPr>
              <a:t> 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 (109</a:t>
            </a:r>
            <a:r>
              <a:rPr lang="zh-TW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年入學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</a:rPr>
              <a:t>~</a:t>
            </a:r>
            <a:r>
              <a:rPr lang="zh-TW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迄今</a:t>
            </a:r>
            <a:r>
              <a:rPr lang="en-US" altLang="zh-TW" sz="2000" kern="100" dirty="0">
                <a:latin typeface="標楷體" panose="03000509000000000000" pitchFamily="65" charset="-120"/>
                <a:ea typeface="標楷體" panose="03000509000000000000" pitchFamily="65" charset="-120"/>
                <a:cs typeface="Times New Roman"/>
              </a:rPr>
              <a:t>)</a:t>
            </a:r>
            <a:endParaRPr lang="zh-TW" altLang="en-US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xmlns="" id="{B5F701F1-3CFA-4974-A58E-C00518E98DF7}"/>
              </a:ext>
            </a:extLst>
          </p:cNvPr>
          <p:cNvSpPr txBox="1">
            <a:spLocks/>
          </p:cNvSpPr>
          <p:nvPr/>
        </p:nvSpPr>
        <p:spPr>
          <a:xfrm>
            <a:off x="5636657" y="1294052"/>
            <a:ext cx="3363686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8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專業證照</a:t>
            </a:r>
            <a:endParaRPr lang="en-US" altLang="zh-TW" sz="2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951388DF-C171-4FBF-8645-054D0D8BC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615693"/>
              </p:ext>
            </p:extLst>
          </p:nvPr>
        </p:nvGraphicFramePr>
        <p:xfrm>
          <a:off x="5636657" y="1797770"/>
          <a:ext cx="6193982" cy="4868756"/>
        </p:xfrm>
        <a:graphic>
          <a:graphicData uri="http://schemas.openxmlformats.org/drawingml/2006/table">
            <a:tbl>
              <a:tblPr/>
              <a:tblGrid>
                <a:gridCol w="2914815">
                  <a:extLst>
                    <a:ext uri="{9D8B030D-6E8A-4147-A177-3AD203B41FA5}">
                      <a16:colId xmlns:a16="http://schemas.microsoft.com/office/drawing/2014/main" xmlns="" val="4035268066"/>
                    </a:ext>
                  </a:extLst>
                </a:gridCol>
                <a:gridCol w="1700308">
                  <a:extLst>
                    <a:ext uri="{9D8B030D-6E8A-4147-A177-3AD203B41FA5}">
                      <a16:colId xmlns:a16="http://schemas.microsoft.com/office/drawing/2014/main" xmlns="" val="19758434"/>
                    </a:ext>
                  </a:extLst>
                </a:gridCol>
                <a:gridCol w="1578859">
                  <a:extLst>
                    <a:ext uri="{9D8B030D-6E8A-4147-A177-3AD203B41FA5}">
                      <a16:colId xmlns:a16="http://schemas.microsoft.com/office/drawing/2014/main" xmlns="" val="365572611"/>
                    </a:ext>
                  </a:extLst>
                </a:gridCol>
              </a:tblGrid>
              <a:tr h="319968">
                <a:tc>
                  <a:txBody>
                    <a:bodyPr/>
                    <a:lstStyle/>
                    <a:p>
                      <a:pPr algn="dist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證照名稱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dist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證照字號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dist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取得時間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5349944"/>
                  </a:ext>
                </a:extLst>
              </a:tr>
              <a:tr h="452355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急救人員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安福救字</a:t>
                      </a:r>
                      <a:endParaRPr lang="en-US" altLang="zh-TW" sz="16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76611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91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02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7412"/>
                  </a:ext>
                </a:extLst>
              </a:tr>
              <a:tr h="318630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品管工程師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EE932419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93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11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73816783"/>
                  </a:ext>
                </a:extLst>
              </a:tr>
              <a:tr h="385569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施工安全評估人員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勞安管施評字</a:t>
                      </a:r>
                      <a:endParaRPr lang="en-US" altLang="zh-TW" sz="16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0602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95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03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9169406"/>
                  </a:ext>
                </a:extLst>
              </a:tr>
              <a:tr h="452355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工地主任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097W019W006003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98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03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7720516"/>
                  </a:ext>
                </a:extLst>
              </a:tr>
              <a:tr h="452355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勞工安全衛生管理乙級技術士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103-035785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99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12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2847485"/>
                  </a:ext>
                </a:extLst>
              </a:tr>
              <a:tr h="678533"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104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年特種考試地方政府</a:t>
                      </a:r>
                      <a:endParaRPr lang="en-US" altLang="zh-TW" sz="16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公務人員三等考試及格證書</a:t>
                      </a:r>
                      <a:endParaRPr lang="en-US" altLang="zh-TW" sz="16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土木工程職系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600" b="1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(104)</a:t>
                      </a:r>
                      <a:r>
                        <a:rPr lang="zh-TW" alt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特地公字</a:t>
                      </a:r>
                      <a:endParaRPr lang="en-US" altLang="zh-TW" sz="16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alt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000469</a:t>
                      </a:r>
                      <a:r>
                        <a:rPr lang="zh-TW" alt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105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10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7195009"/>
                  </a:ext>
                </a:extLst>
              </a:tr>
              <a:tr h="385569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採購專業人員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工程企專字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106300015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106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05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1726912"/>
                  </a:ext>
                </a:extLst>
              </a:tr>
              <a:tr h="452355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土木技師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技證字第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013503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106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06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87511329"/>
                  </a:ext>
                </a:extLst>
              </a:tr>
              <a:tr h="678533"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室內裝修施工技術人員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內營室技字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ctr"/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40EB226827</a:t>
                      </a:r>
                      <a:r>
                        <a:rPr lang="zh-TW" sz="16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號</a:t>
                      </a:r>
                      <a:endParaRPr lang="zh-TW" sz="1600" b="1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110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alt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0</a:t>
                      </a:r>
                      <a:r>
                        <a:rPr lang="en-US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sz="16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月</a:t>
                      </a:r>
                      <a:endParaRPr lang="zh-TW" sz="1600" b="1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5155" marR="1515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19034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28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土木類高考及地特三等應考資格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4" name="Picture 2" descr="C:\Users\USER\Downloads\1619679389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190" y="1611669"/>
            <a:ext cx="8381334" cy="50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-https://www.moex.gov.tw/</a:t>
            </a:r>
          </a:p>
          <a:p>
            <a:endParaRPr lang="zh-TW" altLang="en-US" sz="1800" u="sng" dirty="0">
              <a:hlinkClick r:id="rId3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87937" y="3200400"/>
            <a:ext cx="1397726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939142" y="2452549"/>
            <a:ext cx="822961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748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水利類高考及地特三等應考資格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-https://www.moex.gov.tw/</a:t>
            </a:r>
          </a:p>
          <a:p>
            <a:endParaRPr lang="zh-TW" altLang="en-US" sz="1800" u="sng" dirty="0">
              <a:hlinkClick r:id="rId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098" name="Picture 2" descr="C:\Users\USER\Downloads\16196796949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752" y="1672054"/>
            <a:ext cx="8304835" cy="485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6322422" y="3340824"/>
            <a:ext cx="1397726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973977" y="2533104"/>
            <a:ext cx="794657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11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xmlns="" id="{683BC587-95ED-47F8-B257-ECC870AA2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783" y="1656962"/>
            <a:ext cx="9123417" cy="484731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土木工程技師應考資格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-https://www.moex.gov.tw/</a:t>
            </a:r>
          </a:p>
          <a:p>
            <a:endParaRPr lang="zh-TW" altLang="en-US" sz="1800" u="sng" dirty="0">
              <a:hlinkClick r:id="rId3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5716" y="2504823"/>
            <a:ext cx="1323165" cy="219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xmlns="" id="{802B13A5-CFCD-41B7-962A-2F2CA2297AD0}"/>
              </a:ext>
            </a:extLst>
          </p:cNvPr>
          <p:cNvCxnSpPr/>
          <p:nvPr/>
        </p:nvCxnSpPr>
        <p:spPr>
          <a:xfrm>
            <a:off x="8191893" y="5618375"/>
            <a:ext cx="262065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xmlns="" id="{1782175D-B69D-4EBA-B615-78E8CC4C541B}"/>
              </a:ext>
            </a:extLst>
          </p:cNvPr>
          <p:cNvCxnSpPr>
            <a:cxnSpLocks/>
          </p:cNvCxnSpPr>
          <p:nvPr/>
        </p:nvCxnSpPr>
        <p:spPr>
          <a:xfrm>
            <a:off x="3227544" y="5897235"/>
            <a:ext cx="62746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2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shaoyung\演講資料\1620375628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209" y="1664065"/>
            <a:ext cx="8982720" cy="479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水利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工程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技師應考資格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-https://www.moex.gov.tw/</a:t>
            </a:r>
          </a:p>
          <a:p>
            <a:endParaRPr lang="zh-TW" altLang="en-US" sz="1800" u="sng" dirty="0">
              <a:hlinkClick r:id="rId3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5716" y="2504823"/>
            <a:ext cx="1323165" cy="219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xmlns="" id="{802B13A5-CFCD-41B7-962A-2F2CA2297AD0}"/>
              </a:ext>
            </a:extLst>
          </p:cNvPr>
          <p:cNvCxnSpPr/>
          <p:nvPr/>
        </p:nvCxnSpPr>
        <p:spPr>
          <a:xfrm>
            <a:off x="7040880" y="5618375"/>
            <a:ext cx="37716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xmlns="" id="{1782175D-B69D-4EBA-B615-78E8CC4C541B}"/>
              </a:ext>
            </a:extLst>
          </p:cNvPr>
          <p:cNvCxnSpPr>
            <a:cxnSpLocks/>
          </p:cNvCxnSpPr>
          <p:nvPr/>
        </p:nvCxnSpPr>
        <p:spPr>
          <a:xfrm>
            <a:off x="3227544" y="5897235"/>
            <a:ext cx="62746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2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014808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考試科目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271611"/>
              </p:ext>
            </p:extLst>
          </p:nvPr>
        </p:nvGraphicFramePr>
        <p:xfrm>
          <a:off x="1168921" y="1444330"/>
          <a:ext cx="10175241" cy="519591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3439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938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375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考試類別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zh-TW" altLang="en-US" sz="24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同</a:t>
                      </a:r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科目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專業科目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00498">
                <a:tc>
                  <a:txBody>
                    <a:bodyPr/>
                    <a:lstStyle/>
                    <a:p>
                      <a:pPr algn="ctr"/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高考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p"/>
                      </a:pP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p"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國文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作文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60%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、公文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20%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、測驗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20%)</a:t>
                      </a:r>
                    </a:p>
                    <a:p>
                      <a:pPr algn="ctr"/>
                      <a:endParaRPr lang="en-US" altLang="zh-TW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p"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法學知識與英文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l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憲法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、法學緒論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、英文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40%)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工程力學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包括材料力學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土壤力學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包括基礎工程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測量學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結構學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鋼筋混凝土學與設計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營建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管理與工程材料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72553">
                <a:tc>
                  <a:txBody>
                    <a:bodyPr/>
                    <a:lstStyle/>
                    <a:p>
                      <a:pPr algn="ctr"/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普考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工程力學概要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測量學概要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結構學概要與鋼筋混凝土學概要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土木施工學概要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1323">
                <a:tc>
                  <a:txBody>
                    <a:bodyPr/>
                    <a:lstStyle/>
                    <a:p>
                      <a:pPr algn="ctr"/>
                      <a:endParaRPr lang="zh-TW" altLang="en-US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24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專業科目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zh-TW" altLang="en-US" sz="2000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9792638"/>
                  </a:ext>
                </a:extLst>
              </a:tr>
              <a:tr h="1500498">
                <a:tc>
                  <a:txBody>
                    <a:bodyPr/>
                    <a:lstStyle/>
                    <a:p>
                      <a:pPr algn="ctr"/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土木技師考試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結構設計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包括鋼筋混凝土設計與鋼結構設計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施工法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包括土木、建築施工法與工程材料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大地工程學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包括土壤力學、基礎工程與工程地質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結構分析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包括材料力學與結構學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工程測量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包括平面測量與施工測量</a:t>
                      </a:r>
                      <a:r>
                        <a:rPr lang="en-US" altLang="zh-TW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營建管理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結構設計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包括鋼筋混凝土設計與鋼結構設計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施工法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包括土木、建築施工法與工程材料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大地工程學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包括土壤力學、基礎工程與工程地質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結構分析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包括材料力學與結構學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工程測量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包括平面測量與施工測量</a:t>
                      </a:r>
                      <a:r>
                        <a:rPr lang="en-US" altLang="zh-TW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營建管理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4763709"/>
                  </a:ext>
                </a:extLst>
              </a:tr>
            </a:tbl>
          </a:graphicData>
        </a:graphic>
      </p:graphicFrame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-https://www.moex.gov.tw/</a:t>
            </a:r>
          </a:p>
          <a:p>
            <a:endParaRPr lang="zh-TW" altLang="en-US" sz="1800" u="sng" dirty="0">
              <a:hlinkClick r:id="rId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79771" y="5134812"/>
            <a:ext cx="1053830" cy="219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5621383" y="5396973"/>
            <a:ext cx="1053830" cy="219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498080" y="5636830"/>
            <a:ext cx="809897" cy="2195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594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高普考土木工程工作內容及待遇</a:t>
            </a: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2988296" y="6476217"/>
            <a:ext cx="9436231" cy="544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342900" indent="-342900" defTabSz="914400">
              <a:spcBef>
                <a:spcPts val="800"/>
              </a:spcBef>
              <a:buFont typeface="Arial" pitchFamily="34" charset="0"/>
              <a:buNone/>
              <a:defRPr b="1" u="sng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173736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2pPr>
            <a:lvl3pPr marL="402336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3pPr>
            <a:lvl4pPr marL="630936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4pPr>
            <a:lvl5pPr marL="859536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5pPr>
            <a:lvl6pPr marL="1097280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6pPr>
            <a:lvl7pPr marL="1353312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7pPr>
            <a:lvl8pPr marL="1581912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8pPr>
            <a:lvl9pPr marL="1792224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9pPr>
          </a:lstStyle>
          <a:p>
            <a:r>
              <a:rPr lang="zh-TW" altLang="en-US" dirty="0">
                <a:hlinkClick r:id="rId2"/>
              </a:rPr>
              <a:t>資料來源</a:t>
            </a:r>
            <a:r>
              <a:rPr lang="en-US" altLang="zh-TW" dirty="0">
                <a:hlinkClick r:id="rId2"/>
              </a:rPr>
              <a:t>:</a:t>
            </a:r>
            <a:r>
              <a:rPr lang="zh-TW" altLang="en-US" dirty="0">
                <a:hlinkClick r:id="rId2"/>
              </a:rPr>
              <a:t>網路資訊</a:t>
            </a:r>
            <a:r>
              <a:rPr lang="en-US" altLang="zh-TW" b="0" u="none" dirty="0"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-</a:t>
            </a:r>
            <a:r>
              <a:rPr lang="en-US" altLang="zh-TW" b="0" u="none" dirty="0"/>
              <a:t>https://www.public.com.tw/exam-civilservice/kp-civil-overview</a:t>
            </a:r>
            <a:endParaRPr lang="zh-TW" altLang="en-US" b="0" u="none" dirty="0"/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xmlns="" id="{D20FAFAE-E128-469B-95B3-3B9EB5C4C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891720"/>
              </p:ext>
            </p:extLst>
          </p:nvPr>
        </p:nvGraphicFramePr>
        <p:xfrm>
          <a:off x="1097280" y="1719215"/>
          <a:ext cx="10562136" cy="464387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45138">
                  <a:extLst>
                    <a:ext uri="{9D8B030D-6E8A-4147-A177-3AD203B41FA5}">
                      <a16:colId xmlns:a16="http://schemas.microsoft.com/office/drawing/2014/main" xmlns="" val="149963674"/>
                    </a:ext>
                  </a:extLst>
                </a:gridCol>
                <a:gridCol w="9916998">
                  <a:extLst>
                    <a:ext uri="{9D8B030D-6E8A-4147-A177-3AD203B41FA5}">
                      <a16:colId xmlns:a16="http://schemas.microsoft.com/office/drawing/2014/main" xmlns="" val="2659801135"/>
                    </a:ext>
                  </a:extLst>
                </a:gridCol>
              </a:tblGrid>
              <a:tr h="9982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i="0" kern="12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分發單位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中央單位</a:t>
                      </a:r>
                      <a:r>
                        <a:rPr lang="en-US" altLang="zh-TW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:</a:t>
                      </a:r>
                      <a:r>
                        <a:rPr lang="zh-TW" altLang="en-US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營建署、交通部高速公路局、國道新建工程局、觀光局、</a:t>
                      </a:r>
                      <a:endParaRPr lang="en-US" altLang="zh-TW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l"/>
                      <a:r>
                        <a:rPr lang="zh-TW" altLang="en-US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     農委會、林務局、國防部公路總局、林務局等。</a:t>
                      </a:r>
                      <a:endParaRPr lang="en-US" altLang="zh-TW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l"/>
                      <a:r>
                        <a:rPr lang="zh-TW" altLang="en-US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地方政府</a:t>
                      </a:r>
                      <a:r>
                        <a:rPr lang="en-US" altLang="zh-TW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:</a:t>
                      </a:r>
                      <a:r>
                        <a:rPr lang="zh-TW" altLang="en-US" sz="20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捷運局、工務局、水利局、學校、鄉鎮區公所等。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84447306"/>
                  </a:ext>
                </a:extLst>
              </a:tr>
              <a:tr h="1758159">
                <a:tc>
                  <a:txBody>
                    <a:bodyPr/>
                    <a:lstStyle/>
                    <a:p>
                      <a:pPr algn="ctr"/>
                      <a:endParaRPr lang="en-US" altLang="zh-TW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工作性質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工程之計畫規劃、測繪、設計、檢查</a:t>
                      </a:r>
                      <a:endParaRPr lang="en-US" altLang="zh-TW" sz="2000" b="1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施工圖說、施工規範與施工說明書編訂</a:t>
                      </a:r>
                      <a:endParaRPr lang="en-US" altLang="zh-TW" sz="2000" b="1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工程器材規格與工程預算之擬訂與審核</a:t>
                      </a:r>
                      <a:endParaRPr lang="en-US" altLang="zh-TW" sz="2000" b="1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建築物與結構之保養</a:t>
                      </a:r>
                      <a:endParaRPr lang="en-US" altLang="zh-TW" sz="2000" b="1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工程材料之應力與應變之分析</a:t>
                      </a:r>
                      <a:endParaRPr lang="en-US" altLang="zh-TW" sz="2000" b="1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工程材料之物理性與化學性質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98846043"/>
                  </a:ext>
                </a:extLst>
              </a:tr>
              <a:tr h="141299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kern="120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工作待遇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zh-TW" altLang="en-US" sz="1800" b="0" kern="120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3778966"/>
                  </a:ext>
                </a:extLst>
              </a:tr>
            </a:tbl>
          </a:graphicData>
        </a:graphic>
      </p:graphicFrame>
      <p:pic>
        <p:nvPicPr>
          <p:cNvPr id="10" name="圖片 9">
            <a:extLst>
              <a:ext uri="{FF2B5EF4-FFF2-40B4-BE49-F238E27FC236}">
                <a16:creationId xmlns:a16="http://schemas.microsoft.com/office/drawing/2014/main" xmlns="" id="{92FC32D6-5C2B-40DD-9458-B2970890A4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884" y="5213023"/>
            <a:ext cx="9703813" cy="102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0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土木工程高普考近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年錄取率。</a:t>
            </a:r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-https://www.moex.gov.tw/</a:t>
            </a:r>
          </a:p>
          <a:p>
            <a:endParaRPr lang="zh-TW" altLang="en-US" sz="1800" u="sng" dirty="0">
              <a:hlinkClick r:id="rId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A3A55C5F-FB1E-45F0-9DB6-CE8623BA4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1" y="1913648"/>
            <a:ext cx="11362617" cy="430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土木工程技師近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年錄取率。</a:t>
            </a:r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-https://www.moex.gov.tw/</a:t>
            </a:r>
          </a:p>
          <a:p>
            <a:endParaRPr lang="zh-TW" altLang="en-US" sz="1800" u="sng" dirty="0">
              <a:hlinkClick r:id="rId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3E1AA4BC-9553-4EAE-B648-C85DC29B4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09" y="2073914"/>
            <a:ext cx="11450394" cy="341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8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>
            <a:extLst>
              <a:ext uri="{FF2B5EF4-FFF2-40B4-BE49-F238E27FC236}">
                <a16:creationId xmlns:a16="http://schemas.microsoft.com/office/drawing/2014/main" xmlns="" id="{183A5FDF-0AD8-4A48-869E-31E3C516C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476" y="1142407"/>
            <a:ext cx="7874524" cy="3894639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個人考試歷程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起心動念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xmlns="" id="{24996FD7-3DBA-474D-9C39-1226B3A395D9}"/>
              </a:ext>
            </a:extLst>
          </p:cNvPr>
          <p:cNvSpPr txBox="1">
            <a:spLocks/>
          </p:cNvSpPr>
          <p:nvPr/>
        </p:nvSpPr>
        <p:spPr>
          <a:xfrm>
            <a:off x="4798242" y="5164835"/>
            <a:ext cx="6600869" cy="59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工地主任可以做多久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716437" y="2085797"/>
            <a:ext cx="3874417" cy="5949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84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年高職畢業後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開始入行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4798242" y="5686219"/>
            <a:ext cx="61038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幾年後還有多少人願意聘請我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4" name="內容版面配置區 2">
            <a:extLst>
              <a:ext uri="{FF2B5EF4-FFF2-40B4-BE49-F238E27FC236}">
                <a16:creationId xmlns:a16="http://schemas.microsoft.com/office/drawing/2014/main" xmlns="" id="{2CED8D63-711D-4C82-B7B8-C04A255A5CC5}"/>
              </a:ext>
            </a:extLst>
          </p:cNvPr>
          <p:cNvSpPr txBox="1">
            <a:spLocks/>
          </p:cNvSpPr>
          <p:nvPr/>
        </p:nvSpPr>
        <p:spPr>
          <a:xfrm>
            <a:off x="1097280" y="2719322"/>
            <a:ext cx="3874417" cy="20926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Wingdings" panose="05000000000000000000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東西向拓寬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史博館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高鐵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高捷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Wingdings" panose="05000000000000000000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圖書館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D5C357AB-01D2-4D5E-9294-A8200B6AF3F4}"/>
              </a:ext>
            </a:extLst>
          </p:cNvPr>
          <p:cNvSpPr txBox="1"/>
          <p:nvPr/>
        </p:nvSpPr>
        <p:spPr>
          <a:xfrm>
            <a:off x="4798242" y="6235884"/>
            <a:ext cx="61038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不然來考個技師好了</a:t>
            </a:r>
            <a:r>
              <a:rPr lang="en-US" altLang="zh-TW" sz="28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9184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圖片 28">
            <a:extLst>
              <a:ext uri="{FF2B5EF4-FFF2-40B4-BE49-F238E27FC236}">
                <a16:creationId xmlns:a16="http://schemas.microsoft.com/office/drawing/2014/main" xmlns="" id="{1858AB5D-54B7-4AAA-9892-B3B3B7523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354" y="1175066"/>
            <a:ext cx="5802722" cy="38533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個人考試歷程</a:t>
            </a:r>
          </a:p>
        </p:txBody>
      </p:sp>
      <p:pic>
        <p:nvPicPr>
          <p:cNvPr id="1026" name="Picture 2" descr="E:\shaoyung\演講資料\43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963" y="983351"/>
            <a:ext cx="2956979" cy="5254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學歷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準備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995125" y="2129342"/>
            <a:ext cx="3874417" cy="171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學歷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工作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家人支持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716437" y="4124100"/>
            <a:ext cx="4299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en-US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100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年入學嘉義大學就讀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xmlns="" id="{DEB6A265-FC98-4ADA-ACA0-D577EAA3FCB2}"/>
              </a:ext>
            </a:extLst>
          </p:cNvPr>
          <p:cNvSpPr txBox="1"/>
          <p:nvPr/>
        </p:nvSpPr>
        <p:spPr>
          <a:xfrm>
            <a:off x="4413315" y="6488668"/>
            <a:ext cx="7682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資料來源</a:t>
            </a:r>
            <a:r>
              <a:rPr lang="en-US" altLang="zh-TW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: </a:t>
            </a:r>
            <a:r>
              <a:rPr lang="zh-TW" altLang="en-US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國立嘉義大學</a:t>
            </a:r>
            <a:r>
              <a:rPr lang="en-US" altLang="zh-TW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-https://www.ncyu.edu.tw/newsite/index.aspx</a:t>
            </a:r>
            <a:endParaRPr lang="zh-TW" altLang="en-US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618309" y="5600203"/>
            <a:ext cx="1123405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4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環境沒辦法改變，就調整心情朝目標前進囉！</a:t>
            </a:r>
            <a:endParaRPr lang="zh-TW" altLang="en-US" sz="4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2400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16CEDC12-1184-4FB9-BB53-0DF34331E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18008"/>
            <a:ext cx="10027920" cy="548640"/>
          </a:xfrm>
        </p:spPr>
        <p:txBody>
          <a:bodyPr>
            <a:noAutofit/>
          </a:bodyPr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個人簡歷介紹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黃詔傭</a:t>
            </a:r>
          </a:p>
        </p:txBody>
      </p:sp>
      <p:cxnSp>
        <p:nvCxnSpPr>
          <p:cNvPr id="7" name="直線接點 6"/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B5F701F1-3CFA-4974-A58E-C00518E98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32" y="1288181"/>
            <a:ext cx="5025908" cy="3579849"/>
          </a:xfrm>
        </p:spPr>
        <p:txBody>
          <a:bodyPr/>
          <a:lstStyle/>
          <a:p>
            <a:r>
              <a:rPr lang="zh-TW" altLang="en-US" sz="20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工作經歷</a:t>
            </a:r>
            <a:endParaRPr lang="en-US" altLang="zh-TW" sz="20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743500"/>
              </p:ext>
            </p:extLst>
          </p:nvPr>
        </p:nvGraphicFramePr>
        <p:xfrm>
          <a:off x="2841204" y="1369422"/>
          <a:ext cx="7249887" cy="5447214"/>
        </p:xfrm>
        <a:graphic>
          <a:graphicData uri="http://schemas.openxmlformats.org/drawingml/2006/table">
            <a:tbl>
              <a:tblPr/>
              <a:tblGrid>
                <a:gridCol w="27493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09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604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891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43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 dirty="0">
                          <a:effectLst/>
                          <a:latin typeface="Times New Roman"/>
                          <a:ea typeface="標楷體"/>
                        </a:rPr>
                        <a:t>服 務 機 構 名 稱</a:t>
                      </a:r>
                      <a:endParaRPr lang="zh-TW" sz="1600" b="1" kern="1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職　稱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擔　任　工　作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服務期間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903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業聯營造股份有限公司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營建工程師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工地現場監工管理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 86/12</a:t>
                      </a: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標楷體"/>
                        </a:rPr>
                        <a:t>88/5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988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統全工程有限公司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監工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工地現場監工管理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88/9</a:t>
                      </a: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標楷體"/>
                        </a:rPr>
                        <a:t>90/3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88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 dirty="0">
                          <a:effectLst/>
                          <a:latin typeface="Times New Roman"/>
                          <a:ea typeface="標楷體"/>
                        </a:rPr>
                        <a:t>日商華大林組營造工程股份有限公司台灣分公司</a:t>
                      </a:r>
                      <a:endParaRPr lang="zh-TW" sz="1600" b="1" kern="1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工地現場監工管理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90/3</a:t>
                      </a: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標楷體"/>
                        </a:rPr>
                        <a:t>93/5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674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大成工程股份有限公司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設計規劃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工程規劃及施工規劃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94/6</a:t>
                      </a: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標楷體"/>
                        </a:rPr>
                        <a:t>96/4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988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宏昇營造股份有限公司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品管工程師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工地現場監工管理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97/3</a:t>
                      </a: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～</a:t>
                      </a:r>
                      <a:r>
                        <a:rPr lang="en-US" sz="1600" b="1" kern="100" dirty="0">
                          <a:effectLst/>
                          <a:latin typeface="Times New Roman"/>
                          <a:ea typeface="標楷體"/>
                        </a:rPr>
                        <a:t>99/6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566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開源營造股份有限公司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工地主任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工程事務管理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 </a:t>
                      </a:r>
                      <a:r>
                        <a:rPr lang="en-US" sz="1600" b="1" kern="100" dirty="0" smtClean="0">
                          <a:effectLst/>
                          <a:latin typeface="標楷體"/>
                          <a:ea typeface="新細明體"/>
                        </a:rPr>
                        <a:t>100/7~104/</a:t>
                      </a:r>
                      <a:r>
                        <a:rPr lang="en-US" altLang="zh-TW" sz="1600" b="1" kern="100" dirty="0" smtClean="0">
                          <a:effectLst/>
                          <a:latin typeface="標楷體"/>
                          <a:ea typeface="新細明體"/>
                        </a:rPr>
                        <a:t>1</a:t>
                      </a:r>
                      <a:endParaRPr lang="zh-TW" sz="1600" b="1" kern="1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7200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公路總局第三區養護工程處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甲仙工務段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技佐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工程行政及管理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 104/12~105/3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4988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臺南市關廟區公所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技士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工程行政及管理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105/3~108/9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4988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臺南市政府地政局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技士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00">
                          <a:effectLst/>
                          <a:latin typeface="Times New Roman"/>
                          <a:ea typeface="標楷體"/>
                        </a:rPr>
                        <a:t>工程行政及管理</a:t>
                      </a:r>
                      <a:endParaRPr lang="zh-TW" sz="1600" b="1" kern="10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effectLst/>
                          <a:latin typeface="標楷體"/>
                          <a:ea typeface="新細明體"/>
                        </a:rPr>
                        <a:t>108/9</a:t>
                      </a:r>
                      <a:r>
                        <a:rPr lang="zh-TW" sz="1600" b="1" kern="100" dirty="0">
                          <a:effectLst/>
                          <a:latin typeface="Times New Roman"/>
                          <a:ea typeface="標楷體"/>
                        </a:rPr>
                        <a:t>～迄今</a:t>
                      </a:r>
                      <a:endParaRPr lang="zh-TW" sz="1600" b="1" kern="100" dirty="0">
                        <a:effectLst/>
                        <a:latin typeface="Times New Roman"/>
                        <a:ea typeface="新細明體"/>
                      </a:endParaRPr>
                    </a:p>
                  </a:txBody>
                  <a:tcPr marL="15531" marR="155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54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shaoyung\演講資料\162018935887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372" y="1136500"/>
            <a:ext cx="7654730" cy="53521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個人考試歷程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時程考量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354312" y="2036377"/>
            <a:ext cx="3874417" cy="1283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時間緊迫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補習班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?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專職與否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衝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一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波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?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899515" y="3524269"/>
            <a:ext cx="34809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en-US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月開始補習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7937" y="1786445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專職</a:t>
            </a:r>
            <a:r>
              <a:rPr lang="en-US" altLang="zh-TW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54737" y="2248110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兼職</a:t>
            </a:r>
            <a:r>
              <a:rPr lang="en-US" altLang="zh-TW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57957" y="3925522"/>
            <a:ext cx="2608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自己念</a:t>
            </a:r>
            <a:r>
              <a:rPr lang="en-US" altLang="zh-TW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04045" y="4678061"/>
            <a:ext cx="1915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補習</a:t>
            </a:r>
            <a:r>
              <a:rPr lang="en-US" altLang="zh-TW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890806" y="4338534"/>
            <a:ext cx="35854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en-US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02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月開始專職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716437" y="5443522"/>
            <a:ext cx="76635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一步一步慢慢往前走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886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shaoyung\演講資料\1620199393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943" y="1175066"/>
            <a:ext cx="8050666" cy="562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個人考試歷程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考試準備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354312" y="2323774"/>
            <a:ext cx="3874417" cy="1290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編排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讀書計畫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執行讀書計畫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xmlns="" id="{2FF6B9C7-A619-4053-BBD5-DC903803A056}"/>
              </a:ext>
            </a:extLst>
          </p:cNvPr>
          <p:cNvSpPr txBox="1"/>
          <p:nvPr/>
        </p:nvSpPr>
        <p:spPr>
          <a:xfrm>
            <a:off x="354312" y="5582779"/>
            <a:ext cx="47186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zh-TW" altLang="en-US" sz="36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堅毅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決心不放棄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177" y="4075675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>
                <a:latin typeface="標楷體" pitchFamily="65" charset="-120"/>
                <a:ea typeface="標楷體" pitchFamily="65" charset="-120"/>
                <a:hlinkClick r:id="rId4" action="ppaction://hlinkfile"/>
              </a:rPr>
              <a:t>黃詔傭技師 讀書預定</a:t>
            </a:r>
            <a:r>
              <a:rPr lang="zh-TW" altLang="en-US" sz="2400" dirty="0" smtClean="0">
                <a:latin typeface="標楷體" pitchFamily="65" charset="-120"/>
                <a:ea typeface="標楷體" pitchFamily="65" charset="-120"/>
                <a:hlinkClick r:id="rId4" action="ppaction://hlinkfile"/>
              </a:rPr>
              <a:t>進度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353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考試準備的建議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</a:rPr>
              <a:t>訂</a:t>
            </a: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定上榜目標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1360904" y="2419586"/>
            <a:ext cx="2462192" cy="12902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普考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高考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技師考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3498835" y="2759233"/>
            <a:ext cx="2423004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考試科目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11305" y="1572084"/>
            <a:ext cx="2572329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確認方向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3" name="左大括弧 2"/>
          <p:cNvSpPr/>
          <p:nvPr/>
        </p:nvSpPr>
        <p:spPr>
          <a:xfrm>
            <a:off x="6084000" y="1854926"/>
            <a:ext cx="639017" cy="236873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15651" y="2439904"/>
            <a:ext cx="2572329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書單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06936" y="3983468"/>
            <a:ext cx="3160173" cy="66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近年考試的趨勢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06936" y="3210591"/>
            <a:ext cx="2572329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筆記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1336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3" grpId="0" animBg="1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考試準備的建議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設定上榜時間</a:t>
            </a: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1328225" y="2737462"/>
            <a:ext cx="2462192" cy="619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考試日期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3363663" y="2748347"/>
            <a:ext cx="2884725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剩餘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時間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11304" y="1572084"/>
            <a:ext cx="4564416" cy="576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全職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-----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短時間衝刺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3" name="左大括弧 2"/>
          <p:cNvSpPr/>
          <p:nvPr/>
        </p:nvSpPr>
        <p:spPr>
          <a:xfrm>
            <a:off x="6084000" y="1854926"/>
            <a:ext cx="639017" cy="236873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6906936" y="3983468"/>
            <a:ext cx="4425093" cy="66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兼職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--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---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長時間規劃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2777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3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考試準備的建議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編排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讀書計畫</a:t>
            </a:r>
            <a:endParaRPr lang="en-US" altLang="zh-TW" sz="40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6" y="2027293"/>
            <a:ext cx="3229841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簡單、彈性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5" y="2738235"/>
            <a:ext cx="3160174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配合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學校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or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工作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5" y="3467668"/>
            <a:ext cx="5901196" cy="66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依個人讀書習慣和生活方式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6" y="4194834"/>
            <a:ext cx="5796693" cy="66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充足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睡眠、適當運動休閒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5927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考試準備的建議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716437" y="1175066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計畫執行</a:t>
            </a:r>
            <a:r>
              <a:rPr lang="zh-TW" altLang="en-US" sz="40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過程</a:t>
            </a:r>
            <a:endParaRPr lang="en-US" altLang="zh-TW" sz="40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4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6" y="2027293"/>
            <a:ext cx="7325047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讀書環境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: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圖書館、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K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書中心、家裡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4" y="2738235"/>
            <a:ext cx="6920099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堅毅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信念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: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初期階段痛苦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(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三個月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)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4666655" y="3467668"/>
            <a:ext cx="5901196" cy="6669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重複練習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: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考古題多做，增加熟練度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0557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考試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當下的</a:t>
            </a: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注意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2654976" y="1334961"/>
            <a:ext cx="7325047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工具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備齊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建議帶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2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台計算機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2668042" y="2072029"/>
            <a:ext cx="6920099" cy="5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時間分配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確實把握會做的題目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83314089-678B-4D37-8BD9-0C09B494F78C}"/>
              </a:ext>
            </a:extLst>
          </p:cNvPr>
          <p:cNvSpPr txBox="1">
            <a:spLocks/>
          </p:cNvSpPr>
          <p:nvPr/>
        </p:nvSpPr>
        <p:spPr>
          <a:xfrm>
            <a:off x="2668042" y="2768985"/>
            <a:ext cx="9010152" cy="666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Ø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堅持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考完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-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上榜是看全部分數，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不是只看一科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0" indent="0"/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049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結語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1315047" y="1338351"/>
            <a:ext cx="9537906" cy="1040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年後你打算過什麼生活</a:t>
            </a:r>
            <a:r>
              <a:rPr lang="en-US" altLang="zh-TW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xmlns="" id="{DDFA72BC-DE75-4B7A-B657-D8CF2158EC15}"/>
              </a:ext>
            </a:extLst>
          </p:cNvPr>
          <p:cNvSpPr txBox="1">
            <a:spLocks/>
          </p:cNvSpPr>
          <p:nvPr/>
        </p:nvSpPr>
        <p:spPr>
          <a:xfrm>
            <a:off x="1343457" y="2734548"/>
            <a:ext cx="4897300" cy="568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家人支持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xmlns="" id="{DDFA72BC-DE75-4B7A-B657-D8CF2158EC15}"/>
              </a:ext>
            </a:extLst>
          </p:cNvPr>
          <p:cNvSpPr txBox="1">
            <a:spLocks/>
          </p:cNvSpPr>
          <p:nvPr/>
        </p:nvSpPr>
        <p:spPr>
          <a:xfrm>
            <a:off x="1315047" y="2094468"/>
            <a:ext cx="4897300" cy="568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生涯規劃</a:t>
            </a: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52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16CEDC12-1184-4FB9-BB53-0DF34331E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156" y="731496"/>
            <a:ext cx="10027920" cy="548640"/>
          </a:xfrm>
        </p:spPr>
        <p:txBody>
          <a:bodyPr>
            <a:noAutofit/>
          </a:bodyPr>
          <a:lstStyle/>
          <a:p>
            <a:pPr algn="ctr"/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｢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臺南市永康區新設鹽行國中暨附近地區區段徵收工程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｣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7" name="直線接點 6"/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B5F701F1-3CFA-4974-A58E-C00518E98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634" y="1453489"/>
            <a:ext cx="6457360" cy="3118504"/>
          </a:xfrm>
        </p:spPr>
        <p:txBody>
          <a:bodyPr>
            <a:normAutofit/>
          </a:bodyPr>
          <a:lstStyle/>
          <a:p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臺南市政府第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屆公共工程優質獎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特優獎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行政院工程會第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20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屆公共工程金質獎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佳作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中國工程師學會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110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年工程優良獎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入選</a:t>
            </a:r>
            <a:r>
              <a:rPr lang="zh-TW" altLang="en-US" sz="20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zh-TW" altLang="en-US" sz="2000" u="sng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075" name="Picture 3" descr="C:\Users\USER\Downloads\DJI_0002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" y="1227246"/>
            <a:ext cx="5559552" cy="370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30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DA917042-819D-419A-8316-25595F4EF2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9726" y="1543641"/>
            <a:ext cx="8915399" cy="2262781"/>
          </a:xfrm>
        </p:spPr>
        <p:txBody>
          <a:bodyPr/>
          <a:lstStyle/>
          <a:p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高普考及技師考試分享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xmlns="" id="{D9C87150-850C-4EC8-97B1-01475A3F21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4672" y="4532486"/>
            <a:ext cx="3711739" cy="1731955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報告人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黃詔傭</a:t>
            </a:r>
            <a:endParaRPr lang="en-US" altLang="zh-TW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110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5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24</a:t>
            </a:r>
            <a:r>
              <a:rPr lang="zh-TW" altLang="en-US" sz="3600" dirty="0"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endParaRPr lang="en-US" altLang="zh-TW" sz="3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2087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分享內容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565032" y="1533283"/>
            <a:ext cx="5345574" cy="377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引言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個人考試歷程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考試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準備的建議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考試</a:t>
            </a:r>
            <a:r>
              <a:rPr lang="zh-TW" altLang="en-US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當下的注意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結語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手繪多邊形: 圖案 11">
            <a:extLst>
              <a:ext uri="{FF2B5EF4-FFF2-40B4-BE49-F238E27FC236}">
                <a16:creationId xmlns:a16="http://schemas.microsoft.com/office/drawing/2014/main" xmlns="" id="{FAB73482-64B6-4F22-A0D5-6970992BD6BC}"/>
              </a:ext>
            </a:extLst>
          </p:cNvPr>
          <p:cNvSpPr/>
          <p:nvPr/>
        </p:nvSpPr>
        <p:spPr>
          <a:xfrm>
            <a:off x="5283441" y="2403835"/>
            <a:ext cx="6792295" cy="2318994"/>
          </a:xfrm>
          <a:custGeom>
            <a:avLst/>
            <a:gdLst>
              <a:gd name="connsiteX0" fmla="*/ 136971 w 6792295"/>
              <a:gd name="connsiteY0" fmla="*/ 2318994 h 2318994"/>
              <a:gd name="connsiteX1" fmla="*/ 136971 w 6792295"/>
              <a:gd name="connsiteY1" fmla="*/ 2130458 h 2318994"/>
              <a:gd name="connsiteX2" fmla="*/ 1560419 w 6792295"/>
              <a:gd name="connsiteY2" fmla="*/ 2234153 h 2318994"/>
              <a:gd name="connsiteX3" fmla="*/ 2078893 w 6792295"/>
              <a:gd name="connsiteY3" fmla="*/ 1376313 h 2318994"/>
              <a:gd name="connsiteX4" fmla="*/ 5180312 w 6792295"/>
              <a:gd name="connsiteY4" fmla="*/ 772998 h 2318994"/>
              <a:gd name="connsiteX5" fmla="*/ 6792295 w 6792295"/>
              <a:gd name="connsiteY5" fmla="*/ 0 h 2318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92295" h="2318994">
                <a:moveTo>
                  <a:pt x="136971" y="2318994"/>
                </a:moveTo>
                <a:cubicBezTo>
                  <a:pt x="18350" y="2231796"/>
                  <a:pt x="-100270" y="2144598"/>
                  <a:pt x="136971" y="2130458"/>
                </a:cubicBezTo>
                <a:cubicBezTo>
                  <a:pt x="374212" y="2116318"/>
                  <a:pt x="1236765" y="2359844"/>
                  <a:pt x="1560419" y="2234153"/>
                </a:cubicBezTo>
                <a:cubicBezTo>
                  <a:pt x="1884073" y="2108462"/>
                  <a:pt x="1475577" y="1619839"/>
                  <a:pt x="2078893" y="1376313"/>
                </a:cubicBezTo>
                <a:cubicBezTo>
                  <a:pt x="2682209" y="1132787"/>
                  <a:pt x="4394745" y="1002383"/>
                  <a:pt x="5180312" y="772998"/>
                </a:cubicBezTo>
                <a:cubicBezTo>
                  <a:pt x="5965879" y="543613"/>
                  <a:pt x="6379087" y="271806"/>
                  <a:pt x="6792295" y="0"/>
                </a:cubicBez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xmlns="" id="{08384B12-6D25-43C9-B4B7-B108E2490548}"/>
              </a:ext>
            </a:extLst>
          </p:cNvPr>
          <p:cNvSpPr/>
          <p:nvPr/>
        </p:nvSpPr>
        <p:spPr>
          <a:xfrm>
            <a:off x="8524046" y="3118626"/>
            <a:ext cx="311084" cy="3016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xmlns="" id="{B379FEED-78C5-4A19-9B7F-E3342424E355}"/>
              </a:ext>
            </a:extLst>
          </p:cNvPr>
          <p:cNvSpPr/>
          <p:nvPr/>
        </p:nvSpPr>
        <p:spPr>
          <a:xfrm>
            <a:off x="9362388" y="2967797"/>
            <a:ext cx="311084" cy="3016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xmlns="" id="{8D08ED4D-5EB6-4647-964A-87D062B982D8}"/>
              </a:ext>
            </a:extLst>
          </p:cNvPr>
          <p:cNvCxnSpPr>
            <a:cxnSpLocks/>
          </p:cNvCxnSpPr>
          <p:nvPr/>
        </p:nvCxnSpPr>
        <p:spPr>
          <a:xfrm flipH="1" flipV="1">
            <a:off x="9398646" y="2611225"/>
            <a:ext cx="93614" cy="5515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線接點 21">
            <a:extLst>
              <a:ext uri="{FF2B5EF4-FFF2-40B4-BE49-F238E27FC236}">
                <a16:creationId xmlns:a16="http://schemas.microsoft.com/office/drawing/2014/main" xmlns="" id="{9021E5C7-393C-4C49-8D87-AEFF4BA14034}"/>
              </a:ext>
            </a:extLst>
          </p:cNvPr>
          <p:cNvCxnSpPr>
            <a:cxnSpLocks/>
          </p:cNvCxnSpPr>
          <p:nvPr/>
        </p:nvCxnSpPr>
        <p:spPr>
          <a:xfrm flipH="1">
            <a:off x="9146646" y="2611225"/>
            <a:ext cx="2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>
            <a:extLst>
              <a:ext uri="{FF2B5EF4-FFF2-40B4-BE49-F238E27FC236}">
                <a16:creationId xmlns:a16="http://schemas.microsoft.com/office/drawing/2014/main" xmlns="" id="{5FBFD707-1F45-4535-BB71-09B954AB41FC}"/>
              </a:ext>
            </a:extLst>
          </p:cNvPr>
          <p:cNvCxnSpPr>
            <a:cxnSpLocks/>
          </p:cNvCxnSpPr>
          <p:nvPr/>
        </p:nvCxnSpPr>
        <p:spPr>
          <a:xfrm>
            <a:off x="8935330" y="2797852"/>
            <a:ext cx="79768" cy="311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>
            <a:extLst>
              <a:ext uri="{FF2B5EF4-FFF2-40B4-BE49-F238E27FC236}">
                <a16:creationId xmlns:a16="http://schemas.microsoft.com/office/drawing/2014/main" xmlns="" id="{D99CD451-5A06-4602-8AD5-AA3686A6EB89}"/>
              </a:ext>
            </a:extLst>
          </p:cNvPr>
          <p:cNvCxnSpPr>
            <a:cxnSpLocks/>
          </p:cNvCxnSpPr>
          <p:nvPr/>
        </p:nvCxnSpPr>
        <p:spPr>
          <a:xfrm flipH="1">
            <a:off x="8792712" y="2859600"/>
            <a:ext cx="182502" cy="0"/>
          </a:xfrm>
          <a:prstGeom prst="line">
            <a:avLst/>
          </a:prstGeom>
          <a:ln w="1143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>
            <a:extLst>
              <a:ext uri="{FF2B5EF4-FFF2-40B4-BE49-F238E27FC236}">
                <a16:creationId xmlns:a16="http://schemas.microsoft.com/office/drawing/2014/main" xmlns="" id="{D877013C-F624-4FA2-B36E-F8F3A50D2D92}"/>
              </a:ext>
            </a:extLst>
          </p:cNvPr>
          <p:cNvCxnSpPr>
            <a:cxnSpLocks/>
            <a:stCxn id="50" idx="1"/>
            <a:endCxn id="13" idx="7"/>
          </p:cNvCxnSpPr>
          <p:nvPr/>
        </p:nvCxnSpPr>
        <p:spPr>
          <a:xfrm flipH="1">
            <a:off x="8789573" y="3071071"/>
            <a:ext cx="175428" cy="917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>
            <a:extLst>
              <a:ext uri="{FF2B5EF4-FFF2-40B4-BE49-F238E27FC236}">
                <a16:creationId xmlns:a16="http://schemas.microsoft.com/office/drawing/2014/main" xmlns="" id="{A8A909A7-6D29-49F4-99DC-4F24DE0D5D89}"/>
              </a:ext>
            </a:extLst>
          </p:cNvPr>
          <p:cNvCxnSpPr>
            <a:cxnSpLocks/>
            <a:stCxn id="50" idx="0"/>
          </p:cNvCxnSpPr>
          <p:nvPr/>
        </p:nvCxnSpPr>
        <p:spPr>
          <a:xfrm>
            <a:off x="9003368" y="3055332"/>
            <a:ext cx="582984" cy="632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橢圓 49">
            <a:extLst>
              <a:ext uri="{FF2B5EF4-FFF2-40B4-BE49-F238E27FC236}">
                <a16:creationId xmlns:a16="http://schemas.microsoft.com/office/drawing/2014/main" xmlns="" id="{1869F563-5CF5-4A84-B75F-BE1257F5E6E0}"/>
              </a:ext>
            </a:extLst>
          </p:cNvPr>
          <p:cNvSpPr/>
          <p:nvPr/>
        </p:nvSpPr>
        <p:spPr>
          <a:xfrm>
            <a:off x="8949109" y="3055332"/>
            <a:ext cx="108517" cy="1074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6" name="直線接點 55">
            <a:extLst>
              <a:ext uri="{FF2B5EF4-FFF2-40B4-BE49-F238E27FC236}">
                <a16:creationId xmlns:a16="http://schemas.microsoft.com/office/drawing/2014/main" xmlns="" id="{9C819C6D-5980-4910-B95B-7F6949867DF1}"/>
              </a:ext>
            </a:extLst>
          </p:cNvPr>
          <p:cNvCxnSpPr>
            <a:cxnSpLocks/>
          </p:cNvCxnSpPr>
          <p:nvPr/>
        </p:nvCxnSpPr>
        <p:spPr>
          <a:xfrm flipV="1">
            <a:off x="8968428" y="2843175"/>
            <a:ext cx="468000" cy="11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橢圓 2"/>
          <p:cNvSpPr/>
          <p:nvPr/>
        </p:nvSpPr>
        <p:spPr>
          <a:xfrm>
            <a:off x="9015098" y="2259874"/>
            <a:ext cx="180000" cy="1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直線接點 6"/>
          <p:cNvCxnSpPr>
            <a:stCxn id="3" idx="4"/>
          </p:cNvCxnSpPr>
          <p:nvPr/>
        </p:nvCxnSpPr>
        <p:spPr>
          <a:xfrm flipH="1">
            <a:off x="8883964" y="2439874"/>
            <a:ext cx="221134" cy="3579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>
            <a:off x="8883963" y="2797852"/>
            <a:ext cx="225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>
            <a:endCxn id="50" idx="3"/>
          </p:cNvCxnSpPr>
          <p:nvPr/>
        </p:nvCxnSpPr>
        <p:spPr>
          <a:xfrm flipH="1">
            <a:off x="8965001" y="2797852"/>
            <a:ext cx="144559" cy="3492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>
            <a:off x="9057626" y="2508069"/>
            <a:ext cx="146395" cy="103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42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引言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土木學系的生態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300" y="1175065"/>
            <a:ext cx="5345574" cy="625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一定要考高普考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專技考試嗎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xmlns="" id="{87115D2D-6106-4AA3-8543-EB672E8657F8}"/>
              </a:ext>
            </a:extLst>
          </p:cNvPr>
          <p:cNvSpPr txBox="1">
            <a:spLocks/>
          </p:cNvSpPr>
          <p:nvPr/>
        </p:nvSpPr>
        <p:spPr>
          <a:xfrm>
            <a:off x="665583" y="1779949"/>
            <a:ext cx="5345574" cy="625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土木類組出路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CFCC5B38-F3BD-4565-8B58-F342F42E4D3F}"/>
              </a:ext>
            </a:extLst>
          </p:cNvPr>
          <p:cNvSpPr txBox="1">
            <a:spLocks/>
          </p:cNvSpPr>
          <p:nvPr/>
        </p:nvSpPr>
        <p:spPr>
          <a:xfrm>
            <a:off x="2264996" y="2531118"/>
            <a:ext cx="5345574" cy="80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進入土木相關行業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A6C5E336-5349-4C87-894C-63123881E535}"/>
              </a:ext>
            </a:extLst>
          </p:cNvPr>
          <p:cNvSpPr txBox="1">
            <a:spLocks/>
          </p:cNvSpPr>
          <p:nvPr/>
        </p:nvSpPr>
        <p:spPr>
          <a:xfrm>
            <a:off x="5991812" y="2567240"/>
            <a:ext cx="5345574" cy="7323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營造廠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顧問公司、鋼構公司等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E3D057AC-1C93-4650-BC6D-E3379380BF3A}"/>
              </a:ext>
            </a:extLst>
          </p:cNvPr>
          <p:cNvSpPr txBox="1">
            <a:spLocks/>
          </p:cNvSpPr>
          <p:nvPr/>
        </p:nvSpPr>
        <p:spPr>
          <a:xfrm>
            <a:off x="2264996" y="3568675"/>
            <a:ext cx="5345574" cy="80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2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進入公職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xmlns="" id="{3C6EA5AE-ABD4-4F22-A576-2BC5C156F3B3}"/>
              </a:ext>
            </a:extLst>
          </p:cNvPr>
          <p:cNvSpPr txBox="1">
            <a:spLocks/>
          </p:cNvSpPr>
          <p:nvPr/>
        </p:nvSpPr>
        <p:spPr>
          <a:xfrm>
            <a:off x="5976017" y="3507053"/>
            <a:ext cx="5345574" cy="80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土木類別相關職系</a:t>
            </a:r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xmlns="" id="{0F2091A2-DE92-421B-8CAC-F819094680C1}"/>
              </a:ext>
            </a:extLst>
          </p:cNvPr>
          <p:cNvSpPr txBox="1">
            <a:spLocks/>
          </p:cNvSpPr>
          <p:nvPr/>
        </p:nvSpPr>
        <p:spPr>
          <a:xfrm>
            <a:off x="2246142" y="4511269"/>
            <a:ext cx="5345574" cy="1050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3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進入其他行業</a:t>
            </a:r>
          </a:p>
        </p:txBody>
      </p:sp>
      <p:sp>
        <p:nvSpPr>
          <p:cNvPr id="14" name="內容版面配置區 2">
            <a:extLst>
              <a:ext uri="{FF2B5EF4-FFF2-40B4-BE49-F238E27FC236}">
                <a16:creationId xmlns:a16="http://schemas.microsoft.com/office/drawing/2014/main" xmlns="" id="{C3E7FB5B-8E5A-471A-83DD-2CE6CA98397C}"/>
              </a:ext>
            </a:extLst>
          </p:cNvPr>
          <p:cNvSpPr txBox="1">
            <a:spLocks/>
          </p:cNvSpPr>
          <p:nvPr/>
        </p:nvSpPr>
        <p:spPr>
          <a:xfrm>
            <a:off x="5973860" y="4482680"/>
            <a:ext cx="6220264" cy="1050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科技業、觀光業、餐飲業、房仲業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083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引言</a:t>
            </a:r>
            <a:r>
              <a:rPr lang="en-US" altLang="zh-TW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土木學系的生態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300" y="1175065"/>
            <a:ext cx="7787116" cy="625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就業時相關所需證照或考試</a:t>
            </a: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CFCC5B38-F3BD-4565-8B58-F342F42E4D3F}"/>
              </a:ext>
            </a:extLst>
          </p:cNvPr>
          <p:cNvSpPr txBox="1">
            <a:spLocks/>
          </p:cNvSpPr>
          <p:nvPr/>
        </p:nvSpPr>
        <p:spPr>
          <a:xfrm>
            <a:off x="1125349" y="1888926"/>
            <a:ext cx="5345574" cy="80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土木相關行業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xmlns="" id="{A6C5E336-5349-4C87-894C-63123881E535}"/>
              </a:ext>
            </a:extLst>
          </p:cNvPr>
          <p:cNvSpPr txBox="1">
            <a:spLocks/>
          </p:cNvSpPr>
          <p:nvPr/>
        </p:nvSpPr>
        <p:spPr>
          <a:xfrm>
            <a:off x="4180210" y="1800517"/>
            <a:ext cx="7935590" cy="8795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專技考試、工地主任、品管人員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技術士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測量、室內裝修、消防、勞安等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xmlns="" id="{E3D057AC-1C93-4650-BC6D-E3379380BF3A}"/>
              </a:ext>
            </a:extLst>
          </p:cNvPr>
          <p:cNvSpPr txBox="1">
            <a:spLocks/>
          </p:cNvSpPr>
          <p:nvPr/>
        </p:nvSpPr>
        <p:spPr>
          <a:xfrm>
            <a:off x="1097280" y="2785060"/>
            <a:ext cx="5345574" cy="80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2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公職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xmlns="" id="{3C6EA5AE-ABD4-4F22-A576-2BC5C156F3B3}"/>
              </a:ext>
            </a:extLst>
          </p:cNvPr>
          <p:cNvSpPr txBox="1">
            <a:spLocks/>
          </p:cNvSpPr>
          <p:nvPr/>
        </p:nvSpPr>
        <p:spPr>
          <a:xfrm>
            <a:off x="4180210" y="2767298"/>
            <a:ext cx="7593868" cy="805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高普考、地方特考、鐵路特考、國營事業等</a:t>
            </a:r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xmlns="" id="{0F2091A2-DE92-421B-8CAC-F819094680C1}"/>
              </a:ext>
            </a:extLst>
          </p:cNvPr>
          <p:cNvSpPr txBox="1">
            <a:spLocks/>
          </p:cNvSpPr>
          <p:nvPr/>
        </p:nvSpPr>
        <p:spPr>
          <a:xfrm>
            <a:off x="1088804" y="3653414"/>
            <a:ext cx="5345574" cy="1050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3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其他行業</a:t>
            </a:r>
          </a:p>
        </p:txBody>
      </p:sp>
      <p:sp>
        <p:nvSpPr>
          <p:cNvPr id="14" name="內容版面配置區 2">
            <a:extLst>
              <a:ext uri="{FF2B5EF4-FFF2-40B4-BE49-F238E27FC236}">
                <a16:creationId xmlns:a16="http://schemas.microsoft.com/office/drawing/2014/main" xmlns="" id="{C3E7FB5B-8E5A-471A-83DD-2CE6CA98397C}"/>
              </a:ext>
            </a:extLst>
          </p:cNvPr>
          <p:cNvSpPr txBox="1">
            <a:spLocks/>
          </p:cNvSpPr>
          <p:nvPr/>
        </p:nvSpPr>
        <p:spPr>
          <a:xfrm>
            <a:off x="4180211" y="3657436"/>
            <a:ext cx="7478388" cy="889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marL="457200" indent="-457200" defTabSz="914400">
              <a:spcBef>
                <a:spcPts val="800"/>
              </a:spcBef>
              <a:buFont typeface="Arial" panose="020B0604020202020204" pitchFamily="34" charset="0"/>
              <a:buChar char="•"/>
              <a:defRPr sz="2800" b="1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173736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2pPr>
            <a:lvl3pPr marL="402336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3pPr>
            <a:lvl4pPr marL="630936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4pPr>
            <a:lvl5pPr marL="859536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/>
            </a:lvl5pPr>
            <a:lvl6pPr marL="1097280" indent="-173736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6pPr>
            <a:lvl7pPr marL="1353312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7pPr>
            <a:lvl8pPr marL="1581912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8pPr>
            <a:lvl9pPr marL="1792224" indent="-164592" defTabSz="914400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/>
            </a:lvl9pPr>
          </a:lstStyle>
          <a:p>
            <a:r>
              <a:rPr lang="zh-TW" altLang="en-US" dirty="0"/>
              <a:t>領隊、導遊、廚師、代書、不動產估價師等</a:t>
            </a:r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811698" y="5070400"/>
            <a:ext cx="10846901" cy="1434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400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不一定要考高普考、技師考，但考試在所難免</a:t>
            </a:r>
            <a:endParaRPr lang="en-US" altLang="zh-TW" sz="40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4169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8" y="1175066"/>
            <a:ext cx="10737707" cy="14173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高普考、地方特考及技師考試為國家每年例行性的常態考試。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高普考約在每年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月舉行、地方特考約在每年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月舉行。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技師考約在每年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11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月舉行。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588242"/>
              </p:ext>
            </p:extLst>
          </p:nvPr>
        </p:nvGraphicFramePr>
        <p:xfrm>
          <a:off x="1813552" y="2816352"/>
          <a:ext cx="8595376" cy="36758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1488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88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88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488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264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考試類別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報名時間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考試時間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放榜時間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264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高考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110/3/12~22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110/7/11~13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110/9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264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普考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110/7/9~10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264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地方特考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三等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110/9/7~16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110/12/11~13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TW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111/2~3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26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地方特考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四等</a:t>
                      </a: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110/12/11~12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26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技師考試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110/8/3~12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110/11/20~22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111/1~2</a:t>
                      </a:r>
                      <a:endParaRPr lang="zh-TW" altLang="en-US" sz="2000" b="1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0511534"/>
                  </a:ext>
                </a:extLst>
              </a:tr>
            </a:tbl>
          </a:graphicData>
        </a:graphic>
      </p:graphicFrame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2"/>
              </a:rPr>
              <a:t>-https://www.moex.gov.tw/</a:t>
            </a:r>
          </a:p>
          <a:p>
            <a:endParaRPr lang="zh-TW" altLang="en-US" sz="1800" u="sng" dirty="0">
              <a:hlinkClick r:id="rId2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1859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16196810881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65" y="1972480"/>
            <a:ext cx="10896600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86EC4E6-9693-4D95-B177-176021B61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sz="3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考試資訊</a:t>
            </a:r>
          </a:p>
        </p:txBody>
      </p:sp>
      <p:cxnSp>
        <p:nvCxnSpPr>
          <p:cNvPr id="4" name="直線接點 3">
            <a:extLst>
              <a:ext uri="{FF2B5EF4-FFF2-40B4-BE49-F238E27FC236}">
                <a16:creationId xmlns:a16="http://schemas.microsoft.com/office/drawing/2014/main" xmlns="" id="{2AF06954-B2A0-4ED4-9EE3-F5B9A476A3B2}"/>
              </a:ext>
            </a:extLst>
          </p:cNvPr>
          <p:cNvCxnSpPr/>
          <p:nvPr/>
        </p:nvCxnSpPr>
        <p:spPr>
          <a:xfrm flipV="1">
            <a:off x="0" y="1103818"/>
            <a:ext cx="12168000" cy="0"/>
          </a:xfrm>
          <a:prstGeom prst="line">
            <a:avLst/>
          </a:prstGeom>
          <a:ln w="66675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59299" y="1175065"/>
            <a:ext cx="9595044" cy="621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普考及地特四等應考資格</a:t>
            </a:r>
            <a:endParaRPr lang="en-US" altLang="zh-TW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xmlns="" id="{FAE5242E-D562-4A92-B50F-96D05E13B36E}"/>
              </a:ext>
            </a:extLst>
          </p:cNvPr>
          <p:cNvSpPr txBox="1">
            <a:spLocks/>
          </p:cNvSpPr>
          <p:nvPr/>
        </p:nvSpPr>
        <p:spPr>
          <a:xfrm>
            <a:off x="6395986" y="6539962"/>
            <a:ext cx="6274901" cy="376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資料來源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:</a:t>
            </a:r>
            <a:r>
              <a:rPr lang="zh-TW" altLang="en-US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考選部全球資訊網</a:t>
            </a:r>
            <a:r>
              <a:rPr lang="en-US" altLang="zh-TW" sz="1800" dirty="0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-https://www.moex.gov.tw/</a:t>
            </a:r>
          </a:p>
          <a:p>
            <a:endParaRPr lang="zh-TW" altLang="en-US" sz="1800" u="sng" dirty="0">
              <a:hlinkClick r:id="rId3"/>
            </a:endParaRPr>
          </a:p>
          <a:p>
            <a:pPr>
              <a:buFont typeface="Arial" panose="020B0604020202020204" pitchFamily="34" charset="0"/>
              <a:buChar char="•"/>
            </a:pPr>
            <a:endParaRPr lang="zh-TW" altLang="en-US" sz="180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9981" y="3957776"/>
            <a:ext cx="9272452" cy="5946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072639" y="2634886"/>
            <a:ext cx="1075510" cy="281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465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角度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角度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角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2375</TotalTime>
  <Words>1370</Words>
  <Application>Microsoft Office PowerPoint</Application>
  <PresentationFormat>自訂</PresentationFormat>
  <Paragraphs>322</Paragraphs>
  <Slides>27</Slides>
  <Notes>9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28" baseType="lpstr">
      <vt:lpstr>角度</vt:lpstr>
      <vt:lpstr>個人簡歷介紹-黃詔傭</vt:lpstr>
      <vt:lpstr>個人簡歷介紹-黃詔傭</vt:lpstr>
      <vt:lpstr>｢臺南市永康區新設鹽行國中暨附近地區區段徵收工程｣ </vt:lpstr>
      <vt:lpstr>高普考及技師考試分享</vt:lpstr>
      <vt:lpstr>分享內容</vt:lpstr>
      <vt:lpstr>引言-土木學系的生態</vt:lpstr>
      <vt:lpstr>引言-土木學系的生態</vt:lpstr>
      <vt:lpstr>考試資訊</vt:lpstr>
      <vt:lpstr>考試資訊</vt:lpstr>
      <vt:lpstr>考試資訊</vt:lpstr>
      <vt:lpstr>考試資訊</vt:lpstr>
      <vt:lpstr>考試資訊</vt:lpstr>
      <vt:lpstr>考試資訊</vt:lpstr>
      <vt:lpstr>考試資訊</vt:lpstr>
      <vt:lpstr>考試資訊</vt:lpstr>
      <vt:lpstr>考試資訊</vt:lpstr>
      <vt:lpstr>考試資訊</vt:lpstr>
      <vt:lpstr>個人考試歷程</vt:lpstr>
      <vt:lpstr>個人考試歷程</vt:lpstr>
      <vt:lpstr>個人考試歷程</vt:lpstr>
      <vt:lpstr>個人考試歷程</vt:lpstr>
      <vt:lpstr>考試準備的建議</vt:lpstr>
      <vt:lpstr>考試準備的建議</vt:lpstr>
      <vt:lpstr>考試準備的建議</vt:lpstr>
      <vt:lpstr>考試準備的建議</vt:lpstr>
      <vt:lpstr>考試當下的注意</vt:lpstr>
      <vt:lpstr>結語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高普考及技師考試分享</dc:title>
  <dc:creator>詔傭 黃</dc:creator>
  <cp:lastModifiedBy>Sinotech楊淑雯</cp:lastModifiedBy>
  <cp:revision>152</cp:revision>
  <dcterms:created xsi:type="dcterms:W3CDTF">2021-04-27T13:37:19Z</dcterms:created>
  <dcterms:modified xsi:type="dcterms:W3CDTF">2021-05-07T08:36:08Z</dcterms:modified>
</cp:coreProperties>
</file>