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9" r:id="rId3"/>
    <p:sldId id="258" r:id="rId4"/>
    <p:sldId id="260" r:id="rId5"/>
    <p:sldId id="263" r:id="rId6"/>
    <p:sldId id="262" r:id="rId7"/>
    <p:sldId id="261"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8" autoAdjust="0"/>
    <p:restoredTop sz="94660"/>
  </p:normalViewPr>
  <p:slideViewPr>
    <p:cSldViewPr snapToGrid="0">
      <p:cViewPr varScale="1">
        <p:scale>
          <a:sx n="126" d="100"/>
          <a:sy n="126" d="100"/>
        </p:scale>
        <p:origin x="331"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zh-TW" altLang="en-US" smtClean="0"/>
              <a:t>按一下以編輯母片標題樣式</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idx="1"/>
          </p:nvPr>
        </p:nvSpPr>
        <p:spPr/>
        <p:txBody>
          <a:bodyPr anchor="ct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編輯母片文字樣式</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zh-TW" altLang="en-US" smtClean="0"/>
              <a:t>按一下以編輯母片標題樣式</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zh-TW" altLang="en-US" smtClean="0"/>
              <a:t>按一下以編輯母片標題樣式</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編輯母片文字樣式</a:t>
            </a:r>
          </a:p>
        </p:txBody>
      </p:sp>
      <p:sp>
        <p:nvSpPr>
          <p:cNvPr id="5" name="Date Placeholder 4"/>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smtClean="0"/>
              <a:t>按一下以編輯母片標題樣式</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smtClean="0"/>
              <a:t>按一下圖示以新增圖片</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Date Placeholder 2"/>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zh-TW" altLang="en-US" smtClean="0"/>
              <a:t>按一下以編輯母片標題樣式</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zh-TW" altLang="en-US" smtClean="0"/>
              <a:t>編輯母片文字樣式</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引述名片">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zh-TW" altLang="en-US" smtClean="0"/>
              <a:t>按一下以編輯母片標題樣式</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zh-TW" altLang="en-US" smtClean="0"/>
              <a:t>編輯母片文字樣式</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是非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zh-TW" altLang="en-US" smtClean="0"/>
              <a:t>按一下以編輯母片標題樣式</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zh-TW" altLang="en-US" smtClean="0"/>
              <a:t>編輯母片文字樣式</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編輯母片文字樣式</a:t>
            </a:r>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p:txBody>
          <a:bodyPr vert="eaVert" ancho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zh-TW" altLang="en-US" smtClean="0"/>
              <a:t>按一下以編輯母片標題樣式</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9/2/2025</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1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 Id="rId4" Type="http://schemas.openxmlformats.org/officeDocument/2006/relationships/image" Target="../media/image32.jpg"/></Relationships>
</file>

<file path=ppt/slides/_rels/slide1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 Id="rId4" Type="http://schemas.openxmlformats.org/officeDocument/2006/relationships/image" Target="../media/image35.jpg"/></Relationships>
</file>

<file path=ppt/slides/_rels/slide1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xml"/><Relationship Id="rId5" Type="http://schemas.openxmlformats.org/officeDocument/2006/relationships/image" Target="../media/image32.jpg"/><Relationship Id="rId4" Type="http://schemas.openxmlformats.org/officeDocument/2006/relationships/image" Target="../media/image3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ncyuweb.ncyu.edu.tw/files/site_content/register/%E7%A0%94%E7%A9%B6%E7%94%9F%E7%95%A2%E6%A5%AD%E8%AB%96%E6%96%87%E6%A0%BC%E5%BC%8F%E8%A6%8F%E5%AE%9A1100624.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684211" y="211947"/>
            <a:ext cx="8732291" cy="4664853"/>
          </a:xfrm>
        </p:spPr>
        <p:txBody>
          <a:bodyPr>
            <a:normAutofit/>
          </a:bodyPr>
          <a:lstStyle/>
          <a:p>
            <a:pPr algn="ctr"/>
            <a:r>
              <a:rPr lang="zh-TW" altLang="en-US" sz="9600" dirty="0" smtClean="0">
                <a:solidFill>
                  <a:schemeClr val="bg1"/>
                </a:solidFill>
                <a:latin typeface="標楷體" panose="03000509000000000000" pitchFamily="65" charset="-120"/>
                <a:ea typeface="標楷體" panose="03000509000000000000" pitchFamily="65" charset="-120"/>
              </a:rPr>
              <a:t>碩士學位口試申請注意事項</a:t>
            </a:r>
            <a:endParaRPr lang="zh-TW" altLang="en-US" sz="9600"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3998172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84212" y="72669"/>
            <a:ext cx="8534400" cy="1174792"/>
          </a:xfrm>
        </p:spPr>
        <p:txBody>
          <a:bodyPr>
            <a:normAutofit/>
          </a:bodyPr>
          <a:lstStyle/>
          <a:p>
            <a:r>
              <a:rPr lang="zh-TW" altLang="en-US" sz="6000" dirty="0" smtClean="0">
                <a:latin typeface="標楷體" panose="03000509000000000000" pitchFamily="65" charset="-120"/>
                <a:ea typeface="標楷體" panose="03000509000000000000" pitchFamily="65" charset="-120"/>
              </a:rPr>
              <a:t>從哪裡申請</a:t>
            </a:r>
            <a:r>
              <a:rPr lang="en-US" altLang="zh-TW" sz="6000" dirty="0" smtClean="0">
                <a:latin typeface="標楷體" panose="03000509000000000000" pitchFamily="65" charset="-120"/>
                <a:ea typeface="標楷體" panose="03000509000000000000" pitchFamily="65" charset="-120"/>
              </a:rPr>
              <a:t>1</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31" y="1901468"/>
            <a:ext cx="3971674" cy="3972492"/>
          </a:xfrm>
          <a:prstGeom prst="rect">
            <a:avLst/>
          </a:prstGeom>
        </p:spPr>
      </p:pic>
      <p:pic>
        <p:nvPicPr>
          <p:cNvPr id="4" name="圖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4494" y="1901469"/>
            <a:ext cx="3963715" cy="3972492"/>
          </a:xfrm>
          <a:prstGeom prst="rect">
            <a:avLst/>
          </a:prstGeom>
        </p:spPr>
      </p:pic>
      <p:pic>
        <p:nvPicPr>
          <p:cNvPr id="5" name="圖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53598" y="1901468"/>
            <a:ext cx="3957659" cy="3972492"/>
          </a:xfrm>
          <a:prstGeom prst="rect">
            <a:avLst/>
          </a:prstGeom>
        </p:spPr>
      </p:pic>
    </p:spTree>
    <p:extLst>
      <p:ext uri="{BB962C8B-B14F-4D97-AF65-F5344CB8AC3E}">
        <p14:creationId xmlns:p14="http://schemas.microsoft.com/office/powerpoint/2010/main" val="31783396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84212" y="72669"/>
            <a:ext cx="8534400" cy="1174792"/>
          </a:xfrm>
        </p:spPr>
        <p:txBody>
          <a:bodyPr>
            <a:normAutofit/>
          </a:bodyPr>
          <a:lstStyle/>
          <a:p>
            <a:r>
              <a:rPr lang="zh-TW" altLang="en-US" sz="6000" dirty="0" smtClean="0">
                <a:latin typeface="標楷體" panose="03000509000000000000" pitchFamily="65" charset="-120"/>
                <a:ea typeface="標楷體" panose="03000509000000000000" pitchFamily="65" charset="-120"/>
              </a:rPr>
              <a:t>從哪裡申請</a:t>
            </a:r>
            <a:r>
              <a:rPr lang="en-US" altLang="zh-TW" sz="6000" dirty="0" smtClean="0">
                <a:latin typeface="標楷體" panose="03000509000000000000" pitchFamily="65" charset="-120"/>
                <a:ea typeface="標楷體" panose="03000509000000000000" pitchFamily="65" charset="-120"/>
              </a:rPr>
              <a:t>2</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84" y="2004413"/>
            <a:ext cx="3976059" cy="3992994"/>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6666" y="2004413"/>
            <a:ext cx="3969431" cy="3992994"/>
          </a:xfrm>
          <a:prstGeom prst="rect">
            <a:avLst/>
          </a:prstGeom>
        </p:spPr>
      </p:pic>
      <p:pic>
        <p:nvPicPr>
          <p:cNvPr id="8" name="圖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4820" y="2004413"/>
            <a:ext cx="3978548" cy="3992994"/>
          </a:xfrm>
          <a:prstGeom prst="rect">
            <a:avLst/>
          </a:prstGeom>
        </p:spPr>
      </p:pic>
    </p:spTree>
    <p:extLst>
      <p:ext uri="{BB962C8B-B14F-4D97-AF65-F5344CB8AC3E}">
        <p14:creationId xmlns:p14="http://schemas.microsoft.com/office/powerpoint/2010/main" val="24547661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84212" y="72669"/>
            <a:ext cx="8534400" cy="1174792"/>
          </a:xfrm>
        </p:spPr>
        <p:txBody>
          <a:bodyPr>
            <a:normAutofit/>
          </a:bodyPr>
          <a:lstStyle/>
          <a:p>
            <a:r>
              <a:rPr lang="zh-TW" altLang="en-US" sz="6000" dirty="0" smtClean="0">
                <a:latin typeface="標楷體" panose="03000509000000000000" pitchFamily="65" charset="-120"/>
                <a:ea typeface="標楷體" panose="03000509000000000000" pitchFamily="65" charset="-120"/>
              </a:rPr>
              <a:t>從哪裡申請</a:t>
            </a:r>
            <a:r>
              <a:rPr lang="en-US" altLang="zh-TW" sz="6000" dirty="0" smtClean="0">
                <a:latin typeface="標楷體" panose="03000509000000000000" pitchFamily="65" charset="-120"/>
                <a:ea typeface="標楷體" panose="03000509000000000000" pitchFamily="65" charset="-120"/>
              </a:rPr>
              <a:t>3</a:t>
            </a:r>
            <a:endParaRPr lang="zh-TW" altLang="en-US" sz="6000" dirty="0">
              <a:latin typeface="標楷體" panose="03000509000000000000" pitchFamily="65" charset="-120"/>
              <a:ea typeface="標楷體" panose="03000509000000000000" pitchFamily="65" charset="-120"/>
            </a:endParaRPr>
          </a:p>
        </p:txBody>
      </p:sp>
      <p:pic>
        <p:nvPicPr>
          <p:cNvPr id="8" name="圖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501" y="1931746"/>
            <a:ext cx="3996716" cy="4002769"/>
          </a:xfrm>
          <a:prstGeom prst="rect">
            <a:avLst/>
          </a:prstGeom>
        </p:spPr>
      </p:pic>
      <p:pic>
        <p:nvPicPr>
          <p:cNvPr id="2" name="圖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05715" y="1931745"/>
            <a:ext cx="3966437" cy="4002769"/>
          </a:xfrm>
          <a:prstGeom prst="rect">
            <a:avLst/>
          </a:prstGeom>
        </p:spPr>
      </p:pic>
      <p:pic>
        <p:nvPicPr>
          <p:cNvPr id="3" name="圖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6650" y="1931745"/>
            <a:ext cx="3990664" cy="4002770"/>
          </a:xfrm>
          <a:prstGeom prst="rect">
            <a:avLst/>
          </a:prstGeom>
        </p:spPr>
      </p:pic>
    </p:spTree>
    <p:extLst>
      <p:ext uri="{BB962C8B-B14F-4D97-AF65-F5344CB8AC3E}">
        <p14:creationId xmlns:p14="http://schemas.microsoft.com/office/powerpoint/2010/main" val="23560870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1</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82" y="2107359"/>
            <a:ext cx="3994034" cy="3996912"/>
          </a:xfrm>
          <a:prstGeom prst="rect">
            <a:avLst/>
          </a:prstGeom>
        </p:spPr>
      </p:pic>
      <p:pic>
        <p:nvPicPr>
          <p:cNvPr id="7" name="圖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3605" y="2107359"/>
            <a:ext cx="3996715" cy="3996912"/>
          </a:xfrm>
          <a:prstGeom prst="rect">
            <a:avLst/>
          </a:prstGeom>
        </p:spPr>
      </p:pic>
      <p:pic>
        <p:nvPicPr>
          <p:cNvPr id="8" name="圖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32709" y="2107359"/>
            <a:ext cx="3996715" cy="3996912"/>
          </a:xfrm>
          <a:prstGeom prst="rect">
            <a:avLst/>
          </a:prstGeom>
        </p:spPr>
      </p:pic>
    </p:spTree>
    <p:extLst>
      <p:ext uri="{BB962C8B-B14F-4D97-AF65-F5344CB8AC3E}">
        <p14:creationId xmlns:p14="http://schemas.microsoft.com/office/powerpoint/2010/main" val="6489707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2</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97" y="1992302"/>
            <a:ext cx="3978549" cy="3977881"/>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1636" y="1992301"/>
            <a:ext cx="3976296" cy="3977881"/>
          </a:xfrm>
          <a:prstGeom prst="rect">
            <a:avLst/>
          </a:prstGeom>
        </p:spPr>
      </p:pic>
      <p:pic>
        <p:nvPicPr>
          <p:cNvPr id="9" name="圖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0322" y="1992301"/>
            <a:ext cx="4039103" cy="3977881"/>
          </a:xfrm>
          <a:prstGeom prst="rect">
            <a:avLst/>
          </a:prstGeom>
        </p:spPr>
      </p:pic>
    </p:spTree>
    <p:extLst>
      <p:ext uri="{BB962C8B-B14F-4D97-AF65-F5344CB8AC3E}">
        <p14:creationId xmlns:p14="http://schemas.microsoft.com/office/powerpoint/2010/main" val="3125376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3</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734" y="1728819"/>
            <a:ext cx="3964204" cy="3993435"/>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5438" y="1728819"/>
            <a:ext cx="3996716" cy="3993435"/>
          </a:xfrm>
          <a:prstGeom prst="rect">
            <a:avLst/>
          </a:prstGeom>
        </p:spPr>
      </p:pic>
      <p:pic>
        <p:nvPicPr>
          <p:cNvPr id="4" name="圖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26655" y="1728819"/>
            <a:ext cx="3990660" cy="3993436"/>
          </a:xfrm>
          <a:prstGeom prst="rect">
            <a:avLst/>
          </a:prstGeom>
        </p:spPr>
      </p:pic>
    </p:spTree>
    <p:extLst>
      <p:ext uri="{BB962C8B-B14F-4D97-AF65-F5344CB8AC3E}">
        <p14:creationId xmlns:p14="http://schemas.microsoft.com/office/powerpoint/2010/main" val="18870926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4</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26" y="1992302"/>
            <a:ext cx="3966436" cy="3987632"/>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1494" y="1992302"/>
            <a:ext cx="3966437" cy="3987632"/>
          </a:xfrm>
          <a:prstGeom prst="rect">
            <a:avLst/>
          </a:prstGeom>
        </p:spPr>
      </p:pic>
      <p:pic>
        <p:nvPicPr>
          <p:cNvPr id="8" name="圖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3063" y="1992301"/>
            <a:ext cx="3980028" cy="3987633"/>
          </a:xfrm>
          <a:prstGeom prst="rect">
            <a:avLst/>
          </a:prstGeom>
        </p:spPr>
      </p:pic>
    </p:spTree>
    <p:extLst>
      <p:ext uri="{BB962C8B-B14F-4D97-AF65-F5344CB8AC3E}">
        <p14:creationId xmlns:p14="http://schemas.microsoft.com/office/powerpoint/2010/main" val="8770192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5</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389" y="1992301"/>
            <a:ext cx="3987559" cy="3990661"/>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7552" y="1992301"/>
            <a:ext cx="3996713" cy="3990661"/>
          </a:xfrm>
          <a:prstGeom prst="rect">
            <a:avLst/>
          </a:prstGeom>
        </p:spPr>
      </p:pic>
      <p:pic>
        <p:nvPicPr>
          <p:cNvPr id="8" name="圖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41869" y="1992301"/>
            <a:ext cx="3969389" cy="3990661"/>
          </a:xfrm>
          <a:prstGeom prst="rect">
            <a:avLst/>
          </a:prstGeom>
        </p:spPr>
      </p:pic>
    </p:spTree>
    <p:extLst>
      <p:ext uri="{BB962C8B-B14F-4D97-AF65-F5344CB8AC3E}">
        <p14:creationId xmlns:p14="http://schemas.microsoft.com/office/powerpoint/2010/main" val="30214952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6</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075" y="2022579"/>
            <a:ext cx="3978990" cy="3975141"/>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87552" y="2022579"/>
            <a:ext cx="3966435" cy="3975142"/>
          </a:xfrm>
          <a:prstGeom prst="rect">
            <a:avLst/>
          </a:prstGeom>
        </p:spPr>
      </p:pic>
      <p:pic>
        <p:nvPicPr>
          <p:cNvPr id="8" name="圖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6473" y="2022579"/>
            <a:ext cx="3998730" cy="3975141"/>
          </a:xfrm>
          <a:prstGeom prst="rect">
            <a:avLst/>
          </a:prstGeom>
        </p:spPr>
      </p:pic>
    </p:spTree>
    <p:extLst>
      <p:ext uri="{BB962C8B-B14F-4D97-AF65-F5344CB8AC3E}">
        <p14:creationId xmlns:p14="http://schemas.microsoft.com/office/powerpoint/2010/main" val="19865790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7</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4692" y="1980191"/>
            <a:ext cx="3978547" cy="3990659"/>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4629" y="1980191"/>
            <a:ext cx="4008827" cy="3990659"/>
          </a:xfrm>
          <a:prstGeom prst="rect">
            <a:avLst/>
          </a:prstGeom>
        </p:spPr>
      </p:pic>
    </p:spTree>
    <p:extLst>
      <p:ext uri="{BB962C8B-B14F-4D97-AF65-F5344CB8AC3E}">
        <p14:creationId xmlns:p14="http://schemas.microsoft.com/office/powerpoint/2010/main" val="32548582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629711" y="158961"/>
            <a:ext cx="8534400" cy="961331"/>
          </a:xfrm>
        </p:spPr>
        <p:txBody>
          <a:bodyPr>
            <a:normAutofit fontScale="92500"/>
          </a:bodyPr>
          <a:lstStyle/>
          <a:p>
            <a:r>
              <a:rPr lang="en-US" altLang="zh-TW" sz="6000" dirty="0" err="1" smtClean="0">
                <a:latin typeface="標楷體" panose="03000509000000000000" pitchFamily="65" charset="-120"/>
                <a:ea typeface="標楷體" panose="03000509000000000000" pitchFamily="65" charset="-120"/>
              </a:rPr>
              <a:t>Turnitin</a:t>
            </a:r>
            <a:r>
              <a:rPr lang="zh-TW" altLang="en-US" sz="6000" dirty="0" smtClean="0">
                <a:latin typeface="標楷體" panose="03000509000000000000" pitchFamily="65" charset="-120"/>
                <a:ea typeface="標楷體" panose="03000509000000000000" pitchFamily="65" charset="-120"/>
              </a:rPr>
              <a:t>論文比對系統</a:t>
            </a:r>
            <a:r>
              <a:rPr lang="en-US" altLang="zh-TW" sz="6000" dirty="0" smtClean="0">
                <a:latin typeface="標楷體" panose="03000509000000000000" pitchFamily="65" charset="-120"/>
                <a:ea typeface="標楷體" panose="03000509000000000000" pitchFamily="65" charset="-120"/>
              </a:rPr>
              <a:t>8</a:t>
            </a:r>
            <a:endParaRPr lang="zh-TW" altLang="en-US" sz="6000" dirty="0">
              <a:latin typeface="標楷體" panose="03000509000000000000" pitchFamily="65" charset="-120"/>
              <a:ea typeface="標楷體" panose="03000509000000000000" pitchFamily="65" charset="-120"/>
            </a:endParaRPr>
          </a:p>
        </p:txBody>
      </p:sp>
      <p:pic>
        <p:nvPicPr>
          <p:cNvPr id="2" name="圖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87" y="1871189"/>
            <a:ext cx="4020709" cy="3969408"/>
          </a:xfrm>
          <a:prstGeom prst="rect">
            <a:avLst/>
          </a:prstGeom>
        </p:spPr>
      </p:pic>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2051" y="1871188"/>
            <a:ext cx="3972491" cy="3969409"/>
          </a:xfrm>
          <a:prstGeom prst="rect">
            <a:avLst/>
          </a:prstGeom>
        </p:spPr>
      </p:pic>
      <p:pic>
        <p:nvPicPr>
          <p:cNvPr id="8" name="圖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8198" y="1871188"/>
            <a:ext cx="3945172" cy="3969410"/>
          </a:xfrm>
          <a:prstGeom prst="rect">
            <a:avLst/>
          </a:prstGeom>
        </p:spPr>
      </p:pic>
    </p:spTree>
    <p:extLst>
      <p:ext uri="{BB962C8B-B14F-4D97-AF65-F5344CB8AC3E}">
        <p14:creationId xmlns:p14="http://schemas.microsoft.com/office/powerpoint/2010/main" val="28231890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84212" y="68126"/>
            <a:ext cx="9997919" cy="1167223"/>
          </a:xfrm>
        </p:spPr>
        <p:txBody>
          <a:bodyPr>
            <a:normAutofit/>
          </a:bodyPr>
          <a:lstStyle/>
          <a:p>
            <a:r>
              <a:rPr lang="zh-TW" altLang="en-US" sz="6000" dirty="0" smtClean="0">
                <a:latin typeface="標楷體" panose="03000509000000000000" pitchFamily="65" charset="-120"/>
                <a:ea typeface="標楷體" panose="03000509000000000000" pitchFamily="65" charset="-120"/>
              </a:rPr>
              <a:t>學位考試申請書需檢附資料</a:t>
            </a:r>
            <a:endParaRPr lang="zh-TW" altLang="en-US" sz="6000" dirty="0">
              <a:latin typeface="標楷體" panose="03000509000000000000" pitchFamily="65" charset="-120"/>
              <a:ea typeface="標楷體" panose="03000509000000000000" pitchFamily="65" charset="-120"/>
            </a:endParaRPr>
          </a:p>
        </p:txBody>
      </p:sp>
      <p:pic>
        <p:nvPicPr>
          <p:cNvPr id="5" name="圖片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2402" y="1659243"/>
            <a:ext cx="3600000" cy="4711280"/>
          </a:xfrm>
          <a:prstGeom prst="rect">
            <a:avLst/>
          </a:prstGeom>
        </p:spPr>
      </p:pic>
      <p:pic>
        <p:nvPicPr>
          <p:cNvPr id="6" name="圖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5591" y="1659243"/>
            <a:ext cx="3600000" cy="4711280"/>
          </a:xfrm>
          <a:prstGeom prst="rect">
            <a:avLst/>
          </a:prstGeom>
        </p:spPr>
      </p:pic>
      <p:pic>
        <p:nvPicPr>
          <p:cNvPr id="7" name="圖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214" y="1659243"/>
            <a:ext cx="3600000" cy="4711280"/>
          </a:xfrm>
          <a:prstGeom prst="rect">
            <a:avLst/>
          </a:prstGeom>
        </p:spPr>
      </p:pic>
    </p:spTree>
    <p:extLst>
      <p:ext uri="{BB962C8B-B14F-4D97-AF65-F5344CB8AC3E}">
        <p14:creationId xmlns:p14="http://schemas.microsoft.com/office/powerpoint/2010/main" val="6830381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266447" y="56016"/>
            <a:ext cx="11838755" cy="1857564"/>
          </a:xfrm>
        </p:spPr>
        <p:txBody>
          <a:bodyPr>
            <a:noAutofit/>
          </a:bodyPr>
          <a:lstStyle/>
          <a:p>
            <a:r>
              <a:rPr lang="zh-TW" altLang="en-US" sz="4000" dirty="0" smtClean="0">
                <a:latin typeface="標楷體" panose="03000509000000000000" pitchFamily="65" charset="-120"/>
                <a:ea typeface="標楷體" panose="03000509000000000000" pitchFamily="65" charset="-120"/>
              </a:rPr>
              <a:t>歷年成績單</a:t>
            </a:r>
            <a:r>
              <a:rPr lang="en-US" altLang="zh-TW" sz="4000" dirty="0" smtClean="0">
                <a:latin typeface="標楷體" panose="03000509000000000000" pitchFamily="65" charset="-120"/>
                <a:ea typeface="標楷體" panose="03000509000000000000" pitchFamily="65" charset="-120"/>
              </a:rPr>
              <a:t>-</a:t>
            </a:r>
            <a:r>
              <a:rPr lang="zh-TW" altLang="en-US" sz="4000" dirty="0" smtClean="0">
                <a:solidFill>
                  <a:srgbClr val="FF0000"/>
                </a:solidFill>
                <a:latin typeface="標楷體" panose="03000509000000000000" pitchFamily="65" charset="-120"/>
                <a:ea typeface="標楷體" panose="03000509000000000000" pitchFamily="65" charset="-120"/>
              </a:rPr>
              <a:t>需至教務處註冊課務組找承辦人申請</a:t>
            </a:r>
            <a:endParaRPr lang="en-US" altLang="zh-TW" sz="4000" dirty="0" smtClean="0">
              <a:solidFill>
                <a:srgbClr val="FF0000"/>
              </a:solidFill>
              <a:latin typeface="標楷體" panose="03000509000000000000" pitchFamily="65" charset="-120"/>
              <a:ea typeface="標楷體" panose="03000509000000000000" pitchFamily="65" charset="-120"/>
            </a:endParaRPr>
          </a:p>
          <a:p>
            <a:r>
              <a:rPr lang="zh-TW" altLang="en-US" sz="4000" dirty="0" smtClean="0">
                <a:latin typeface="標楷體" panose="03000509000000000000" pitchFamily="65" charset="-120"/>
                <a:ea typeface="標楷體" panose="03000509000000000000" pitchFamily="65" charset="-120"/>
              </a:rPr>
              <a:t>成績單下方需有初審結果與複審結果</a:t>
            </a:r>
            <a:endParaRPr lang="zh-TW" altLang="en-US" sz="4000" dirty="0">
              <a:latin typeface="標楷體" panose="03000509000000000000" pitchFamily="65" charset="-120"/>
              <a:ea typeface="標楷體" panose="03000509000000000000" pitchFamily="65" charset="-120"/>
            </a:endParaRPr>
          </a:p>
        </p:txBody>
      </p:sp>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516064" y="-267942"/>
            <a:ext cx="4848301" cy="9008535"/>
          </a:xfrm>
          <a:prstGeom prst="rect">
            <a:avLst/>
          </a:prstGeom>
        </p:spPr>
      </p:pic>
    </p:spTree>
    <p:extLst>
      <p:ext uri="{BB962C8B-B14F-4D97-AF65-F5344CB8AC3E}">
        <p14:creationId xmlns:p14="http://schemas.microsoft.com/office/powerpoint/2010/main" val="11047069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74" y="1571301"/>
            <a:ext cx="3966363" cy="4741559"/>
          </a:xfrm>
          <a:prstGeom prst="rect">
            <a:avLst/>
          </a:prstGeom>
        </p:spPr>
      </p:pic>
      <p:sp>
        <p:nvSpPr>
          <p:cNvPr id="6" name="文字方塊 5"/>
          <p:cNvSpPr txBox="1"/>
          <p:nvPr/>
        </p:nvSpPr>
        <p:spPr>
          <a:xfrm>
            <a:off x="174097" y="106218"/>
            <a:ext cx="3534978" cy="1077218"/>
          </a:xfrm>
          <a:prstGeom prst="rect">
            <a:avLst/>
          </a:prstGeom>
          <a:noFill/>
        </p:spPr>
        <p:txBody>
          <a:bodyPr wrap="square" rtlCol="0">
            <a:spAutoFit/>
          </a:bodyPr>
          <a:lstStyle/>
          <a:p>
            <a:r>
              <a:rPr lang="zh-TW" altLang="en-US" sz="3200" dirty="0">
                <a:solidFill>
                  <a:schemeClr val="bg1"/>
                </a:solidFill>
                <a:latin typeface="標楷體" panose="03000509000000000000" pitchFamily="65" charset="-120"/>
                <a:ea typeface="標楷體" panose="03000509000000000000" pitchFamily="65" charset="-120"/>
              </a:rPr>
              <a:t>已通過學術倫理教育課程及格</a:t>
            </a:r>
            <a:r>
              <a:rPr lang="zh-TW" altLang="en-US" sz="3200" dirty="0" smtClean="0">
                <a:solidFill>
                  <a:schemeClr val="bg1"/>
                </a:solidFill>
                <a:latin typeface="標楷體" panose="03000509000000000000" pitchFamily="65" charset="-120"/>
                <a:ea typeface="標楷體" panose="03000509000000000000" pitchFamily="65" charset="-120"/>
              </a:rPr>
              <a:t>證明</a:t>
            </a:r>
            <a:endParaRPr lang="en-US" altLang="zh-TW" sz="3200" dirty="0">
              <a:solidFill>
                <a:schemeClr val="bg1"/>
              </a:solidFill>
              <a:latin typeface="標楷體" panose="03000509000000000000" pitchFamily="65" charset="-120"/>
              <a:ea typeface="標楷體" panose="03000509000000000000" pitchFamily="65" charset="-120"/>
            </a:endParaRPr>
          </a:p>
        </p:txBody>
      </p:sp>
      <p:sp>
        <p:nvSpPr>
          <p:cNvPr id="7" name="文字方塊 6"/>
          <p:cNvSpPr txBox="1"/>
          <p:nvPr/>
        </p:nvSpPr>
        <p:spPr>
          <a:xfrm>
            <a:off x="4277663" y="210569"/>
            <a:ext cx="3467616" cy="584775"/>
          </a:xfrm>
          <a:prstGeom prst="rect">
            <a:avLst/>
          </a:prstGeom>
          <a:noFill/>
        </p:spPr>
        <p:txBody>
          <a:bodyPr wrap="none" rtlCol="0">
            <a:spAutoFit/>
          </a:bodyPr>
          <a:lstStyle/>
          <a:p>
            <a:r>
              <a:rPr lang="en-US" altLang="zh-TW" sz="3200" dirty="0" err="1">
                <a:solidFill>
                  <a:schemeClr val="bg1"/>
                </a:solidFill>
                <a:latin typeface="標楷體" panose="03000509000000000000" pitchFamily="65" charset="-120"/>
                <a:ea typeface="標楷體" panose="03000509000000000000" pitchFamily="65" charset="-120"/>
              </a:rPr>
              <a:t>Turnitin</a:t>
            </a:r>
            <a:r>
              <a:rPr lang="zh-TW" altLang="en-US" sz="3200" dirty="0">
                <a:solidFill>
                  <a:schemeClr val="bg1"/>
                </a:solidFill>
                <a:latin typeface="標楷體" panose="03000509000000000000" pitchFamily="65" charset="-120"/>
                <a:ea typeface="標楷體" panose="03000509000000000000" pitchFamily="65" charset="-120"/>
              </a:rPr>
              <a:t>比對</a:t>
            </a:r>
            <a:r>
              <a:rPr lang="zh-TW" altLang="en-US" sz="3200" dirty="0" smtClean="0">
                <a:solidFill>
                  <a:schemeClr val="bg1"/>
                </a:solidFill>
                <a:latin typeface="標楷體" panose="03000509000000000000" pitchFamily="65" charset="-120"/>
                <a:ea typeface="標楷體" panose="03000509000000000000" pitchFamily="65" charset="-120"/>
              </a:rPr>
              <a:t>結果</a:t>
            </a:r>
            <a:endParaRPr lang="en-US" altLang="zh-TW" sz="3200" dirty="0">
              <a:solidFill>
                <a:schemeClr val="bg1"/>
              </a:solidFill>
              <a:latin typeface="標楷體" panose="03000509000000000000" pitchFamily="65" charset="-120"/>
              <a:ea typeface="標楷體" panose="03000509000000000000" pitchFamily="65" charset="-120"/>
            </a:endParaRPr>
          </a:p>
        </p:txBody>
      </p:sp>
      <p:sp>
        <p:nvSpPr>
          <p:cNvPr id="8" name="文字方塊 7"/>
          <p:cNvSpPr txBox="1"/>
          <p:nvPr/>
        </p:nvSpPr>
        <p:spPr>
          <a:xfrm>
            <a:off x="7965441" y="147454"/>
            <a:ext cx="4504396" cy="1077218"/>
          </a:xfrm>
          <a:prstGeom prst="rect">
            <a:avLst/>
          </a:prstGeom>
          <a:noFill/>
        </p:spPr>
        <p:txBody>
          <a:bodyPr wrap="square" rtlCol="0">
            <a:spAutoFit/>
          </a:bodyPr>
          <a:lstStyle/>
          <a:p>
            <a:pPr algn="ctr"/>
            <a:r>
              <a:rPr lang="zh-TW" altLang="en-US" sz="3200" dirty="0">
                <a:solidFill>
                  <a:schemeClr val="bg1"/>
                </a:solidFill>
                <a:latin typeface="標楷體" panose="03000509000000000000" pitchFamily="65" charset="-120"/>
                <a:ea typeface="標楷體" panose="03000509000000000000" pitchFamily="65" charset="-120"/>
              </a:rPr>
              <a:t>繳交論文指導費</a:t>
            </a:r>
            <a:r>
              <a:rPr lang="zh-TW" altLang="en-US" sz="3200" dirty="0" smtClean="0">
                <a:solidFill>
                  <a:schemeClr val="bg1"/>
                </a:solidFill>
                <a:latin typeface="標楷體" panose="03000509000000000000" pitchFamily="65" charset="-120"/>
                <a:ea typeface="標楷體" panose="03000509000000000000" pitchFamily="65" charset="-120"/>
              </a:rPr>
              <a:t>證明</a:t>
            </a:r>
            <a:endParaRPr lang="en-US" altLang="zh-TW" sz="3200" dirty="0">
              <a:solidFill>
                <a:schemeClr val="bg1"/>
              </a:solidFill>
              <a:latin typeface="標楷體" panose="03000509000000000000" pitchFamily="65" charset="-120"/>
              <a:ea typeface="標楷體" panose="03000509000000000000" pitchFamily="65" charset="-120"/>
            </a:endParaRPr>
          </a:p>
          <a:p>
            <a:r>
              <a:rPr lang="en-US" altLang="zh-TW" sz="3200" dirty="0" smtClean="0">
                <a:solidFill>
                  <a:schemeClr val="bg1"/>
                </a:solidFill>
                <a:latin typeface="標楷體" panose="03000509000000000000" pitchFamily="65" charset="-120"/>
                <a:ea typeface="標楷體" panose="03000509000000000000" pitchFamily="65" charset="-120"/>
              </a:rPr>
              <a:t>(</a:t>
            </a:r>
            <a:r>
              <a:rPr lang="zh-TW" altLang="en-US" sz="3200" dirty="0" smtClean="0">
                <a:solidFill>
                  <a:schemeClr val="bg1"/>
                </a:solidFill>
                <a:latin typeface="標楷體" panose="03000509000000000000" pitchFamily="65" charset="-120"/>
                <a:ea typeface="標楷體" panose="03000509000000000000" pitchFamily="65" charset="-120"/>
              </a:rPr>
              <a:t>需有兩學期繳費證明</a:t>
            </a:r>
            <a:r>
              <a:rPr lang="en-US" altLang="zh-TW" sz="3200" dirty="0" smtClean="0">
                <a:solidFill>
                  <a:schemeClr val="bg1"/>
                </a:solidFill>
                <a:latin typeface="標楷體" panose="03000509000000000000" pitchFamily="65" charset="-120"/>
                <a:ea typeface="標楷體" panose="03000509000000000000" pitchFamily="65" charset="-120"/>
              </a:rPr>
              <a:t>)</a:t>
            </a:r>
            <a:endParaRPr lang="zh-TW" altLang="en-US" dirty="0"/>
          </a:p>
        </p:txBody>
      </p:sp>
      <p:pic>
        <p:nvPicPr>
          <p:cNvPr id="12" name="圖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8209" y="1221462"/>
            <a:ext cx="3600000" cy="2794159"/>
          </a:xfrm>
          <a:prstGeom prst="rect">
            <a:avLst/>
          </a:prstGeom>
        </p:spPr>
      </p:pic>
      <p:pic>
        <p:nvPicPr>
          <p:cNvPr id="13" name="圖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8209" y="4015622"/>
            <a:ext cx="3600000" cy="2783683"/>
          </a:xfrm>
          <a:prstGeom prst="rect">
            <a:avLst/>
          </a:prstGeom>
        </p:spPr>
      </p:pic>
      <p:pic>
        <p:nvPicPr>
          <p:cNvPr id="2" name="圖片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23965" y="1571301"/>
            <a:ext cx="4105716" cy="4741559"/>
          </a:xfrm>
          <a:prstGeom prst="rect">
            <a:avLst/>
          </a:prstGeom>
        </p:spPr>
      </p:pic>
    </p:spTree>
    <p:extLst>
      <p:ext uri="{BB962C8B-B14F-4D97-AF65-F5344CB8AC3E}">
        <p14:creationId xmlns:p14="http://schemas.microsoft.com/office/powerpoint/2010/main" val="36956833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605489" y="54611"/>
            <a:ext cx="8534400" cy="1507067"/>
          </a:xfrm>
        </p:spPr>
        <p:txBody>
          <a:bodyPr/>
          <a:lstStyle/>
          <a:p>
            <a:r>
              <a:rPr lang="zh-TW" altLang="en-US" dirty="0" smtClean="0">
                <a:solidFill>
                  <a:schemeClr val="bg1"/>
                </a:solidFill>
                <a:latin typeface="標楷體" panose="03000509000000000000" pitchFamily="65" charset="-120"/>
                <a:ea typeface="標楷體" panose="03000509000000000000" pitchFamily="65" charset="-120"/>
              </a:rPr>
              <a:t>注意事項</a:t>
            </a:r>
            <a:r>
              <a:rPr lang="en-US" altLang="zh-TW" dirty="0" smtClean="0">
                <a:solidFill>
                  <a:schemeClr val="bg1"/>
                </a:solidFill>
                <a:latin typeface="標楷體" panose="03000509000000000000" pitchFamily="65" charset="-120"/>
                <a:ea typeface="標楷體" panose="03000509000000000000" pitchFamily="65" charset="-120"/>
              </a:rPr>
              <a:t>1</a:t>
            </a:r>
            <a:endParaRPr lang="zh-TW" altLang="en-US" dirty="0">
              <a:solidFill>
                <a:schemeClr val="bg1"/>
              </a:solidFill>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254336" y="1338294"/>
            <a:ext cx="10736631" cy="5444011"/>
          </a:xfrm>
        </p:spPr>
        <p:txBody>
          <a:bodyPr>
            <a:normAutofit/>
          </a:bodyPr>
          <a:lstStyle/>
          <a:p>
            <a:r>
              <a:rPr lang="zh-TW" altLang="zh-TW" sz="3000" dirty="0">
                <a:solidFill>
                  <a:schemeClr val="bg1"/>
                </a:solidFill>
                <a:latin typeface="標楷體" panose="03000509000000000000" pitchFamily="65" charset="-120"/>
                <a:ea typeface="標楷體" panose="03000509000000000000" pitchFamily="65" charset="-120"/>
              </a:rPr>
              <a:t>學位口試申請</a:t>
            </a:r>
            <a:r>
              <a:rPr lang="zh-TW" altLang="zh-TW" sz="3000" dirty="0" smtClean="0">
                <a:solidFill>
                  <a:schemeClr val="bg1"/>
                </a:solidFill>
                <a:latin typeface="標楷體" panose="03000509000000000000" pitchFamily="65" charset="-120"/>
                <a:ea typeface="標楷體" panose="03000509000000000000" pitchFamily="65" charset="-120"/>
              </a:rPr>
              <a:t>如確認</a:t>
            </a:r>
            <a:r>
              <a:rPr lang="zh-TW" altLang="zh-TW" sz="3000" dirty="0">
                <a:solidFill>
                  <a:schemeClr val="bg1"/>
                </a:solidFill>
                <a:latin typeface="標楷體" panose="03000509000000000000" pitchFamily="65" charset="-120"/>
                <a:ea typeface="標楷體" panose="03000509000000000000" pitchFamily="65" charset="-120"/>
              </a:rPr>
              <a:t>存檔後士無法再做</a:t>
            </a:r>
            <a:r>
              <a:rPr lang="zh-TW" altLang="zh-TW" sz="3000" dirty="0" smtClean="0">
                <a:solidFill>
                  <a:schemeClr val="bg1"/>
                </a:solidFill>
                <a:latin typeface="標楷體" panose="03000509000000000000" pitchFamily="65" charset="-120"/>
                <a:ea typeface="標楷體" panose="03000509000000000000" pitchFamily="65" charset="-120"/>
              </a:rPr>
              <a:t>修改，</a:t>
            </a:r>
            <a:r>
              <a:rPr lang="zh-TW" altLang="zh-TW" sz="3000" dirty="0">
                <a:solidFill>
                  <a:schemeClr val="bg1"/>
                </a:solidFill>
                <a:latin typeface="標楷體" panose="03000509000000000000" pitchFamily="65" charset="-120"/>
                <a:ea typeface="標楷體" panose="03000509000000000000" pitchFamily="65" charset="-120"/>
              </a:rPr>
              <a:t>如要修改請自行打電話至電算中心，請電算中心人員協助重新開放系統。</a:t>
            </a:r>
          </a:p>
          <a:p>
            <a:r>
              <a:rPr lang="zh-TW" altLang="zh-TW" sz="3000" dirty="0">
                <a:solidFill>
                  <a:schemeClr val="bg1"/>
                </a:solidFill>
                <a:latin typeface="標楷體" panose="03000509000000000000" pitchFamily="65" charset="-120"/>
                <a:ea typeface="標楷體" panose="03000509000000000000" pitchFamily="65" charset="-120"/>
              </a:rPr>
              <a:t>學位口試申請是需要</a:t>
            </a:r>
            <a:r>
              <a:rPr lang="zh-TW" altLang="zh-TW" sz="3000" dirty="0" smtClean="0">
                <a:solidFill>
                  <a:schemeClr val="bg1"/>
                </a:solidFill>
                <a:latin typeface="標楷體" panose="03000509000000000000" pitchFamily="65" charset="-120"/>
                <a:ea typeface="標楷體" panose="03000509000000000000" pitchFamily="65" charset="-120"/>
              </a:rPr>
              <a:t>在口試</a:t>
            </a:r>
            <a:r>
              <a:rPr lang="zh-TW" altLang="zh-TW" sz="3000" dirty="0">
                <a:solidFill>
                  <a:schemeClr val="bg1"/>
                </a:solidFill>
                <a:latin typeface="標楷體" panose="03000509000000000000" pitchFamily="65" charset="-120"/>
                <a:ea typeface="標楷體" panose="03000509000000000000" pitchFamily="65" charset="-120"/>
              </a:rPr>
              <a:t>前</a:t>
            </a:r>
            <a:r>
              <a:rPr lang="en-US" altLang="zh-TW" sz="3000" dirty="0">
                <a:solidFill>
                  <a:schemeClr val="bg1"/>
                </a:solidFill>
                <a:latin typeface="標楷體" panose="03000509000000000000" pitchFamily="65" charset="-120"/>
                <a:ea typeface="標楷體" panose="03000509000000000000" pitchFamily="65" charset="-120"/>
              </a:rPr>
              <a:t>10-14</a:t>
            </a:r>
            <a:r>
              <a:rPr lang="zh-TW" altLang="zh-TW" sz="3000" dirty="0">
                <a:solidFill>
                  <a:schemeClr val="bg1"/>
                </a:solidFill>
                <a:latin typeface="標楷體" panose="03000509000000000000" pitchFamily="65" charset="-120"/>
                <a:ea typeface="標楷體" panose="03000509000000000000" pitchFamily="65" charset="-120"/>
              </a:rPr>
              <a:t>天</a:t>
            </a:r>
            <a:r>
              <a:rPr lang="zh-TW" altLang="zh-TW" sz="3000" dirty="0" smtClean="0">
                <a:solidFill>
                  <a:schemeClr val="bg1"/>
                </a:solidFill>
                <a:latin typeface="標楷體" panose="03000509000000000000" pitchFamily="65" charset="-120"/>
                <a:ea typeface="標楷體" panose="03000509000000000000" pitchFamily="65" charset="-120"/>
              </a:rPr>
              <a:t>申請，</a:t>
            </a:r>
            <a:r>
              <a:rPr lang="zh-TW" altLang="zh-TW" sz="3000" dirty="0">
                <a:solidFill>
                  <a:schemeClr val="bg1"/>
                </a:solidFill>
                <a:latin typeface="標楷體" panose="03000509000000000000" pitchFamily="65" charset="-120"/>
                <a:ea typeface="標楷體" panose="03000509000000000000" pitchFamily="65" charset="-120"/>
              </a:rPr>
              <a:t>請勿</a:t>
            </a:r>
            <a:r>
              <a:rPr lang="zh-TW" altLang="zh-TW" sz="3000" dirty="0" smtClean="0">
                <a:solidFill>
                  <a:schemeClr val="bg1"/>
                </a:solidFill>
                <a:latin typeface="標楷體" panose="03000509000000000000" pitchFamily="65" charset="-120"/>
                <a:ea typeface="標楷體" panose="03000509000000000000" pitchFamily="65" charset="-120"/>
              </a:rPr>
              <a:t>再口試</a:t>
            </a:r>
            <a:r>
              <a:rPr lang="zh-TW" altLang="zh-TW" sz="3000" dirty="0">
                <a:solidFill>
                  <a:schemeClr val="bg1"/>
                </a:solidFill>
                <a:latin typeface="標楷體" panose="03000509000000000000" pitchFamily="65" charset="-120"/>
                <a:ea typeface="標楷體" panose="03000509000000000000" pitchFamily="65" charset="-120"/>
              </a:rPr>
              <a:t>前幾天再來申請，申請程序未完成，口試是不成立的</a:t>
            </a:r>
            <a:r>
              <a:rPr lang="zh-TW" altLang="zh-TW" sz="3000" dirty="0" smtClean="0">
                <a:solidFill>
                  <a:schemeClr val="bg1"/>
                </a:solidFill>
                <a:latin typeface="標楷體" panose="03000509000000000000" pitchFamily="65" charset="-120"/>
                <a:ea typeface="標楷體" panose="03000509000000000000" pitchFamily="65" charset="-120"/>
              </a:rPr>
              <a:t>。</a:t>
            </a:r>
            <a:endParaRPr lang="en-US" altLang="zh-TW" sz="3000" dirty="0">
              <a:solidFill>
                <a:schemeClr val="bg1"/>
              </a:solidFill>
              <a:latin typeface="標楷體" panose="03000509000000000000" pitchFamily="65" charset="-120"/>
              <a:ea typeface="標楷體" panose="03000509000000000000" pitchFamily="65" charset="-120"/>
            </a:endParaRPr>
          </a:p>
          <a:p>
            <a:r>
              <a:rPr lang="zh-TW" altLang="zh-TW" sz="3000" dirty="0">
                <a:solidFill>
                  <a:schemeClr val="bg1"/>
                </a:solidFill>
                <a:latin typeface="標楷體" panose="03000509000000000000" pitchFamily="65" charset="-120"/>
                <a:ea typeface="標楷體" panose="03000509000000000000" pitchFamily="65" charset="-120"/>
              </a:rPr>
              <a:t>教務處通知</a:t>
            </a:r>
            <a:r>
              <a:rPr lang="en-US" altLang="zh-TW" sz="3000" dirty="0">
                <a:solidFill>
                  <a:schemeClr val="bg1"/>
                </a:solidFill>
                <a:latin typeface="標楷體" panose="03000509000000000000" pitchFamily="65" charset="-120"/>
                <a:ea typeface="標楷體" panose="03000509000000000000" pitchFamily="65" charset="-120"/>
              </a:rPr>
              <a:t>:</a:t>
            </a:r>
            <a:r>
              <a:rPr lang="zh-TW" altLang="zh-TW" sz="3000" dirty="0">
                <a:solidFill>
                  <a:schemeClr val="bg1"/>
                </a:solidFill>
                <a:latin typeface="標楷體" panose="03000509000000000000" pitchFamily="65" charset="-120"/>
                <a:ea typeface="標楷體" panose="03000509000000000000" pitchFamily="65" charset="-120"/>
              </a:rPr>
              <a:t>口試時如有修正中英文題目</a:t>
            </a:r>
            <a:r>
              <a:rPr lang="zh-TW" altLang="zh-TW" sz="3000" dirty="0" smtClean="0">
                <a:solidFill>
                  <a:schemeClr val="bg1"/>
                </a:solidFill>
                <a:latin typeface="標楷體" panose="03000509000000000000" pitchFamily="65" charset="-120"/>
                <a:ea typeface="標楷體" panose="03000509000000000000" pitchFamily="65" charset="-120"/>
              </a:rPr>
              <a:t>，碩</a:t>
            </a:r>
            <a:r>
              <a:rPr lang="zh-TW" altLang="zh-TW" sz="3000" dirty="0">
                <a:solidFill>
                  <a:schemeClr val="bg1"/>
                </a:solidFill>
                <a:latin typeface="標楷體" panose="03000509000000000000" pitchFamily="65" charset="-120"/>
                <a:ea typeface="標楷體" panose="03000509000000000000" pitchFamily="65" charset="-120"/>
              </a:rPr>
              <a:t>博士考試結果通知書上的論文題目是不可修改事後請老師簽名或蓋章</a:t>
            </a:r>
            <a:r>
              <a:rPr lang="zh-TW" altLang="zh-TW" sz="3000" dirty="0" smtClean="0">
                <a:solidFill>
                  <a:schemeClr val="bg1"/>
                </a:solidFill>
                <a:latin typeface="標楷體" panose="03000509000000000000" pitchFamily="65" charset="-120"/>
                <a:ea typeface="標楷體" panose="03000509000000000000" pitchFamily="65" charset="-120"/>
              </a:rPr>
              <a:t>的，</a:t>
            </a:r>
            <a:r>
              <a:rPr lang="zh-TW" altLang="zh-TW" sz="3000" dirty="0">
                <a:solidFill>
                  <a:schemeClr val="bg1"/>
                </a:solidFill>
                <a:latin typeface="標楷體" panose="03000509000000000000" pitchFamily="65" charset="-120"/>
                <a:ea typeface="標楷體" panose="03000509000000000000" pitchFamily="65" charset="-120"/>
              </a:rPr>
              <a:t>請重新修正題目後列印給委員簽名及給予成績</a:t>
            </a:r>
            <a:r>
              <a:rPr lang="zh-TW" altLang="zh-TW" sz="3000" dirty="0" smtClean="0">
                <a:solidFill>
                  <a:schemeClr val="bg1"/>
                </a:solidFill>
                <a:latin typeface="標楷體" panose="03000509000000000000" pitchFamily="65" charset="-120"/>
                <a:ea typeface="標楷體" panose="03000509000000000000" pitchFamily="65" charset="-120"/>
              </a:rPr>
              <a:t>，召集人</a:t>
            </a:r>
            <a:r>
              <a:rPr lang="zh-TW" altLang="zh-TW" sz="3000" dirty="0">
                <a:solidFill>
                  <a:schemeClr val="bg1"/>
                </a:solidFill>
                <a:latin typeface="標楷體" panose="03000509000000000000" pitchFamily="65" charset="-120"/>
                <a:ea typeface="標楷體" panose="03000509000000000000" pitchFamily="65" charset="-120"/>
              </a:rPr>
              <a:t>是需要簽</a:t>
            </a:r>
            <a:r>
              <a:rPr lang="en-US" altLang="zh-TW" sz="3000" dirty="0">
                <a:solidFill>
                  <a:schemeClr val="bg1"/>
                </a:solidFill>
                <a:latin typeface="標楷體" panose="03000509000000000000" pitchFamily="65" charset="-120"/>
                <a:ea typeface="標楷體" panose="03000509000000000000" pitchFamily="65" charset="-120"/>
              </a:rPr>
              <a:t>2</a:t>
            </a:r>
            <a:r>
              <a:rPr lang="zh-TW" altLang="zh-TW" sz="3000" dirty="0">
                <a:solidFill>
                  <a:schemeClr val="bg1"/>
                </a:solidFill>
                <a:latin typeface="標楷體" panose="03000509000000000000" pitchFamily="65" charset="-120"/>
                <a:ea typeface="標楷體" panose="03000509000000000000" pitchFamily="65" charset="-120"/>
              </a:rPr>
              <a:t>次名的</a:t>
            </a:r>
            <a:r>
              <a:rPr lang="en-US" altLang="zh-TW" sz="3000" dirty="0">
                <a:solidFill>
                  <a:schemeClr val="bg1"/>
                </a:solidFill>
                <a:latin typeface="標楷體" panose="03000509000000000000" pitchFamily="65" charset="-120"/>
                <a:ea typeface="標楷體" panose="03000509000000000000" pitchFamily="65" charset="-120"/>
              </a:rPr>
              <a:t>(</a:t>
            </a:r>
            <a:r>
              <a:rPr lang="zh-TW" altLang="zh-TW" sz="3000" dirty="0">
                <a:solidFill>
                  <a:schemeClr val="bg1"/>
                </a:solidFill>
                <a:latin typeface="標楷體" panose="03000509000000000000" pitchFamily="65" charset="-120"/>
                <a:ea typeface="標楷體" panose="03000509000000000000" pitchFamily="65" charset="-120"/>
              </a:rPr>
              <a:t>考試委員、召集人</a:t>
            </a:r>
            <a:r>
              <a:rPr lang="en-US" altLang="zh-TW" sz="3000" dirty="0">
                <a:solidFill>
                  <a:schemeClr val="bg1"/>
                </a:solidFill>
                <a:latin typeface="標楷體" panose="03000509000000000000" pitchFamily="65" charset="-120"/>
                <a:ea typeface="標楷體" panose="03000509000000000000" pitchFamily="65" charset="-120"/>
              </a:rPr>
              <a:t>) </a:t>
            </a:r>
            <a:r>
              <a:rPr lang="zh-TW" altLang="zh-TW" sz="3000" dirty="0">
                <a:solidFill>
                  <a:schemeClr val="bg1"/>
                </a:solidFill>
                <a:latin typeface="標楷體" panose="03000509000000000000" pitchFamily="65" charset="-120"/>
                <a:ea typeface="標楷體" panose="03000509000000000000" pitchFamily="65" charset="-120"/>
              </a:rPr>
              <a:t>，碩博士考試結果通知書 一式兩聯 </a:t>
            </a:r>
            <a:r>
              <a:rPr lang="zh-TW" altLang="zh-TW" sz="3000" dirty="0" smtClean="0">
                <a:solidFill>
                  <a:schemeClr val="bg1"/>
                </a:solidFill>
                <a:latin typeface="標楷體" panose="03000509000000000000" pitchFamily="65" charset="-120"/>
                <a:ea typeface="標楷體" panose="03000509000000000000" pitchFamily="65" charset="-120"/>
              </a:rPr>
              <a:t>。</a:t>
            </a:r>
            <a:endParaRPr lang="zh-TW" altLang="zh-TW" sz="3000" dirty="0">
              <a:solidFill>
                <a:schemeClr val="bg1"/>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4324509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914325" y="230225"/>
            <a:ext cx="8534400" cy="1047513"/>
          </a:xfrm>
        </p:spPr>
        <p:txBody>
          <a:bodyPr/>
          <a:lstStyle/>
          <a:p>
            <a:r>
              <a:rPr lang="zh-TW" altLang="en-US" dirty="0" smtClean="0">
                <a:solidFill>
                  <a:schemeClr val="bg1"/>
                </a:solidFill>
                <a:latin typeface="標楷體" panose="03000509000000000000" pitchFamily="65" charset="-120"/>
                <a:ea typeface="標楷體" panose="03000509000000000000" pitchFamily="65" charset="-120"/>
              </a:rPr>
              <a:t>注意事項</a:t>
            </a:r>
            <a:r>
              <a:rPr lang="en-US" altLang="zh-TW" dirty="0" smtClean="0">
                <a:solidFill>
                  <a:schemeClr val="bg1"/>
                </a:solidFill>
                <a:latin typeface="標楷體" panose="03000509000000000000" pitchFamily="65" charset="-120"/>
                <a:ea typeface="標楷體" panose="03000509000000000000" pitchFamily="65" charset="-120"/>
              </a:rPr>
              <a:t>2</a:t>
            </a: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387560" y="1277738"/>
            <a:ext cx="10718464" cy="4747613"/>
          </a:xfrm>
        </p:spPr>
        <p:txBody>
          <a:bodyPr>
            <a:normAutofit lnSpcReduction="10000"/>
          </a:bodyPr>
          <a:lstStyle/>
          <a:p>
            <a:endParaRPr lang="en-US" altLang="zh-TW" sz="2400" dirty="0" smtClean="0">
              <a:solidFill>
                <a:schemeClr val="bg1"/>
              </a:solidFill>
            </a:endParaRPr>
          </a:p>
          <a:p>
            <a:endParaRPr lang="en-US" altLang="zh-TW" sz="2400" dirty="0">
              <a:solidFill>
                <a:schemeClr val="bg1"/>
              </a:solidFill>
            </a:endParaRPr>
          </a:p>
          <a:p>
            <a:r>
              <a:rPr lang="zh-TW" altLang="zh-TW" sz="3000" dirty="0" smtClean="0">
                <a:solidFill>
                  <a:schemeClr val="bg1"/>
                </a:solidFill>
                <a:latin typeface="標楷體" panose="03000509000000000000" pitchFamily="65" charset="-120"/>
                <a:ea typeface="標楷體" panose="03000509000000000000" pitchFamily="65" charset="-120"/>
              </a:rPr>
              <a:t>學位</a:t>
            </a:r>
            <a:r>
              <a:rPr lang="zh-TW" altLang="zh-TW" sz="3000" dirty="0">
                <a:solidFill>
                  <a:schemeClr val="bg1"/>
                </a:solidFill>
                <a:latin typeface="標楷體" panose="03000509000000000000" pitchFamily="65" charset="-120"/>
                <a:ea typeface="標楷體" panose="03000509000000000000" pitchFamily="65" charset="-120"/>
              </a:rPr>
              <a:t>口試申請表內容有異動皆需填寫學位論文考試異動</a:t>
            </a:r>
            <a:r>
              <a:rPr lang="zh-TW" altLang="zh-TW" sz="3000" dirty="0" smtClean="0">
                <a:solidFill>
                  <a:schemeClr val="bg1"/>
                </a:solidFill>
                <a:latin typeface="標楷體" panose="03000509000000000000" pitchFamily="65" charset="-120"/>
                <a:ea typeface="標楷體" panose="03000509000000000000" pitchFamily="65" charset="-120"/>
              </a:rPr>
              <a:t>申請表，</a:t>
            </a:r>
            <a:r>
              <a:rPr lang="zh-TW" altLang="zh-TW" sz="3000" dirty="0">
                <a:solidFill>
                  <a:schemeClr val="bg1"/>
                </a:solidFill>
                <a:latin typeface="標楷體" panose="03000509000000000000" pitchFamily="65" charset="-120"/>
                <a:ea typeface="標楷體" panose="03000509000000000000" pitchFamily="65" charset="-120"/>
              </a:rPr>
              <a:t>論文題目</a:t>
            </a:r>
            <a:r>
              <a:rPr lang="en-US" altLang="zh-TW" sz="3000" dirty="0">
                <a:solidFill>
                  <a:schemeClr val="bg1"/>
                </a:solidFill>
                <a:latin typeface="標楷體" panose="03000509000000000000" pitchFamily="65" charset="-120"/>
                <a:ea typeface="標楷體" panose="03000509000000000000" pitchFamily="65" charset="-120"/>
              </a:rPr>
              <a:t>(</a:t>
            </a:r>
            <a:r>
              <a:rPr lang="zh-TW" altLang="zh-TW" sz="3000" dirty="0">
                <a:solidFill>
                  <a:schemeClr val="bg1"/>
                </a:solidFill>
                <a:latin typeface="標楷體" panose="03000509000000000000" pitchFamily="65" charset="-120"/>
                <a:ea typeface="標楷體" panose="03000509000000000000" pitchFamily="65" charset="-120"/>
              </a:rPr>
              <a:t>中、英文</a:t>
            </a:r>
            <a:r>
              <a:rPr lang="en-US" altLang="zh-TW" sz="3000" dirty="0">
                <a:solidFill>
                  <a:schemeClr val="bg1"/>
                </a:solidFill>
                <a:latin typeface="標楷體" panose="03000509000000000000" pitchFamily="65" charset="-120"/>
                <a:ea typeface="標楷體" panose="03000509000000000000" pitchFamily="65" charset="-120"/>
              </a:rPr>
              <a:t>)</a:t>
            </a:r>
            <a:r>
              <a:rPr lang="zh-TW" altLang="zh-TW" sz="3000" dirty="0">
                <a:solidFill>
                  <a:schemeClr val="bg1"/>
                </a:solidFill>
                <a:latin typeface="標楷體" panose="03000509000000000000" pitchFamily="65" charset="-120"/>
                <a:ea typeface="標楷體" panose="03000509000000000000" pitchFamily="65" charset="-120"/>
              </a:rPr>
              <a:t>、口試時間、口試委員修改皆需填寫異動單，否則教務處不發放畢業證書，請勿在要辦離校及領畢業證書時才要補送，異動申請表需指導教授、主任、院長皆需簽名的。</a:t>
            </a:r>
          </a:p>
          <a:p>
            <a:r>
              <a:rPr lang="zh-TW" altLang="zh-TW" sz="3000" dirty="0">
                <a:solidFill>
                  <a:schemeClr val="bg1"/>
                </a:solidFill>
                <a:latin typeface="標楷體" panose="03000509000000000000" pitchFamily="65" charset="-120"/>
                <a:ea typeface="標楷體" panose="03000509000000000000" pitchFamily="65" charset="-120"/>
              </a:rPr>
              <a:t>每學期最後的口試日期為</a:t>
            </a:r>
            <a:r>
              <a:rPr lang="en-US" altLang="zh-TW" sz="3000" dirty="0">
                <a:solidFill>
                  <a:schemeClr val="bg1"/>
                </a:solidFill>
                <a:latin typeface="標楷體" panose="03000509000000000000" pitchFamily="65" charset="-120"/>
                <a:ea typeface="標楷體" panose="03000509000000000000" pitchFamily="65" charset="-120"/>
              </a:rPr>
              <a:t>7</a:t>
            </a:r>
            <a:r>
              <a:rPr lang="zh-TW" altLang="zh-TW" sz="3000" dirty="0">
                <a:solidFill>
                  <a:schemeClr val="bg1"/>
                </a:solidFill>
                <a:latin typeface="標楷體" panose="03000509000000000000" pitchFamily="65" charset="-120"/>
                <a:ea typeface="標楷體" panose="03000509000000000000" pitchFamily="65" charset="-120"/>
              </a:rPr>
              <a:t>月</a:t>
            </a:r>
            <a:r>
              <a:rPr lang="en-US" altLang="zh-TW" sz="3000" dirty="0">
                <a:solidFill>
                  <a:schemeClr val="bg1"/>
                </a:solidFill>
                <a:latin typeface="標楷體" panose="03000509000000000000" pitchFamily="65" charset="-120"/>
                <a:ea typeface="標楷體" panose="03000509000000000000" pitchFamily="65" charset="-120"/>
              </a:rPr>
              <a:t>31</a:t>
            </a:r>
            <a:r>
              <a:rPr lang="zh-TW" altLang="zh-TW" sz="3000" dirty="0">
                <a:solidFill>
                  <a:schemeClr val="bg1"/>
                </a:solidFill>
                <a:latin typeface="標楷體" panose="03000509000000000000" pitchFamily="65" charset="-120"/>
                <a:ea typeface="標楷體" panose="03000509000000000000" pitchFamily="65" charset="-120"/>
              </a:rPr>
              <a:t>日、</a:t>
            </a:r>
            <a:r>
              <a:rPr lang="en-US" altLang="zh-TW" sz="3000" dirty="0">
                <a:solidFill>
                  <a:schemeClr val="bg1"/>
                </a:solidFill>
                <a:latin typeface="標楷體" panose="03000509000000000000" pitchFamily="65" charset="-120"/>
                <a:ea typeface="標楷體" panose="03000509000000000000" pitchFamily="65" charset="-120"/>
              </a:rPr>
              <a:t>1</a:t>
            </a:r>
            <a:r>
              <a:rPr lang="zh-TW" altLang="zh-TW" sz="3000" dirty="0">
                <a:solidFill>
                  <a:schemeClr val="bg1"/>
                </a:solidFill>
                <a:latin typeface="標楷體" panose="03000509000000000000" pitchFamily="65" charset="-120"/>
                <a:ea typeface="標楷體" panose="03000509000000000000" pitchFamily="65" charset="-120"/>
              </a:rPr>
              <a:t>月</a:t>
            </a:r>
            <a:r>
              <a:rPr lang="en-US" altLang="zh-TW" sz="3000" dirty="0">
                <a:solidFill>
                  <a:schemeClr val="bg1"/>
                </a:solidFill>
                <a:latin typeface="標楷體" panose="03000509000000000000" pitchFamily="65" charset="-120"/>
                <a:ea typeface="標楷體" panose="03000509000000000000" pitchFamily="65" charset="-120"/>
              </a:rPr>
              <a:t>31</a:t>
            </a:r>
            <a:r>
              <a:rPr lang="zh-TW" altLang="zh-TW" sz="3000" dirty="0" smtClean="0">
                <a:solidFill>
                  <a:schemeClr val="bg1"/>
                </a:solidFill>
                <a:latin typeface="標楷體" panose="03000509000000000000" pitchFamily="65" charset="-120"/>
                <a:ea typeface="標楷體" panose="03000509000000000000" pitchFamily="65" charset="-120"/>
              </a:rPr>
              <a:t>日，</a:t>
            </a:r>
            <a:r>
              <a:rPr lang="zh-TW" altLang="zh-TW" sz="3000" dirty="0">
                <a:solidFill>
                  <a:schemeClr val="bg1"/>
                </a:solidFill>
                <a:latin typeface="標楷體" panose="03000509000000000000" pitchFamily="65" charset="-120"/>
                <a:ea typeface="標楷體" panose="03000509000000000000" pitchFamily="65" charset="-120"/>
              </a:rPr>
              <a:t>如申請口試日期</a:t>
            </a:r>
            <a:r>
              <a:rPr lang="zh-TW" altLang="zh-TW" sz="3000" dirty="0" smtClean="0">
                <a:solidFill>
                  <a:schemeClr val="bg1"/>
                </a:solidFill>
                <a:latin typeface="標楷體" panose="03000509000000000000" pitchFamily="65" charset="-120"/>
                <a:ea typeface="標楷體" panose="03000509000000000000" pitchFamily="65" charset="-120"/>
              </a:rPr>
              <a:t>為</a:t>
            </a:r>
            <a:r>
              <a:rPr lang="en-US" altLang="zh-TW" sz="3000" dirty="0" smtClean="0">
                <a:solidFill>
                  <a:schemeClr val="bg1"/>
                </a:solidFill>
                <a:latin typeface="標楷體" panose="03000509000000000000" pitchFamily="65" charset="-120"/>
                <a:ea typeface="標楷體" panose="03000509000000000000" pitchFamily="65" charset="-120"/>
              </a:rPr>
              <a:t>8</a:t>
            </a:r>
            <a:r>
              <a:rPr lang="zh-TW" altLang="zh-TW" sz="3000" dirty="0">
                <a:solidFill>
                  <a:schemeClr val="bg1"/>
                </a:solidFill>
                <a:latin typeface="標楷體" panose="03000509000000000000" pitchFamily="65" charset="-120"/>
                <a:ea typeface="標楷體" panose="03000509000000000000" pitchFamily="65" charset="-120"/>
              </a:rPr>
              <a:t>月</a:t>
            </a:r>
            <a:r>
              <a:rPr lang="en-US" altLang="zh-TW" sz="3000" dirty="0">
                <a:solidFill>
                  <a:schemeClr val="bg1"/>
                </a:solidFill>
                <a:latin typeface="標楷體" panose="03000509000000000000" pitchFamily="65" charset="-120"/>
                <a:ea typeface="標楷體" panose="03000509000000000000" pitchFamily="65" charset="-120"/>
              </a:rPr>
              <a:t>1</a:t>
            </a:r>
            <a:r>
              <a:rPr lang="zh-TW" altLang="zh-TW" sz="3000" dirty="0">
                <a:solidFill>
                  <a:schemeClr val="bg1"/>
                </a:solidFill>
                <a:latin typeface="標楷體" panose="03000509000000000000" pitchFamily="65" charset="-120"/>
                <a:ea typeface="標楷體" panose="03000509000000000000" pitchFamily="65" charset="-120"/>
              </a:rPr>
              <a:t>日及</a:t>
            </a:r>
            <a:r>
              <a:rPr lang="en-US" altLang="zh-TW" sz="3000" dirty="0">
                <a:solidFill>
                  <a:schemeClr val="bg1"/>
                </a:solidFill>
                <a:latin typeface="標楷體" panose="03000509000000000000" pitchFamily="65" charset="-120"/>
                <a:ea typeface="標楷體" panose="03000509000000000000" pitchFamily="65" charset="-120"/>
              </a:rPr>
              <a:t>2</a:t>
            </a:r>
            <a:r>
              <a:rPr lang="zh-TW" altLang="zh-TW" sz="3000" dirty="0">
                <a:solidFill>
                  <a:schemeClr val="bg1"/>
                </a:solidFill>
                <a:latin typeface="標楷體" panose="03000509000000000000" pitchFamily="65" charset="-120"/>
                <a:ea typeface="標楷體" panose="03000509000000000000" pitchFamily="65" charset="-120"/>
              </a:rPr>
              <a:t>月</a:t>
            </a:r>
            <a:r>
              <a:rPr lang="en-US" altLang="zh-TW" sz="3000" dirty="0">
                <a:solidFill>
                  <a:schemeClr val="bg1"/>
                </a:solidFill>
                <a:latin typeface="標楷體" panose="03000509000000000000" pitchFamily="65" charset="-120"/>
                <a:ea typeface="標楷體" panose="03000509000000000000" pitchFamily="65" charset="-120"/>
              </a:rPr>
              <a:t>1</a:t>
            </a:r>
            <a:r>
              <a:rPr lang="zh-TW" altLang="zh-TW" sz="3000" dirty="0">
                <a:solidFill>
                  <a:schemeClr val="bg1"/>
                </a:solidFill>
                <a:latin typeface="標楷體" panose="03000509000000000000" pitchFamily="65" charset="-120"/>
                <a:ea typeface="標楷體" panose="03000509000000000000" pitchFamily="65" charset="-120"/>
              </a:rPr>
              <a:t>日以後須先至出納繳學雜費後方可申請口試</a:t>
            </a:r>
            <a:r>
              <a:rPr lang="zh-TW" altLang="en-US" sz="3000" dirty="0">
                <a:solidFill>
                  <a:schemeClr val="bg1"/>
                </a:solidFill>
                <a:latin typeface="標楷體" panose="03000509000000000000" pitchFamily="65" charset="-120"/>
                <a:ea typeface="標楷體" panose="03000509000000000000" pitchFamily="65" charset="-120"/>
              </a:rPr>
              <a:t>。</a:t>
            </a:r>
            <a:endParaRPr lang="en-US" altLang="zh-TW" sz="3000" dirty="0">
              <a:solidFill>
                <a:schemeClr val="bg1"/>
              </a:solidFill>
              <a:latin typeface="標楷體" panose="03000509000000000000" pitchFamily="65" charset="-120"/>
              <a:ea typeface="標楷體" panose="03000509000000000000" pitchFamily="65" charset="-120"/>
            </a:endParaRPr>
          </a:p>
          <a:p>
            <a:endParaRPr lang="en-US" altLang="zh-TW" sz="2400" dirty="0" smtClean="0">
              <a:solidFill>
                <a:schemeClr val="bg1"/>
              </a:solidFill>
            </a:endParaRPr>
          </a:p>
          <a:p>
            <a:endParaRPr lang="zh-TW" altLang="en-US" dirty="0"/>
          </a:p>
        </p:txBody>
      </p:sp>
    </p:spTree>
    <p:extLst>
      <p:ext uri="{BB962C8B-B14F-4D97-AF65-F5344CB8AC3E}">
        <p14:creationId xmlns:p14="http://schemas.microsoft.com/office/powerpoint/2010/main" val="32642740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1168662" y="296837"/>
            <a:ext cx="8534400" cy="908234"/>
          </a:xfrm>
        </p:spPr>
        <p:txBody>
          <a:bodyPr/>
          <a:lstStyle/>
          <a:p>
            <a:r>
              <a:rPr lang="zh-TW" altLang="en-US" dirty="0" smtClean="0">
                <a:solidFill>
                  <a:schemeClr val="bg1"/>
                </a:solidFill>
                <a:latin typeface="標楷體" panose="03000509000000000000" pitchFamily="65" charset="-120"/>
                <a:ea typeface="標楷體" panose="03000509000000000000" pitchFamily="65" charset="-120"/>
              </a:rPr>
              <a:t>注意事項</a:t>
            </a:r>
            <a:r>
              <a:rPr lang="en-US" altLang="zh-TW" dirty="0" smtClean="0">
                <a:solidFill>
                  <a:schemeClr val="bg1"/>
                </a:solidFill>
                <a:latin typeface="標楷體" panose="03000509000000000000" pitchFamily="65" charset="-120"/>
                <a:ea typeface="標楷體" panose="03000509000000000000" pitchFamily="65" charset="-120"/>
              </a:rPr>
              <a:t>3</a:t>
            </a:r>
            <a:endParaRPr lang="zh-TW" altLang="en-US" dirty="0"/>
          </a:p>
        </p:txBody>
      </p:sp>
      <p:sp>
        <p:nvSpPr>
          <p:cNvPr id="3" name="內容版面配置區 2"/>
          <p:cNvSpPr>
            <a:spLocks noGrp="1"/>
          </p:cNvSpPr>
          <p:nvPr>
            <p:ph idx="1"/>
          </p:nvPr>
        </p:nvSpPr>
        <p:spPr>
          <a:xfrm>
            <a:off x="363338" y="1205071"/>
            <a:ext cx="11118135" cy="5263912"/>
          </a:xfrm>
        </p:spPr>
        <p:txBody>
          <a:bodyPr>
            <a:normAutofit fontScale="92500" lnSpcReduction="20000"/>
          </a:bodyPr>
          <a:lstStyle/>
          <a:p>
            <a:r>
              <a:rPr lang="en-US" altLang="zh-TW" dirty="0">
                <a:solidFill>
                  <a:schemeClr val="bg1"/>
                </a:solidFill>
              </a:rPr>
              <a:t> </a:t>
            </a:r>
            <a:r>
              <a:rPr lang="en-US" altLang="zh-TW" sz="3200" dirty="0">
                <a:solidFill>
                  <a:schemeClr val="bg1"/>
                </a:solidFill>
                <a:latin typeface="標楷體" panose="03000509000000000000" pitchFamily="65" charset="-120"/>
                <a:ea typeface="標楷體" panose="03000509000000000000" pitchFamily="65" charset="-120"/>
              </a:rPr>
              <a:t>7</a:t>
            </a:r>
            <a:r>
              <a:rPr lang="zh-TW" altLang="zh-TW" sz="3200" dirty="0">
                <a:solidFill>
                  <a:schemeClr val="bg1"/>
                </a:solidFill>
                <a:latin typeface="標楷體" panose="03000509000000000000" pitchFamily="65" charset="-120"/>
                <a:ea typeface="標楷體" panose="03000509000000000000" pitchFamily="65" charset="-120"/>
              </a:rPr>
              <a:t>月</a:t>
            </a:r>
            <a:r>
              <a:rPr lang="en-US" altLang="zh-TW" sz="3200" dirty="0">
                <a:solidFill>
                  <a:schemeClr val="bg1"/>
                </a:solidFill>
                <a:latin typeface="標楷體" panose="03000509000000000000" pitchFamily="65" charset="-120"/>
                <a:ea typeface="標楷體" panose="03000509000000000000" pitchFamily="65" charset="-120"/>
              </a:rPr>
              <a:t>31</a:t>
            </a:r>
            <a:r>
              <a:rPr lang="zh-TW" altLang="zh-TW" sz="3200" dirty="0">
                <a:solidFill>
                  <a:schemeClr val="bg1"/>
                </a:solidFill>
                <a:latin typeface="標楷體" panose="03000509000000000000" pitchFamily="65" charset="-120"/>
                <a:ea typeface="標楷體" panose="03000509000000000000" pitchFamily="65" charset="-120"/>
              </a:rPr>
              <a:t>日及</a:t>
            </a:r>
            <a:r>
              <a:rPr lang="en-US" altLang="zh-TW" sz="3200" dirty="0">
                <a:solidFill>
                  <a:schemeClr val="bg1"/>
                </a:solidFill>
                <a:latin typeface="標楷體" panose="03000509000000000000" pitchFamily="65" charset="-120"/>
                <a:ea typeface="標楷體" panose="03000509000000000000" pitchFamily="65" charset="-120"/>
              </a:rPr>
              <a:t>1</a:t>
            </a:r>
            <a:r>
              <a:rPr lang="zh-TW" altLang="zh-TW" sz="3200" dirty="0">
                <a:solidFill>
                  <a:schemeClr val="bg1"/>
                </a:solidFill>
                <a:latin typeface="標楷體" panose="03000509000000000000" pitchFamily="65" charset="-120"/>
                <a:ea typeface="標楷體" panose="03000509000000000000" pitchFamily="65" charset="-120"/>
              </a:rPr>
              <a:t>月</a:t>
            </a:r>
            <a:r>
              <a:rPr lang="en-US" altLang="zh-TW" sz="3200" dirty="0">
                <a:solidFill>
                  <a:schemeClr val="bg1"/>
                </a:solidFill>
                <a:latin typeface="標楷體" panose="03000509000000000000" pitchFamily="65" charset="-120"/>
                <a:ea typeface="標楷體" panose="03000509000000000000" pitchFamily="65" charset="-120"/>
              </a:rPr>
              <a:t>31</a:t>
            </a:r>
            <a:r>
              <a:rPr lang="zh-TW" altLang="zh-TW" sz="3200" dirty="0">
                <a:solidFill>
                  <a:schemeClr val="bg1"/>
                </a:solidFill>
                <a:latin typeface="標楷體" panose="03000509000000000000" pitchFamily="65" charset="-120"/>
                <a:ea typeface="標楷體" panose="03000509000000000000" pitchFamily="65" charset="-120"/>
              </a:rPr>
              <a:t>日前口試完畢的，需於開學日前辦完離校手續則不用在繳學雜費。如於開學日</a:t>
            </a:r>
            <a:r>
              <a:rPr lang="en-US" altLang="zh-TW" sz="3200" dirty="0">
                <a:solidFill>
                  <a:schemeClr val="bg1"/>
                </a:solidFill>
                <a:latin typeface="標楷體" panose="03000509000000000000" pitchFamily="65" charset="-120"/>
                <a:ea typeface="標楷體" panose="03000509000000000000" pitchFamily="65" charset="-120"/>
              </a:rPr>
              <a:t>(</a:t>
            </a:r>
            <a:r>
              <a:rPr lang="zh-TW" altLang="zh-TW" sz="3200" dirty="0">
                <a:solidFill>
                  <a:schemeClr val="bg1"/>
                </a:solidFill>
                <a:latin typeface="標楷體" panose="03000509000000000000" pitchFamily="65" charset="-120"/>
                <a:ea typeface="標楷體" panose="03000509000000000000" pitchFamily="65" charset="-120"/>
              </a:rPr>
              <a:t>含開學日當日</a:t>
            </a:r>
            <a:r>
              <a:rPr lang="en-US" altLang="zh-TW" sz="3200" dirty="0" smtClean="0">
                <a:solidFill>
                  <a:schemeClr val="bg1"/>
                </a:solidFill>
                <a:latin typeface="標楷體" panose="03000509000000000000" pitchFamily="65" charset="-120"/>
                <a:ea typeface="標楷體" panose="03000509000000000000" pitchFamily="65" charset="-120"/>
              </a:rPr>
              <a:t>)</a:t>
            </a:r>
            <a:r>
              <a:rPr lang="zh-TW" altLang="zh-TW" sz="3200" dirty="0" smtClean="0">
                <a:solidFill>
                  <a:schemeClr val="bg1"/>
                </a:solidFill>
                <a:latin typeface="標楷體" panose="03000509000000000000" pitchFamily="65" charset="-120"/>
                <a:ea typeface="標楷體" panose="03000509000000000000" pitchFamily="65" charset="-120"/>
              </a:rPr>
              <a:t>辦理</a:t>
            </a:r>
            <a:r>
              <a:rPr lang="zh-TW" altLang="zh-TW" sz="3200" dirty="0">
                <a:solidFill>
                  <a:schemeClr val="bg1"/>
                </a:solidFill>
                <a:latin typeface="標楷體" panose="03000509000000000000" pitchFamily="65" charset="-120"/>
                <a:ea typeface="標楷體" panose="03000509000000000000" pitchFamily="65" charset="-120"/>
              </a:rPr>
              <a:t>離校手續則需先至出納繳交學雜費後方能領取畢業證書，繳交之學雜費後續由學校統一辦理退三分之二學</a:t>
            </a:r>
            <a:r>
              <a:rPr lang="zh-TW" altLang="zh-TW" sz="3200" dirty="0" smtClean="0">
                <a:solidFill>
                  <a:schemeClr val="bg1"/>
                </a:solidFill>
                <a:latin typeface="標楷體" panose="03000509000000000000" pitchFamily="65" charset="-120"/>
                <a:ea typeface="標楷體" panose="03000509000000000000" pitchFamily="65" charset="-120"/>
              </a:rPr>
              <a:t>雜費</a:t>
            </a:r>
            <a:r>
              <a:rPr lang="en-US" altLang="zh-TW" sz="3200" dirty="0" smtClean="0">
                <a:solidFill>
                  <a:schemeClr val="bg1"/>
                </a:solidFill>
                <a:latin typeface="標楷體" panose="03000509000000000000" pitchFamily="65" charset="-120"/>
                <a:ea typeface="標楷體" panose="03000509000000000000" pitchFamily="65" charset="-120"/>
              </a:rPr>
              <a:t>(</a:t>
            </a:r>
            <a:r>
              <a:rPr lang="zh-TW" altLang="zh-TW" sz="3200" dirty="0" smtClean="0">
                <a:solidFill>
                  <a:schemeClr val="bg1"/>
                </a:solidFill>
                <a:latin typeface="標楷體" panose="03000509000000000000" pitchFamily="65" charset="-120"/>
                <a:ea typeface="標楷體" panose="03000509000000000000" pitchFamily="65" charset="-120"/>
              </a:rPr>
              <a:t>須</a:t>
            </a:r>
            <a:r>
              <a:rPr lang="zh-TW" altLang="zh-TW" sz="3200" dirty="0">
                <a:solidFill>
                  <a:schemeClr val="bg1"/>
                </a:solidFill>
                <a:latin typeface="標楷體" panose="03000509000000000000" pitchFamily="65" charset="-120"/>
                <a:ea typeface="標楷體" panose="03000509000000000000" pitchFamily="65" charset="-120"/>
              </a:rPr>
              <a:t>於前六週辦理離校</a:t>
            </a:r>
            <a:r>
              <a:rPr lang="zh-TW" altLang="zh-TW" sz="3200" dirty="0" smtClean="0">
                <a:solidFill>
                  <a:schemeClr val="bg1"/>
                </a:solidFill>
                <a:latin typeface="標楷體" panose="03000509000000000000" pitchFamily="65" charset="-120"/>
                <a:ea typeface="標楷體" panose="03000509000000000000" pitchFamily="65" charset="-120"/>
              </a:rPr>
              <a:t>手續</a:t>
            </a:r>
            <a:r>
              <a:rPr lang="en-US" altLang="zh-TW" sz="3200" dirty="0" smtClean="0">
                <a:solidFill>
                  <a:schemeClr val="bg1"/>
                </a:solidFill>
                <a:latin typeface="標楷體" panose="03000509000000000000" pitchFamily="65" charset="-120"/>
                <a:ea typeface="標楷體" panose="03000509000000000000" pitchFamily="65" charset="-120"/>
              </a:rPr>
              <a:t>)</a:t>
            </a:r>
            <a:r>
              <a:rPr lang="zh-TW" altLang="en-US" sz="3200" dirty="0" smtClean="0">
                <a:solidFill>
                  <a:schemeClr val="bg1"/>
                </a:solidFill>
                <a:latin typeface="標楷體" panose="03000509000000000000" pitchFamily="65" charset="-120"/>
                <a:ea typeface="標楷體" panose="03000509000000000000" pitchFamily="65" charset="-120"/>
              </a:rPr>
              <a:t>。</a:t>
            </a:r>
            <a:r>
              <a:rPr lang="zh-TW" altLang="zh-TW" sz="3200" dirty="0">
                <a:solidFill>
                  <a:schemeClr val="bg1"/>
                </a:solidFill>
                <a:latin typeface="標楷體" panose="03000509000000000000" pitchFamily="65" charset="-120"/>
                <a:ea typeface="標楷體" panose="03000509000000000000" pitchFamily="65" charset="-120"/>
              </a:rPr>
              <a:t>開學</a:t>
            </a:r>
            <a:r>
              <a:rPr lang="zh-TW" altLang="en-US" sz="3200" dirty="0">
                <a:solidFill>
                  <a:schemeClr val="bg1"/>
                </a:solidFill>
                <a:latin typeface="標楷體" panose="03000509000000000000" pitchFamily="65" charset="-120"/>
                <a:ea typeface="標楷體" panose="03000509000000000000" pitchFamily="65" charset="-120"/>
              </a:rPr>
              <a:t>第</a:t>
            </a:r>
            <a:r>
              <a:rPr lang="en-US" altLang="zh-TW" sz="3200" dirty="0">
                <a:solidFill>
                  <a:schemeClr val="bg1"/>
                </a:solidFill>
                <a:latin typeface="標楷體" panose="03000509000000000000" pitchFamily="65" charset="-120"/>
                <a:ea typeface="標楷體" panose="03000509000000000000" pitchFamily="65" charset="-120"/>
              </a:rPr>
              <a:t>7</a:t>
            </a:r>
            <a:r>
              <a:rPr lang="zh-TW" altLang="zh-TW" sz="3200" dirty="0">
                <a:solidFill>
                  <a:schemeClr val="bg1"/>
                </a:solidFill>
                <a:latin typeface="標楷體" panose="03000509000000000000" pitchFamily="65" charset="-120"/>
                <a:ea typeface="標楷體" panose="03000509000000000000" pitchFamily="65" charset="-120"/>
              </a:rPr>
              <a:t>至</a:t>
            </a:r>
            <a:r>
              <a:rPr lang="en-US" altLang="zh-TW" sz="3200" dirty="0">
                <a:solidFill>
                  <a:schemeClr val="bg1"/>
                </a:solidFill>
                <a:latin typeface="標楷體" panose="03000509000000000000" pitchFamily="65" charset="-120"/>
                <a:ea typeface="標楷體" panose="03000509000000000000" pitchFamily="65" charset="-120"/>
              </a:rPr>
              <a:t>12</a:t>
            </a:r>
            <a:r>
              <a:rPr lang="zh-TW" altLang="zh-TW" sz="3200" dirty="0">
                <a:solidFill>
                  <a:schemeClr val="bg1"/>
                </a:solidFill>
                <a:latin typeface="標楷體" panose="03000509000000000000" pitchFamily="65" charset="-120"/>
                <a:ea typeface="標楷體" panose="03000509000000000000" pitchFamily="65" charset="-120"/>
              </a:rPr>
              <a:t>週才辦離校手續則退三分之一學</a:t>
            </a:r>
            <a:r>
              <a:rPr lang="zh-TW" altLang="zh-TW" sz="3200" dirty="0" smtClean="0">
                <a:solidFill>
                  <a:schemeClr val="bg1"/>
                </a:solidFill>
                <a:latin typeface="標楷體" panose="03000509000000000000" pitchFamily="65" charset="-120"/>
                <a:ea typeface="標楷體" panose="03000509000000000000" pitchFamily="65" charset="-120"/>
              </a:rPr>
              <a:t>雜費，</a:t>
            </a:r>
            <a:r>
              <a:rPr lang="zh-TW" altLang="zh-TW" sz="3200" dirty="0">
                <a:solidFill>
                  <a:schemeClr val="bg1"/>
                </a:solidFill>
                <a:latin typeface="標楷體" panose="03000509000000000000" pitchFamily="65" charset="-120"/>
                <a:ea typeface="標楷體" panose="03000509000000000000" pitchFamily="65" charset="-120"/>
              </a:rPr>
              <a:t>於第</a:t>
            </a:r>
            <a:r>
              <a:rPr lang="en-US" altLang="zh-TW" sz="3200" dirty="0">
                <a:solidFill>
                  <a:schemeClr val="bg1"/>
                </a:solidFill>
                <a:latin typeface="標楷體" panose="03000509000000000000" pitchFamily="65" charset="-120"/>
                <a:ea typeface="標楷體" panose="03000509000000000000" pitchFamily="65" charset="-120"/>
              </a:rPr>
              <a:t>13</a:t>
            </a:r>
            <a:r>
              <a:rPr lang="zh-TW" altLang="zh-TW" sz="3200" dirty="0">
                <a:solidFill>
                  <a:schemeClr val="bg1"/>
                </a:solidFill>
                <a:latin typeface="標楷體" panose="03000509000000000000" pitchFamily="65" charset="-120"/>
                <a:ea typeface="標楷體" panose="03000509000000000000" pitchFamily="65" charset="-120"/>
              </a:rPr>
              <a:t>週後辦理離校手續則不退學雜費 。</a:t>
            </a:r>
            <a:endParaRPr lang="en-US" altLang="zh-TW" sz="3200" dirty="0">
              <a:solidFill>
                <a:schemeClr val="bg1"/>
              </a:solidFill>
              <a:latin typeface="標楷體" panose="03000509000000000000" pitchFamily="65" charset="-120"/>
              <a:ea typeface="標楷體" panose="03000509000000000000" pitchFamily="65" charset="-120"/>
            </a:endParaRPr>
          </a:p>
          <a:p>
            <a:r>
              <a:rPr lang="en-US" altLang="zh-TW" sz="3200" dirty="0">
                <a:solidFill>
                  <a:schemeClr val="bg1"/>
                </a:solidFill>
                <a:latin typeface="標楷體" panose="03000509000000000000" pitchFamily="65" charset="-120"/>
                <a:ea typeface="標楷體" panose="03000509000000000000" pitchFamily="65" charset="-120"/>
              </a:rPr>
              <a:t> 8</a:t>
            </a:r>
            <a:r>
              <a:rPr lang="zh-TW" altLang="zh-TW" sz="3200" dirty="0">
                <a:solidFill>
                  <a:schemeClr val="bg1"/>
                </a:solidFill>
                <a:latin typeface="標楷體" panose="03000509000000000000" pitchFamily="65" charset="-120"/>
                <a:ea typeface="標楷體" panose="03000509000000000000" pitchFamily="65" charset="-120"/>
              </a:rPr>
              <a:t>月及</a:t>
            </a:r>
            <a:r>
              <a:rPr lang="en-US" altLang="zh-TW" sz="3200" dirty="0">
                <a:solidFill>
                  <a:schemeClr val="bg1"/>
                </a:solidFill>
                <a:latin typeface="標楷體" panose="03000509000000000000" pitchFamily="65" charset="-120"/>
                <a:ea typeface="標楷體" panose="03000509000000000000" pitchFamily="65" charset="-120"/>
              </a:rPr>
              <a:t>2</a:t>
            </a:r>
            <a:r>
              <a:rPr lang="zh-TW" altLang="zh-TW" sz="3200" dirty="0">
                <a:solidFill>
                  <a:schemeClr val="bg1"/>
                </a:solidFill>
                <a:latin typeface="標楷體" panose="03000509000000000000" pitchFamily="65" charset="-120"/>
                <a:ea typeface="標楷體" panose="03000509000000000000" pitchFamily="65" charset="-120"/>
              </a:rPr>
              <a:t>月口試的於開學日前辦完離校手續，繳交之學雜費由學校統一辦理退全額學</a:t>
            </a:r>
            <a:r>
              <a:rPr lang="zh-TW" altLang="zh-TW" sz="3200" dirty="0" smtClean="0">
                <a:solidFill>
                  <a:schemeClr val="bg1"/>
                </a:solidFill>
                <a:latin typeface="標楷體" panose="03000509000000000000" pitchFamily="65" charset="-120"/>
                <a:ea typeface="標楷體" panose="03000509000000000000" pitchFamily="65" charset="-120"/>
              </a:rPr>
              <a:t>雜費，開學</a:t>
            </a:r>
            <a:r>
              <a:rPr lang="zh-TW" altLang="zh-TW" sz="3200" dirty="0">
                <a:solidFill>
                  <a:schemeClr val="bg1"/>
                </a:solidFill>
                <a:latin typeface="標楷體" panose="03000509000000000000" pitchFamily="65" charset="-120"/>
                <a:ea typeface="標楷體" panose="03000509000000000000" pitchFamily="65" charset="-120"/>
              </a:rPr>
              <a:t>日</a:t>
            </a:r>
            <a:r>
              <a:rPr lang="en-US" altLang="zh-TW" sz="3200" dirty="0">
                <a:solidFill>
                  <a:schemeClr val="bg1"/>
                </a:solidFill>
                <a:latin typeface="標楷體" panose="03000509000000000000" pitchFamily="65" charset="-120"/>
                <a:ea typeface="標楷體" panose="03000509000000000000" pitchFamily="65" charset="-120"/>
              </a:rPr>
              <a:t>(</a:t>
            </a:r>
            <a:r>
              <a:rPr lang="zh-TW" altLang="zh-TW" sz="3200" dirty="0">
                <a:solidFill>
                  <a:schemeClr val="bg1"/>
                </a:solidFill>
                <a:latin typeface="標楷體" panose="03000509000000000000" pitchFamily="65" charset="-120"/>
                <a:ea typeface="標楷體" panose="03000509000000000000" pitchFamily="65" charset="-120"/>
              </a:rPr>
              <a:t>含開學日當日</a:t>
            </a:r>
            <a:r>
              <a:rPr lang="en-US" altLang="zh-TW" sz="3200" dirty="0">
                <a:solidFill>
                  <a:schemeClr val="bg1"/>
                </a:solidFill>
                <a:latin typeface="標楷體" panose="03000509000000000000" pitchFamily="65" charset="-120"/>
                <a:ea typeface="標楷體" panose="03000509000000000000" pitchFamily="65" charset="-120"/>
              </a:rPr>
              <a:t>)</a:t>
            </a:r>
            <a:r>
              <a:rPr lang="zh-TW" altLang="zh-TW" sz="3200" dirty="0">
                <a:solidFill>
                  <a:schemeClr val="bg1"/>
                </a:solidFill>
                <a:latin typeface="標楷體" panose="03000509000000000000" pitchFamily="65" charset="-120"/>
                <a:ea typeface="標楷體" panose="03000509000000000000" pitchFamily="65" charset="-120"/>
              </a:rPr>
              <a:t>之後辦理離校手續，所繳交之學雜費後續由學校統一辦理退三分之二學雜費</a:t>
            </a:r>
            <a:r>
              <a:rPr lang="en-US" altLang="zh-TW" sz="3200" dirty="0">
                <a:solidFill>
                  <a:schemeClr val="bg1"/>
                </a:solidFill>
                <a:latin typeface="標楷體" panose="03000509000000000000" pitchFamily="65" charset="-120"/>
                <a:ea typeface="標楷體" panose="03000509000000000000" pitchFamily="65" charset="-120"/>
              </a:rPr>
              <a:t> </a:t>
            </a:r>
            <a:r>
              <a:rPr lang="en-US" altLang="zh-TW" sz="3200" dirty="0" smtClean="0">
                <a:solidFill>
                  <a:schemeClr val="bg1"/>
                </a:solidFill>
                <a:latin typeface="標楷體" panose="03000509000000000000" pitchFamily="65" charset="-120"/>
                <a:ea typeface="標楷體" panose="03000509000000000000" pitchFamily="65" charset="-120"/>
              </a:rPr>
              <a:t>(</a:t>
            </a:r>
            <a:r>
              <a:rPr lang="zh-TW" altLang="zh-TW" sz="3200" dirty="0" smtClean="0">
                <a:solidFill>
                  <a:schemeClr val="bg1"/>
                </a:solidFill>
                <a:latin typeface="標楷體" panose="03000509000000000000" pitchFamily="65" charset="-120"/>
                <a:ea typeface="標楷體" panose="03000509000000000000" pitchFamily="65" charset="-120"/>
              </a:rPr>
              <a:t>須</a:t>
            </a:r>
            <a:r>
              <a:rPr lang="zh-TW" altLang="zh-TW" sz="3200" dirty="0">
                <a:solidFill>
                  <a:schemeClr val="bg1"/>
                </a:solidFill>
                <a:latin typeface="標楷體" panose="03000509000000000000" pitchFamily="65" charset="-120"/>
                <a:ea typeface="標楷體" panose="03000509000000000000" pitchFamily="65" charset="-120"/>
              </a:rPr>
              <a:t>於前六週辦理離校</a:t>
            </a:r>
            <a:r>
              <a:rPr lang="zh-TW" altLang="zh-TW" sz="3200" dirty="0" smtClean="0">
                <a:solidFill>
                  <a:schemeClr val="bg1"/>
                </a:solidFill>
                <a:latin typeface="標楷體" panose="03000509000000000000" pitchFamily="65" charset="-120"/>
                <a:ea typeface="標楷體" panose="03000509000000000000" pitchFamily="65" charset="-120"/>
              </a:rPr>
              <a:t>手續</a:t>
            </a:r>
            <a:r>
              <a:rPr lang="en-US" altLang="zh-TW" sz="3200" dirty="0" smtClean="0">
                <a:solidFill>
                  <a:schemeClr val="bg1"/>
                </a:solidFill>
                <a:latin typeface="標楷體" panose="03000509000000000000" pitchFamily="65" charset="-120"/>
                <a:ea typeface="標楷體" panose="03000509000000000000" pitchFamily="65" charset="-120"/>
              </a:rPr>
              <a:t>)</a:t>
            </a:r>
            <a:r>
              <a:rPr lang="zh-TW" altLang="zh-TW" sz="3200" dirty="0">
                <a:solidFill>
                  <a:schemeClr val="bg1"/>
                </a:solidFill>
                <a:latin typeface="標楷體" panose="03000509000000000000" pitchFamily="65" charset="-120"/>
                <a:ea typeface="標楷體" panose="03000509000000000000" pitchFamily="65" charset="-120"/>
              </a:rPr>
              <a:t>，如於開學</a:t>
            </a:r>
            <a:r>
              <a:rPr lang="en-US" altLang="zh-TW" sz="3200" dirty="0">
                <a:solidFill>
                  <a:schemeClr val="bg1"/>
                </a:solidFill>
                <a:latin typeface="標楷體" panose="03000509000000000000" pitchFamily="65" charset="-120"/>
                <a:ea typeface="標楷體" panose="03000509000000000000" pitchFamily="65" charset="-120"/>
              </a:rPr>
              <a:t>7</a:t>
            </a:r>
            <a:r>
              <a:rPr lang="zh-TW" altLang="zh-TW" sz="3200" dirty="0">
                <a:solidFill>
                  <a:schemeClr val="bg1"/>
                </a:solidFill>
                <a:latin typeface="標楷體" panose="03000509000000000000" pitchFamily="65" charset="-120"/>
                <a:ea typeface="標楷體" panose="03000509000000000000" pitchFamily="65" charset="-120"/>
              </a:rPr>
              <a:t>至</a:t>
            </a:r>
            <a:r>
              <a:rPr lang="en-US" altLang="zh-TW" sz="3200" dirty="0">
                <a:solidFill>
                  <a:schemeClr val="bg1"/>
                </a:solidFill>
                <a:latin typeface="標楷體" panose="03000509000000000000" pitchFamily="65" charset="-120"/>
                <a:ea typeface="標楷體" panose="03000509000000000000" pitchFamily="65" charset="-120"/>
              </a:rPr>
              <a:t>12</a:t>
            </a:r>
            <a:r>
              <a:rPr lang="zh-TW" altLang="zh-TW" sz="3200" dirty="0">
                <a:solidFill>
                  <a:schemeClr val="bg1"/>
                </a:solidFill>
                <a:latin typeface="標楷體" panose="03000509000000000000" pitchFamily="65" charset="-120"/>
                <a:ea typeface="標楷體" panose="03000509000000000000" pitchFamily="65" charset="-120"/>
              </a:rPr>
              <a:t>週才辦離校手續則退三分之一學</a:t>
            </a:r>
            <a:r>
              <a:rPr lang="zh-TW" altLang="zh-TW" sz="3200" dirty="0" smtClean="0">
                <a:solidFill>
                  <a:schemeClr val="bg1"/>
                </a:solidFill>
                <a:latin typeface="標楷體" panose="03000509000000000000" pitchFamily="65" charset="-120"/>
                <a:ea typeface="標楷體" panose="03000509000000000000" pitchFamily="65" charset="-120"/>
              </a:rPr>
              <a:t>雜費，</a:t>
            </a:r>
            <a:r>
              <a:rPr lang="zh-TW" altLang="zh-TW" sz="3200" dirty="0">
                <a:solidFill>
                  <a:schemeClr val="bg1"/>
                </a:solidFill>
                <a:latin typeface="標楷體" panose="03000509000000000000" pitchFamily="65" charset="-120"/>
                <a:ea typeface="標楷體" panose="03000509000000000000" pitchFamily="65" charset="-120"/>
              </a:rPr>
              <a:t>於第</a:t>
            </a:r>
            <a:r>
              <a:rPr lang="en-US" altLang="zh-TW" sz="3200" dirty="0">
                <a:solidFill>
                  <a:schemeClr val="bg1"/>
                </a:solidFill>
                <a:latin typeface="標楷體" panose="03000509000000000000" pitchFamily="65" charset="-120"/>
                <a:ea typeface="標楷體" panose="03000509000000000000" pitchFamily="65" charset="-120"/>
              </a:rPr>
              <a:t>13</a:t>
            </a:r>
            <a:r>
              <a:rPr lang="zh-TW" altLang="zh-TW" sz="3200" dirty="0">
                <a:solidFill>
                  <a:schemeClr val="bg1"/>
                </a:solidFill>
                <a:latin typeface="標楷體" panose="03000509000000000000" pitchFamily="65" charset="-120"/>
                <a:ea typeface="標楷體" panose="03000509000000000000" pitchFamily="65" charset="-120"/>
              </a:rPr>
              <a:t>週後辦理離校手續則不退學雜費 。</a:t>
            </a:r>
          </a:p>
          <a:p>
            <a:endParaRPr lang="zh-TW" altLang="en-US" dirty="0"/>
          </a:p>
        </p:txBody>
      </p:sp>
    </p:spTree>
    <p:extLst>
      <p:ext uri="{BB962C8B-B14F-4D97-AF65-F5344CB8AC3E}">
        <p14:creationId xmlns:p14="http://schemas.microsoft.com/office/powerpoint/2010/main" val="14972545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35603" y="96891"/>
            <a:ext cx="8534400" cy="732057"/>
          </a:xfrm>
        </p:spPr>
        <p:txBody>
          <a:bodyPr/>
          <a:lstStyle/>
          <a:p>
            <a:r>
              <a:rPr lang="zh-TW" altLang="en-US" dirty="0" smtClean="0">
                <a:solidFill>
                  <a:schemeClr val="bg1"/>
                </a:solidFill>
                <a:latin typeface="標楷體" panose="03000509000000000000" pitchFamily="65" charset="-120"/>
                <a:ea typeface="標楷體" panose="03000509000000000000" pitchFamily="65" charset="-120"/>
              </a:rPr>
              <a:t>注意事項</a:t>
            </a:r>
            <a:r>
              <a:rPr lang="en-US" altLang="zh-TW" dirty="0" smtClean="0">
                <a:solidFill>
                  <a:schemeClr val="bg1"/>
                </a:solidFill>
                <a:latin typeface="標楷體" panose="03000509000000000000" pitchFamily="65" charset="-120"/>
                <a:ea typeface="標楷體" panose="03000509000000000000" pitchFamily="65" charset="-120"/>
              </a:rPr>
              <a:t>4</a:t>
            </a:r>
            <a:endParaRPr lang="zh-TW" altLang="en-US" dirty="0"/>
          </a:p>
        </p:txBody>
      </p:sp>
      <p:sp>
        <p:nvSpPr>
          <p:cNvPr id="3" name="內容版面配置區 2"/>
          <p:cNvSpPr>
            <a:spLocks noGrp="1"/>
          </p:cNvSpPr>
          <p:nvPr>
            <p:ph idx="1"/>
          </p:nvPr>
        </p:nvSpPr>
        <p:spPr>
          <a:xfrm>
            <a:off x="442061" y="763009"/>
            <a:ext cx="11160523" cy="6025351"/>
          </a:xfrm>
        </p:spPr>
        <p:txBody>
          <a:bodyPr>
            <a:noAutofit/>
          </a:bodyPr>
          <a:lstStyle/>
          <a:p>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論文定稿完成後須將電子</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檔</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傳送嘉義</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大學博</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碩士論文</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系統（至</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圖書館</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網頁），通過審核後方可下載含</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嘉義</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大學博碩士</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論文授權</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書及國家</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圖書館</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博碩士論文</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電子檔案</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上網授權</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書。</a:t>
            </a:r>
            <a:endPar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endParaRPr>
          </a:p>
          <a:p>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論文定稿後裝訂時須將</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嘉義大學博碩士論文授權書及國家圖書館博碩士論文電子檔案上網授權書及考試委員</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簽字</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同意之學位</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考試委員</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審定</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書附於論文</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前</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頁。</a:t>
            </a:r>
            <a:endPar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endParaRPr>
          </a:p>
          <a:p>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共彙</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送紙本</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論文</a:t>
            </a:r>
            <a:r>
              <a:rPr lang="en-US" altLang="zh-TW" sz="2800" b="1" dirty="0" smtClean="0">
                <a:solidFill>
                  <a:srgbClr val="FF0000"/>
                </a:solidFill>
                <a:latin typeface="標楷體" panose="03000509000000000000" pitchFamily="65" charset="-120"/>
                <a:ea typeface="標楷體" panose="03000509000000000000" pitchFamily="65" charset="-120"/>
              </a:rPr>
              <a:t>5</a:t>
            </a:r>
            <a:r>
              <a:rPr lang="zh-TW" altLang="en-US" sz="2800" b="1" dirty="0" smtClean="0">
                <a:solidFill>
                  <a:srgbClr val="FF0000"/>
                </a:solidFill>
                <a:latin typeface="標楷體" panose="03000509000000000000" pitchFamily="65" charset="-120"/>
                <a:ea typeface="標楷體" panose="03000509000000000000" pitchFamily="65" charset="-120"/>
              </a:rPr>
              <a:t>份</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至系辦公室</a:t>
            </a:r>
            <a:r>
              <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en-US" altLang="zh-TW" sz="2800" b="1" dirty="0" smtClean="0">
                <a:solidFill>
                  <a:srgbClr val="FF0000"/>
                </a:solidFill>
                <a:latin typeface="標楷體" panose="03000509000000000000" pitchFamily="65" charset="-120"/>
                <a:ea typeface="標楷體" panose="03000509000000000000" pitchFamily="65" charset="-120"/>
              </a:rPr>
              <a:t>2</a:t>
            </a:r>
            <a:r>
              <a:rPr lang="zh-TW" altLang="en-US" sz="2800" b="1" dirty="0" smtClean="0">
                <a:solidFill>
                  <a:srgbClr val="FF0000"/>
                </a:solidFill>
                <a:latin typeface="標楷體" panose="03000509000000000000" pitchFamily="65" charset="-120"/>
                <a:ea typeface="標楷體" panose="03000509000000000000" pitchFamily="65" charset="-120"/>
              </a:rPr>
              <a:t>份系所存留、</a:t>
            </a:r>
            <a:r>
              <a:rPr lang="en-US" altLang="zh-TW" sz="2800" b="1" dirty="0" smtClean="0">
                <a:solidFill>
                  <a:srgbClr val="FF0000"/>
                </a:solidFill>
                <a:latin typeface="標楷體" panose="03000509000000000000" pitchFamily="65" charset="-120"/>
                <a:ea typeface="標楷體" panose="03000509000000000000" pitchFamily="65" charset="-120"/>
              </a:rPr>
              <a:t>3</a:t>
            </a:r>
            <a:r>
              <a:rPr lang="zh-TW" altLang="en-US" sz="2800" b="1" dirty="0" smtClean="0">
                <a:solidFill>
                  <a:srgbClr val="FF0000"/>
                </a:solidFill>
                <a:latin typeface="標楷體" panose="03000509000000000000" pitchFamily="65" charset="-120"/>
                <a:ea typeface="標楷體" panose="03000509000000000000" pitchFamily="65" charset="-120"/>
              </a:rPr>
              <a:t>份送至圖書館</a:t>
            </a:r>
            <a:r>
              <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紙本</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論文送</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至圖書館時</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需額外</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夾帶不</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裝訂</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嘉義</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大學博碩士論文授權</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書一份及</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國家圖書館博碩士論文電子檔案上網授權</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書及一份論文清冊單</a:t>
            </a:r>
            <a:r>
              <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送至圖書館所需，份數請填寫</a:t>
            </a:r>
            <a:r>
              <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rPr>
              <a:t>3</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份</a:t>
            </a:r>
            <a:r>
              <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在</a:t>
            </a:r>
            <a:r>
              <a:rPr lang="zh-TW" altLang="en-US" sz="2800" dirty="0">
                <a:solidFill>
                  <a:schemeClr val="bg1">
                    <a:lumMod val="95000"/>
                    <a:lumOff val="5000"/>
                  </a:schemeClr>
                </a:solidFill>
                <a:latin typeface="標楷體" panose="03000509000000000000" pitchFamily="65" charset="-120"/>
                <a:ea typeface="標楷體" panose="03000509000000000000" pitchFamily="65" charset="-120"/>
              </a:rPr>
              <a:t>論文</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前面</a:t>
            </a:r>
            <a:r>
              <a:rPr lang="zh-TW" altLang="en-US" sz="2800" dirty="0" smtClean="0">
                <a:solidFill>
                  <a:schemeClr val="bg1">
                    <a:lumMod val="95000"/>
                    <a:lumOff val="5000"/>
                  </a:schemeClr>
                </a:solidFill>
                <a:latin typeface="標楷體" panose="03000509000000000000" pitchFamily="65" charset="-120"/>
                <a:ea typeface="標楷體" panose="03000509000000000000" pitchFamily="65" charset="-120"/>
              </a:rPr>
              <a:t>。</a:t>
            </a:r>
            <a:endParaRPr lang="en-US" altLang="zh-TW" sz="2800" dirty="0" smtClean="0">
              <a:solidFill>
                <a:schemeClr val="bg1">
                  <a:lumMod val="95000"/>
                  <a:lumOff val="5000"/>
                </a:schemeClr>
              </a:solidFill>
              <a:latin typeface="標楷體" panose="03000509000000000000" pitchFamily="65" charset="-120"/>
              <a:ea typeface="標楷體" panose="03000509000000000000" pitchFamily="65" charset="-120"/>
            </a:endParaRPr>
          </a:p>
          <a:p>
            <a:r>
              <a:rPr lang="zh-TW" altLang="en-US" sz="3000" b="1" dirty="0" smtClean="0">
                <a:solidFill>
                  <a:srgbClr val="FF0000"/>
                </a:solidFill>
                <a:latin typeface="標楷體" panose="03000509000000000000" pitchFamily="65" charset="-120"/>
                <a:ea typeface="標楷體" panose="03000509000000000000" pitchFamily="65" charset="-120"/>
              </a:rPr>
              <a:t>不裝訂之論文授權書需老師及學生親筆簽名</a:t>
            </a:r>
            <a:r>
              <a:rPr lang="zh-TW" altLang="en-US" sz="30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3000" b="1" dirty="0" smtClean="0">
                <a:solidFill>
                  <a:srgbClr val="FFFF00"/>
                </a:solidFill>
                <a:latin typeface="標楷體" panose="03000509000000000000" pitchFamily="65" charset="-120"/>
                <a:ea typeface="標楷體" panose="03000509000000000000" pitchFamily="65" charset="-120"/>
              </a:rPr>
              <a:t>裝訂在論文內之授權書可用影印本即可</a:t>
            </a:r>
            <a:r>
              <a:rPr lang="en-US" altLang="zh-TW" sz="30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3000" dirty="0" smtClean="0">
                <a:solidFill>
                  <a:schemeClr val="bg1">
                    <a:lumMod val="95000"/>
                    <a:lumOff val="5000"/>
                  </a:schemeClr>
                </a:solidFill>
                <a:latin typeface="標楷體" panose="03000509000000000000" pitchFamily="65" charset="-120"/>
                <a:ea typeface="標楷體" panose="03000509000000000000" pitchFamily="65" charset="-120"/>
              </a:rPr>
              <a:t>已跟圖書館負責人再次確認過</a:t>
            </a:r>
            <a:r>
              <a:rPr lang="en-US" altLang="zh-TW" sz="30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3000" dirty="0" smtClean="0">
                <a:solidFill>
                  <a:schemeClr val="bg1">
                    <a:lumMod val="95000"/>
                    <a:lumOff val="5000"/>
                  </a:schemeClr>
                </a:solidFill>
                <a:latin typeface="標楷體" panose="03000509000000000000" pitchFamily="65" charset="-120"/>
                <a:ea typeface="標楷體" panose="03000509000000000000" pitchFamily="65" charset="-120"/>
              </a:rPr>
              <a:t>。</a:t>
            </a:r>
            <a:endParaRPr lang="zh-TW" altLang="en-US" sz="3000" dirty="0">
              <a:solidFill>
                <a:schemeClr val="bg1">
                  <a:lumMod val="95000"/>
                  <a:lumOff val="5000"/>
                </a:scheme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720611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84376" y="248393"/>
            <a:ext cx="8534400" cy="738676"/>
          </a:xfrm>
        </p:spPr>
        <p:txBody>
          <a:bodyPr/>
          <a:lstStyle/>
          <a:p>
            <a:r>
              <a:rPr lang="zh-TW" altLang="en-US" dirty="0" smtClean="0">
                <a:solidFill>
                  <a:schemeClr val="bg1"/>
                </a:solidFill>
                <a:latin typeface="標楷體" panose="03000509000000000000" pitchFamily="65" charset="-120"/>
                <a:ea typeface="標楷體" panose="03000509000000000000" pitchFamily="65" charset="-120"/>
              </a:rPr>
              <a:t>注意事項</a:t>
            </a:r>
            <a:r>
              <a:rPr lang="en-US" altLang="zh-TW" dirty="0" smtClean="0">
                <a:solidFill>
                  <a:schemeClr val="bg1"/>
                </a:solidFill>
                <a:latin typeface="標楷體" panose="03000509000000000000" pitchFamily="65" charset="-120"/>
                <a:ea typeface="標楷體" panose="03000509000000000000" pitchFamily="65" charset="-120"/>
              </a:rPr>
              <a:t>5</a:t>
            </a:r>
            <a:endParaRPr lang="zh-TW" altLang="en-US" dirty="0"/>
          </a:p>
        </p:txBody>
      </p:sp>
      <p:sp>
        <p:nvSpPr>
          <p:cNvPr id="3" name="內容版面配置區 2"/>
          <p:cNvSpPr>
            <a:spLocks noGrp="1"/>
          </p:cNvSpPr>
          <p:nvPr>
            <p:ph idx="1"/>
          </p:nvPr>
        </p:nvSpPr>
        <p:spPr>
          <a:xfrm>
            <a:off x="659988" y="926511"/>
            <a:ext cx="11184822" cy="4517499"/>
          </a:xfrm>
        </p:spPr>
        <p:txBody>
          <a:bodyPr>
            <a:noAutofit/>
          </a:bodyPr>
          <a:lstStyle/>
          <a:p>
            <a:r>
              <a:rPr lang="zh-TW" altLang="en-US" sz="3000" dirty="0" smtClean="0">
                <a:solidFill>
                  <a:schemeClr val="bg1">
                    <a:lumMod val="95000"/>
                    <a:lumOff val="5000"/>
                  </a:schemeClr>
                </a:solidFill>
                <a:latin typeface="標楷體" panose="03000509000000000000" pitchFamily="65" charset="-120"/>
                <a:ea typeface="標楷體" panose="03000509000000000000" pitchFamily="65" charset="-120"/>
              </a:rPr>
              <a:t>學位口試申請所需表單皆在系網頁碩士及碩專班之檔案下載皆可下載。</a:t>
            </a:r>
            <a:endParaRPr lang="en-US" altLang="zh-TW" sz="3000" dirty="0" smtClean="0">
              <a:solidFill>
                <a:schemeClr val="bg1">
                  <a:lumMod val="95000"/>
                  <a:lumOff val="5000"/>
                </a:schemeClr>
              </a:solidFill>
              <a:latin typeface="標楷體" panose="03000509000000000000" pitchFamily="65" charset="-120"/>
              <a:ea typeface="標楷體" panose="03000509000000000000" pitchFamily="65" charset="-120"/>
            </a:endParaRPr>
          </a:p>
          <a:p>
            <a:r>
              <a:rPr lang="zh-TW" altLang="en-US" sz="3000" dirty="0">
                <a:solidFill>
                  <a:schemeClr val="bg1">
                    <a:lumMod val="95000"/>
                    <a:lumOff val="5000"/>
                  </a:schemeClr>
                </a:solidFill>
                <a:latin typeface="標楷體" panose="03000509000000000000" pitchFamily="65" charset="-120"/>
                <a:ea typeface="標楷體" panose="03000509000000000000" pitchFamily="65" charset="-120"/>
              </a:rPr>
              <a:t>論文格式規定也可</a:t>
            </a:r>
            <a:r>
              <a:rPr lang="zh-TW" altLang="en-US" sz="3000" dirty="0" smtClean="0">
                <a:solidFill>
                  <a:schemeClr val="bg1">
                    <a:lumMod val="95000"/>
                    <a:lumOff val="5000"/>
                  </a:schemeClr>
                </a:solidFill>
                <a:latin typeface="標楷體" panose="03000509000000000000" pitchFamily="65" charset="-120"/>
                <a:ea typeface="標楷體" panose="03000509000000000000" pitchFamily="65" charset="-120"/>
              </a:rPr>
              <a:t>在教務處註冊課務組之研究生學位考試</a:t>
            </a:r>
            <a:r>
              <a:rPr lang="en-US" altLang="zh-TW" sz="3000" dirty="0" smtClean="0">
                <a:solidFill>
                  <a:schemeClr val="bg1">
                    <a:lumMod val="95000"/>
                    <a:lumOff val="5000"/>
                  </a:schemeClr>
                </a:solidFill>
                <a:latin typeface="標楷體" panose="03000509000000000000" pitchFamily="65" charset="-120"/>
                <a:ea typeface="標楷體" panose="03000509000000000000" pitchFamily="65" charset="-120"/>
              </a:rPr>
              <a:t>/</a:t>
            </a:r>
            <a:r>
              <a:rPr lang="zh-TW" altLang="en-US" sz="3000" dirty="0" smtClean="0">
                <a:solidFill>
                  <a:schemeClr val="bg1">
                    <a:lumMod val="95000"/>
                    <a:lumOff val="5000"/>
                  </a:schemeClr>
                </a:solidFill>
                <a:latin typeface="標楷體" panose="03000509000000000000" pitchFamily="65" charset="-120"/>
                <a:ea typeface="標楷體" panose="03000509000000000000" pitchFamily="65" charset="-120"/>
              </a:rPr>
              <a:t>學士班離校處下載</a:t>
            </a:r>
            <a:endParaRPr lang="en-US" altLang="zh-TW" sz="3000" dirty="0" smtClean="0">
              <a:solidFill>
                <a:schemeClr val="bg1">
                  <a:lumMod val="95000"/>
                  <a:lumOff val="5000"/>
                </a:schemeClr>
              </a:solidFill>
              <a:latin typeface="標楷體" panose="03000509000000000000" pitchFamily="65" charset="-120"/>
              <a:ea typeface="標楷體" panose="03000509000000000000" pitchFamily="65" charset="-120"/>
            </a:endParaRPr>
          </a:p>
          <a:p>
            <a:r>
              <a:rPr lang="en-US" altLang="zh-TW" sz="3000" dirty="0">
                <a:solidFill>
                  <a:schemeClr val="bg1">
                    <a:lumMod val="95000"/>
                    <a:lumOff val="5000"/>
                  </a:schemeClr>
                </a:solidFill>
                <a:latin typeface="標楷體" panose="03000509000000000000" pitchFamily="65" charset="-120"/>
                <a:ea typeface="標楷體" panose="03000509000000000000" pitchFamily="65" charset="-120"/>
                <a:hlinkClick r:id="rId2"/>
              </a:rPr>
              <a:t>https://ncyuweb.ncyu.edu.tw/files/site_content/register/%</a:t>
            </a:r>
            <a:r>
              <a:rPr lang="en-US" altLang="zh-TW" sz="3000" dirty="0" smtClean="0">
                <a:solidFill>
                  <a:schemeClr val="bg1">
                    <a:lumMod val="95000"/>
                    <a:lumOff val="5000"/>
                  </a:schemeClr>
                </a:solidFill>
                <a:latin typeface="標楷體" panose="03000509000000000000" pitchFamily="65" charset="-120"/>
                <a:ea typeface="標楷體" panose="03000509000000000000" pitchFamily="65" charset="-120"/>
                <a:hlinkClick r:id="rId2"/>
              </a:rPr>
              <a:t>E7%A0%94%E7%A9%B6%E7%94%9F%E7%95%A2%E6%A5%AD%E8%AB%96%E6%96%87%E6%A0%BC%E5%BC%8F%E8%A6%8F%E5%AE%9A1100624.pdf</a:t>
            </a:r>
            <a:endParaRPr lang="zh-TW" altLang="en-US" sz="3000" dirty="0">
              <a:solidFill>
                <a:schemeClr val="bg1">
                  <a:lumMod val="95000"/>
                  <a:lumOff val="5000"/>
                </a:schemeClr>
              </a:solidFill>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724888639"/>
      </p:ext>
    </p:extLst>
  </p:cSld>
  <p:clrMapOvr>
    <a:masterClrMapping/>
  </p:clrMapOvr>
</p:sld>
</file>

<file path=ppt/theme/theme1.xml><?xml version="1.0" encoding="utf-8"?>
<a:theme xmlns:a="http://schemas.openxmlformats.org/drawingml/2006/main" name="切割線">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221</TotalTime>
  <Words>835</Words>
  <Application>Microsoft Office PowerPoint</Application>
  <PresentationFormat>寬螢幕</PresentationFormat>
  <Paragraphs>40</Paragraphs>
  <Slides>20</Slides>
  <Notes>0</Notes>
  <HiddenSlides>0</HiddenSlides>
  <MMClips>0</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20</vt:i4>
      </vt:variant>
    </vt:vector>
  </HeadingPairs>
  <TitlesOfParts>
    <vt:vector size="25" baseType="lpstr">
      <vt:lpstr>微軟正黑體</vt:lpstr>
      <vt:lpstr>標楷體</vt:lpstr>
      <vt:lpstr>Century Gothic</vt:lpstr>
      <vt:lpstr>Wingdings 3</vt:lpstr>
      <vt:lpstr>切割線</vt:lpstr>
      <vt:lpstr>碩士學位口試申請注意事項</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注意事項1</vt:lpstr>
      <vt:lpstr>注意事項2</vt:lpstr>
      <vt:lpstr>注意事項3</vt:lpstr>
      <vt:lpstr>注意事項4</vt:lpstr>
      <vt:lpstr>注意事項5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碩士學位口試申請注意事項</dc:title>
  <dc:creator>user</dc:creator>
  <cp:lastModifiedBy>user</cp:lastModifiedBy>
  <cp:revision>19</cp:revision>
  <dcterms:created xsi:type="dcterms:W3CDTF">2024-06-28T02:01:54Z</dcterms:created>
  <dcterms:modified xsi:type="dcterms:W3CDTF">2025-09-02T02:07:53Z</dcterms:modified>
</cp:coreProperties>
</file>