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21"/>
  </p:notesMasterIdLst>
  <p:sldIdLst>
    <p:sldId id="256" r:id="rId2"/>
    <p:sldId id="290" r:id="rId3"/>
    <p:sldId id="259" r:id="rId4"/>
    <p:sldId id="292" r:id="rId5"/>
    <p:sldId id="294" r:id="rId6"/>
    <p:sldId id="295" r:id="rId7"/>
    <p:sldId id="296" r:id="rId8"/>
    <p:sldId id="265" r:id="rId9"/>
    <p:sldId id="297" r:id="rId10"/>
    <p:sldId id="298" r:id="rId11"/>
    <p:sldId id="310" r:id="rId12"/>
    <p:sldId id="299" r:id="rId13"/>
    <p:sldId id="300" r:id="rId14"/>
    <p:sldId id="301" r:id="rId15"/>
    <p:sldId id="311" r:id="rId16"/>
    <p:sldId id="264" r:id="rId17"/>
    <p:sldId id="305" r:id="rId18"/>
    <p:sldId id="306" r:id="rId19"/>
    <p:sldId id="309" r:id="rId20"/>
  </p:sldIdLst>
  <p:sldSz cx="9144000" cy="5143500" type="screen16x9"/>
  <p:notesSz cx="6858000" cy="9144000"/>
  <p:embeddedFontLst>
    <p:embeddedFont>
      <p:font typeface="DM Sans" panose="02020500000000000000" charset="-120"/>
      <p:regular r:id="rId22"/>
    </p:embeddedFont>
    <p:embeddedFont>
      <p:font typeface="Yu Gothic UI Semibold" panose="020B0700000000000000" pitchFamily="34" charset="-128"/>
      <p:bold r:id="rId23"/>
    </p:embeddedFont>
    <p:embeddedFont>
      <p:font typeface="Fira Sans" panose="020B0503050000020004" pitchFamily="34" charset="0"/>
      <p:regular r:id="rId24"/>
      <p:bold r:id="rId25"/>
      <p:italic r:id="rId26"/>
      <p:boldItalic r:id="rId27"/>
    </p:embeddedFont>
    <p:embeddedFont>
      <p:font typeface="Fira Sans Extra Condensed Medium" panose="02020500000000000000" charset="0"/>
      <p:regular r:id="rId28"/>
      <p:bold r:id="rId29"/>
      <p:italic r:id="rId30"/>
      <p:boldItalic r:id="rId31"/>
    </p:embeddedFont>
    <p:embeddedFont>
      <p:font typeface="微軟正黑體" panose="020B0604030504040204" pitchFamily="34" charset="-120"/>
      <p:regular r:id="rId32"/>
      <p:bold r:id="rId33"/>
    </p:embeddedFont>
    <p:embeddedFont>
      <p:font typeface="微軟正黑體 Light" panose="020B0304030504040204" pitchFamily="34" charset="-120"/>
      <p:regular r:id="rId3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288">
          <p15:clr>
            <a:srgbClr val="9AA0A6"/>
          </p15:clr>
        </p15:guide>
        <p15:guide id="2" orient="horz" pos="259">
          <p15:clr>
            <a:srgbClr val="9AA0A6"/>
          </p15:clr>
        </p15:guide>
        <p15:guide id="3" pos="5472">
          <p15:clr>
            <a:srgbClr val="9AA0A6"/>
          </p15:clr>
        </p15:guide>
        <p15:guide id="4" orient="horz" pos="2981">
          <p15:clr>
            <a:srgbClr val="9AA0A6"/>
          </p15:clr>
        </p15:guide>
        <p15:guide id="5" pos="2880">
          <p15:clr>
            <a:srgbClr val="9AA0A6"/>
          </p15:clr>
        </p15:guide>
        <p15:guide id="6" orient="horz" pos="1279">
          <p15:clr>
            <a:srgbClr val="9AA0A6"/>
          </p15:clr>
        </p15:guide>
        <p15:guide id="7" orient="horz" pos="1418">
          <p15:clr>
            <a:srgbClr val="9AA0A6"/>
          </p15:clr>
        </p15:guide>
        <p15:guide id="8" orient="horz" pos="2027">
          <p15:clr>
            <a:srgbClr val="9AA0A6"/>
          </p15:clr>
        </p15:guide>
        <p15:guide id="9" orient="horz" pos="2166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392"/>
    <a:srgbClr val="FFFFFF"/>
    <a:srgbClr val="743C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40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58" y="58"/>
      </p:cViewPr>
      <p:guideLst>
        <p:guide pos="288"/>
        <p:guide orient="horz" pos="259"/>
        <p:guide pos="5472"/>
        <p:guide orient="horz" pos="2981"/>
        <p:guide pos="2880"/>
        <p:guide orient="horz" pos="1279"/>
        <p:guide orient="horz" pos="1418"/>
        <p:guide orient="horz" pos="2027"/>
        <p:guide orient="horz" pos="216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21" Type="http://schemas.openxmlformats.org/officeDocument/2006/relationships/notesMaster" Target="notesMasters/notesMaster1.xml"/><Relationship Id="rId34" Type="http://schemas.openxmlformats.org/officeDocument/2006/relationships/font" Target="fonts/font1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203E4D7-2666-4528-9E6E-B12EBACC220C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AC51FC53-A2E3-46E3-B879-393E8C550772}">
      <dgm:prSet phldrT="[文字]" custT="1"/>
      <dgm:spPr/>
      <dgm:t>
        <a:bodyPr/>
        <a:lstStyle/>
        <a:p>
          <a:pPr>
            <a:lnSpc>
              <a:spcPts val="1800"/>
            </a:lnSpc>
            <a:spcAft>
              <a:spcPts val="0"/>
            </a:spcAft>
          </a:pPr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微學分</a:t>
          </a:r>
          <a:endParaRPr lang="en-US" altLang="zh-TW" sz="1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1800"/>
            </a:lnSpc>
            <a:spcAft>
              <a:spcPts val="0"/>
            </a:spcAft>
          </a:pPr>
          <a:r>
            <a: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9</a:t>
          </a:r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小時</a:t>
          </a:r>
          <a:r>
            <a: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0.5</a:t>
          </a:r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學分</a:t>
          </a:r>
        </a:p>
      </dgm:t>
    </dgm:pt>
    <dgm:pt modelId="{07E00C39-A4F1-4380-8DEF-31159169CC16}" type="parTrans" cxnId="{A74D062E-C5E6-4A29-B9FE-F1DC412F0E19}">
      <dgm:prSet/>
      <dgm:spPr/>
      <dgm:t>
        <a:bodyPr/>
        <a:lstStyle/>
        <a:p>
          <a:endParaRPr lang="zh-TW" altLang="en-US"/>
        </a:p>
      </dgm:t>
    </dgm:pt>
    <dgm:pt modelId="{E9174635-019F-4DBA-97D6-1CA7959A6E86}" type="sibTrans" cxnId="{A74D062E-C5E6-4A29-B9FE-F1DC412F0E19}">
      <dgm:prSet/>
      <dgm:spPr/>
      <dgm:t>
        <a:bodyPr/>
        <a:lstStyle/>
        <a:p>
          <a:endParaRPr lang="zh-TW" altLang="en-US"/>
        </a:p>
      </dgm:t>
    </dgm:pt>
    <dgm:pt modelId="{E98AFFC7-4087-4054-9888-B02D2F533A66}">
      <dgm:prSet phldrT="[文字]" custT="1"/>
      <dgm:spPr/>
      <dgm:t>
        <a:bodyPr/>
        <a:lstStyle/>
        <a:p>
          <a:pPr marL="0" lvl="0" algn="just" defTabSz="1778000">
            <a:lnSpc>
              <a:spcPts val="1800"/>
            </a:lnSpc>
            <a:spcBef>
              <a:spcPct val="0"/>
            </a:spcBef>
            <a:spcAft>
              <a:spcPts val="0"/>
            </a:spcAft>
            <a:buNone/>
          </a:pPr>
          <a:r>
            <a:rPr lang="zh-TW" altLang="en-US" sz="1800" kern="1200" dirty="0">
              <a:solidFill>
                <a:schemeClr val="accent4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微學程</a:t>
          </a:r>
          <a:endParaRPr lang="en-US" altLang="zh-TW" sz="1800" kern="1200" dirty="0">
            <a:solidFill>
              <a:schemeClr val="accent4">
                <a:lumMod val="75000"/>
              </a:schemeClr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0" lvl="0" algn="just" defTabSz="1778000">
            <a:lnSpc>
              <a:spcPts val="1800"/>
            </a:lnSpc>
            <a:spcBef>
              <a:spcPct val="0"/>
            </a:spcBef>
            <a:spcAft>
              <a:spcPts val="0"/>
            </a:spcAft>
            <a:buNone/>
          </a:pPr>
          <a:r>
            <a:rPr lang="zh-TW" altLang="en-US" sz="1800" kern="1200" dirty="0">
              <a:solidFill>
                <a:schemeClr val="accent4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至少</a:t>
          </a:r>
          <a:r>
            <a:rPr lang="en-US" altLang="zh-TW" sz="1800" kern="1200" dirty="0">
              <a:solidFill>
                <a:schemeClr val="accent4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8</a:t>
          </a:r>
          <a:r>
            <a:rPr lang="zh-TW" altLang="en-US" sz="1800" kern="1200" dirty="0">
              <a:solidFill>
                <a:schemeClr val="accent4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學分</a:t>
          </a:r>
        </a:p>
      </dgm:t>
    </dgm:pt>
    <dgm:pt modelId="{557A0D03-7B33-4DE1-94CD-13FBC2E15F97}" type="parTrans" cxnId="{EF861AD8-4144-4FC9-B1EA-0B6232F39F1D}">
      <dgm:prSet/>
      <dgm:spPr/>
      <dgm:t>
        <a:bodyPr/>
        <a:lstStyle/>
        <a:p>
          <a:endParaRPr lang="zh-TW" altLang="en-US"/>
        </a:p>
      </dgm:t>
    </dgm:pt>
    <dgm:pt modelId="{CF636039-1136-4741-B9F2-CBAD7A29FE7B}" type="sibTrans" cxnId="{EF861AD8-4144-4FC9-B1EA-0B6232F39F1D}">
      <dgm:prSet/>
      <dgm:spPr/>
      <dgm:t>
        <a:bodyPr/>
        <a:lstStyle/>
        <a:p>
          <a:endParaRPr lang="zh-TW" altLang="en-US"/>
        </a:p>
      </dgm:t>
    </dgm:pt>
    <dgm:pt modelId="{617267EC-FF5A-487E-8857-5B6067CBBEE6}">
      <dgm:prSet phldrT="[文字]" custT="1"/>
      <dgm:spPr/>
      <dgm:t>
        <a:bodyPr/>
        <a:lstStyle/>
        <a:p>
          <a:pPr marL="0" lvl="0" indent="0" algn="l" defTabSz="1778000">
            <a:lnSpc>
              <a:spcPts val="1800"/>
            </a:lnSpc>
            <a:spcBef>
              <a:spcPct val="0"/>
            </a:spcBef>
            <a:spcAft>
              <a:spcPts val="0"/>
            </a:spcAft>
            <a:buNone/>
          </a:pPr>
          <a:r>
            <a:rPr lang="zh-TW" altLang="en-US" sz="1800" kern="1200" dirty="0">
              <a:solidFill>
                <a:schemeClr val="accent4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跨領域學分學程至少</a:t>
          </a:r>
          <a:r>
            <a:rPr lang="en-US" altLang="zh-TW" sz="1800" kern="1200" dirty="0">
              <a:solidFill>
                <a:schemeClr val="accent4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20</a:t>
          </a:r>
          <a:r>
            <a:rPr lang="zh-TW" altLang="en-US" sz="1800" kern="1200" dirty="0">
              <a:solidFill>
                <a:schemeClr val="accent4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學分</a:t>
          </a:r>
        </a:p>
      </dgm:t>
    </dgm:pt>
    <dgm:pt modelId="{784D2E59-DD33-4DC7-B195-0D92B5AE0C8A}" type="parTrans" cxnId="{B49944DE-23A1-4292-8D1C-005AB9F91CEF}">
      <dgm:prSet/>
      <dgm:spPr/>
      <dgm:t>
        <a:bodyPr/>
        <a:lstStyle/>
        <a:p>
          <a:endParaRPr lang="zh-TW" altLang="en-US"/>
        </a:p>
      </dgm:t>
    </dgm:pt>
    <dgm:pt modelId="{3E09BF3B-7CE2-4F58-BE40-4962EA3A0D66}" type="sibTrans" cxnId="{B49944DE-23A1-4292-8D1C-005AB9F91CEF}">
      <dgm:prSet/>
      <dgm:spPr/>
      <dgm:t>
        <a:bodyPr/>
        <a:lstStyle/>
        <a:p>
          <a:endParaRPr lang="zh-TW" altLang="en-US"/>
        </a:p>
      </dgm:t>
    </dgm:pt>
    <dgm:pt modelId="{4A6F0E87-2BD7-464A-8C53-3D78D98B0087}">
      <dgm:prSet custT="1"/>
      <dgm:spPr/>
      <dgm:t>
        <a:bodyPr/>
        <a:lstStyle/>
        <a:p>
          <a:pPr>
            <a:lnSpc>
              <a:spcPts val="1800"/>
            </a:lnSpc>
            <a:spcAft>
              <a:spcPts val="0"/>
            </a:spcAft>
          </a:pPr>
          <a:r>
            <a:rPr lang="zh-TW" altLang="en-US" sz="18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輔系</a:t>
          </a:r>
          <a:endParaRPr lang="en-US" altLang="zh-TW" sz="1800" dirty="0">
            <a:solidFill>
              <a:srgbClr val="FF000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1800"/>
            </a:lnSpc>
            <a:spcAft>
              <a:spcPts val="0"/>
            </a:spcAft>
          </a:pPr>
          <a:r>
            <a:rPr lang="en-US" altLang="zh-TW" sz="18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20-30</a:t>
          </a:r>
          <a:r>
            <a:rPr lang="zh-TW" altLang="en-US" sz="18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學分</a:t>
          </a:r>
        </a:p>
      </dgm:t>
    </dgm:pt>
    <dgm:pt modelId="{F6D2E729-52EF-47A1-AE8B-E1D8A377607E}" type="parTrans" cxnId="{C3E73B13-2A14-4C2D-B634-8392A7A9EE35}">
      <dgm:prSet/>
      <dgm:spPr/>
      <dgm:t>
        <a:bodyPr/>
        <a:lstStyle/>
        <a:p>
          <a:endParaRPr lang="zh-TW" altLang="en-US"/>
        </a:p>
      </dgm:t>
    </dgm:pt>
    <dgm:pt modelId="{736982A2-E5B7-4262-9893-C2455A10ABC5}" type="sibTrans" cxnId="{C3E73B13-2A14-4C2D-B634-8392A7A9EE35}">
      <dgm:prSet/>
      <dgm:spPr/>
      <dgm:t>
        <a:bodyPr/>
        <a:lstStyle/>
        <a:p>
          <a:endParaRPr lang="zh-TW" altLang="en-US"/>
        </a:p>
      </dgm:t>
    </dgm:pt>
    <dgm:pt modelId="{8C0FE4C3-300B-48A1-BED8-B034F54A0E94}">
      <dgm:prSet custT="1"/>
      <dgm:spPr>
        <a:noFill/>
        <a:ln>
          <a:noFill/>
        </a:ln>
        <a:effectLst/>
      </dgm:spPr>
      <dgm:t>
        <a:bodyPr spcFirstLastPara="0" vert="horz" wrap="square" lIns="400538" tIns="0" rIns="0" bIns="0" numCol="1" spcCol="1270" anchor="t" anchorCtr="0"/>
        <a:lstStyle/>
        <a:p>
          <a:pPr marL="0" lvl="0" indent="0" algn="l" defTabSz="1600200">
            <a:lnSpc>
              <a:spcPts val="1800"/>
            </a:lnSpc>
            <a:spcBef>
              <a:spcPct val="0"/>
            </a:spcBef>
            <a:spcAft>
              <a:spcPts val="0"/>
            </a:spcAft>
            <a:buNone/>
          </a:pPr>
          <a:r>
            <a:rPr lang="zh-TW" altLang="en-US" sz="1800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雙主修</a:t>
          </a:r>
          <a:r>
            <a:rPr lang="en-US" altLang="zh-TW" sz="1800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40-50</a:t>
          </a:r>
          <a:r>
            <a:rPr lang="zh-TW" altLang="en-US" sz="1800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學分</a:t>
          </a:r>
        </a:p>
      </dgm:t>
    </dgm:pt>
    <dgm:pt modelId="{4C1C45D3-3F9D-446E-970A-38B7C0ED1BF1}" type="parTrans" cxnId="{33B80A7A-A74D-4E2A-9856-C713765D1D4D}">
      <dgm:prSet/>
      <dgm:spPr/>
      <dgm:t>
        <a:bodyPr/>
        <a:lstStyle/>
        <a:p>
          <a:endParaRPr lang="zh-TW" altLang="en-US"/>
        </a:p>
      </dgm:t>
    </dgm:pt>
    <dgm:pt modelId="{D5456405-5D21-46A0-99A7-440F6D5FF1B4}" type="sibTrans" cxnId="{33B80A7A-A74D-4E2A-9856-C713765D1D4D}">
      <dgm:prSet/>
      <dgm:spPr/>
      <dgm:t>
        <a:bodyPr/>
        <a:lstStyle/>
        <a:p>
          <a:endParaRPr lang="zh-TW" altLang="en-US"/>
        </a:p>
      </dgm:t>
    </dgm:pt>
    <dgm:pt modelId="{B6AA8865-A4CA-4BAD-919C-BB96301B100E}">
      <dgm:prSet custLinFactNeighborX="9375" custLinFactNeighborY="3462"/>
      <dgm:spPr/>
      <dgm:t>
        <a:bodyPr/>
        <a:lstStyle/>
        <a:p>
          <a:endParaRPr lang="zh-TW" altLang="en-US" dirty="0"/>
        </a:p>
      </dgm:t>
    </dgm:pt>
    <dgm:pt modelId="{5772A54B-2FCB-48FB-8481-7BF2F5C9EEBC}" type="parTrans" cxnId="{5E7A56DF-C4C7-4FE7-8FC3-B0CC1529B42B}">
      <dgm:prSet/>
      <dgm:spPr/>
      <dgm:t>
        <a:bodyPr/>
        <a:lstStyle/>
        <a:p>
          <a:endParaRPr lang="zh-TW" altLang="en-US"/>
        </a:p>
      </dgm:t>
    </dgm:pt>
    <dgm:pt modelId="{BA0BAB65-1508-49CF-A6A7-E9E65EAF1772}" type="sibTrans" cxnId="{5E7A56DF-C4C7-4FE7-8FC3-B0CC1529B42B}">
      <dgm:prSet/>
      <dgm:spPr/>
      <dgm:t>
        <a:bodyPr/>
        <a:lstStyle/>
        <a:p>
          <a:endParaRPr lang="zh-TW" altLang="en-US"/>
        </a:p>
      </dgm:t>
    </dgm:pt>
    <dgm:pt modelId="{27A66253-5DBF-40CE-A444-97D0B6F9234D}" type="pres">
      <dgm:prSet presAssocID="{9203E4D7-2666-4528-9E6E-B12EBACC220C}" presName="arrowDiagram" presStyleCnt="0">
        <dgm:presLayoutVars>
          <dgm:chMax val="5"/>
          <dgm:dir/>
          <dgm:resizeHandles val="exact"/>
        </dgm:presLayoutVars>
      </dgm:prSet>
      <dgm:spPr/>
    </dgm:pt>
    <dgm:pt modelId="{CA3E4FBC-6C52-45DA-A100-C106D629C1A6}" type="pres">
      <dgm:prSet presAssocID="{9203E4D7-2666-4528-9E6E-B12EBACC220C}" presName="arrow" presStyleLbl="bgShp" presStyleIdx="0" presStyleCnt="1" custLinFactNeighborX="-656" custLinFactNeighborY="741"/>
      <dgm:spPr/>
    </dgm:pt>
    <dgm:pt modelId="{F7830B1F-69DE-4699-BC0A-9AF7F5AE2306}" type="pres">
      <dgm:prSet presAssocID="{9203E4D7-2666-4528-9E6E-B12EBACC220C}" presName="arrowDiagram5" presStyleCnt="0"/>
      <dgm:spPr/>
    </dgm:pt>
    <dgm:pt modelId="{6296EF85-8E31-4B3A-A444-C0933AA31D53}" type="pres">
      <dgm:prSet presAssocID="{AC51FC53-A2E3-46E3-B879-393E8C550772}" presName="bullet5a" presStyleLbl="node1" presStyleIdx="0" presStyleCnt="5"/>
      <dgm:spPr/>
    </dgm:pt>
    <dgm:pt modelId="{CDC9809D-CE7F-41C8-87EE-7949FC085B51}" type="pres">
      <dgm:prSet presAssocID="{AC51FC53-A2E3-46E3-B879-393E8C550772}" presName="textBox5a" presStyleLbl="revTx" presStyleIdx="0" presStyleCnt="5" custScaleX="211179" custScaleY="68069" custLinFactNeighborX="-12125" custLinFactNeighborY="1547">
        <dgm:presLayoutVars>
          <dgm:bulletEnabled val="1"/>
        </dgm:presLayoutVars>
      </dgm:prSet>
      <dgm:spPr/>
    </dgm:pt>
    <dgm:pt modelId="{7FF3B37D-C64A-440F-AAC3-7D0A874C9C9F}" type="pres">
      <dgm:prSet presAssocID="{E98AFFC7-4087-4054-9888-B02D2F533A66}" presName="bullet5b" presStyleLbl="node1" presStyleIdx="1" presStyleCnt="5"/>
      <dgm:spPr/>
    </dgm:pt>
    <dgm:pt modelId="{5738BAAB-F772-46DB-BF95-5DB258E64724}" type="pres">
      <dgm:prSet presAssocID="{E98AFFC7-4087-4054-9888-B02D2F533A66}" presName="textBox5b" presStyleLbl="revTx" presStyleIdx="1" presStyleCnt="5" custScaleX="119277" custScaleY="44574" custLinFactNeighborX="-3706" custLinFactNeighborY="-14165">
        <dgm:presLayoutVars>
          <dgm:bulletEnabled val="1"/>
        </dgm:presLayoutVars>
      </dgm:prSet>
      <dgm:spPr/>
    </dgm:pt>
    <dgm:pt modelId="{F6A3C9FB-7B70-4A7C-8DE4-DFFD27BD57CD}" type="pres">
      <dgm:prSet presAssocID="{617267EC-FF5A-487E-8857-5B6067CBBEE6}" presName="bullet5c" presStyleLbl="node1" presStyleIdx="2" presStyleCnt="5"/>
      <dgm:spPr/>
    </dgm:pt>
    <dgm:pt modelId="{7585EF98-7EB0-4451-92FA-E4A7FCC8F89D}" type="pres">
      <dgm:prSet presAssocID="{617267EC-FF5A-487E-8857-5B6067CBBEE6}" presName="textBox5c" presStyleLbl="revTx" presStyleIdx="2" presStyleCnt="5" custScaleY="47246" custLinFactNeighborX="1612" custLinFactNeighborY="-16014">
        <dgm:presLayoutVars>
          <dgm:bulletEnabled val="1"/>
        </dgm:presLayoutVars>
      </dgm:prSet>
      <dgm:spPr/>
    </dgm:pt>
    <dgm:pt modelId="{10BCB079-19D9-4D59-8D4C-D4135006A6E1}" type="pres">
      <dgm:prSet presAssocID="{4A6F0E87-2BD7-464A-8C53-3D78D98B0087}" presName="bullet5d" presStyleLbl="node1" presStyleIdx="3" presStyleCnt="5"/>
      <dgm:spPr/>
    </dgm:pt>
    <dgm:pt modelId="{A013E055-640C-4804-AFE5-5486D048FF86}" type="pres">
      <dgm:prSet presAssocID="{4A6F0E87-2BD7-464A-8C53-3D78D98B0087}" presName="textBox5d" presStyleLbl="revTx" presStyleIdx="3" presStyleCnt="5" custScaleY="29267" custLinFactNeighborX="-3125" custLinFactNeighborY="-26336">
        <dgm:presLayoutVars>
          <dgm:bulletEnabled val="1"/>
        </dgm:presLayoutVars>
      </dgm:prSet>
      <dgm:spPr/>
    </dgm:pt>
    <dgm:pt modelId="{E9CC8CED-E69F-492E-80E3-54902F2F38E7}" type="pres">
      <dgm:prSet presAssocID="{8C0FE4C3-300B-48A1-BED8-B034F54A0E94}" presName="bullet5e" presStyleLbl="node1" presStyleIdx="4" presStyleCnt="5"/>
      <dgm:spPr/>
    </dgm:pt>
    <dgm:pt modelId="{0D83773F-F29A-431A-A1F5-F5D110C4FD23}" type="pres">
      <dgm:prSet presAssocID="{8C0FE4C3-300B-48A1-BED8-B034F54A0E94}" presName="textBox5e" presStyleLbl="revTx" presStyleIdx="4" presStyleCnt="5" custScaleY="32271" custLinFactNeighborX="3125" custLinFactNeighborY="-25500">
        <dgm:presLayoutVars>
          <dgm:bulletEnabled val="1"/>
        </dgm:presLayoutVars>
      </dgm:prSet>
      <dgm:spPr>
        <a:xfrm>
          <a:off x="9753600" y="2459840"/>
          <a:ext cx="2438400" cy="5608320"/>
        </a:xfrm>
        <a:prstGeom prst="rect">
          <a:avLst/>
        </a:prstGeom>
      </dgm:spPr>
    </dgm:pt>
  </dgm:ptLst>
  <dgm:cxnLst>
    <dgm:cxn modelId="{C3E73B13-2A14-4C2D-B634-8392A7A9EE35}" srcId="{9203E4D7-2666-4528-9E6E-B12EBACC220C}" destId="{4A6F0E87-2BD7-464A-8C53-3D78D98B0087}" srcOrd="3" destOrd="0" parTransId="{F6D2E729-52EF-47A1-AE8B-E1D8A377607E}" sibTransId="{736982A2-E5B7-4262-9893-C2455A10ABC5}"/>
    <dgm:cxn modelId="{A74D062E-C5E6-4A29-B9FE-F1DC412F0E19}" srcId="{9203E4D7-2666-4528-9E6E-B12EBACC220C}" destId="{AC51FC53-A2E3-46E3-B879-393E8C550772}" srcOrd="0" destOrd="0" parTransId="{07E00C39-A4F1-4380-8DEF-31159169CC16}" sibTransId="{E9174635-019F-4DBA-97D6-1CA7959A6E86}"/>
    <dgm:cxn modelId="{EA182643-1058-4275-B5E7-DB3356E6F124}" type="presOf" srcId="{9203E4D7-2666-4528-9E6E-B12EBACC220C}" destId="{27A66253-5DBF-40CE-A444-97D0B6F9234D}" srcOrd="0" destOrd="0" presId="urn:microsoft.com/office/officeart/2005/8/layout/arrow2"/>
    <dgm:cxn modelId="{E29E9545-0B09-4648-AB49-D044732A3BD5}" type="presOf" srcId="{E98AFFC7-4087-4054-9888-B02D2F533A66}" destId="{5738BAAB-F772-46DB-BF95-5DB258E64724}" srcOrd="0" destOrd="0" presId="urn:microsoft.com/office/officeart/2005/8/layout/arrow2"/>
    <dgm:cxn modelId="{7ABA0A75-81E4-4416-9827-E62F8AF42F8F}" type="presOf" srcId="{4A6F0E87-2BD7-464A-8C53-3D78D98B0087}" destId="{A013E055-640C-4804-AFE5-5486D048FF86}" srcOrd="0" destOrd="0" presId="urn:microsoft.com/office/officeart/2005/8/layout/arrow2"/>
    <dgm:cxn modelId="{5DC6DB58-2294-4B82-8013-1A2B8E0F82FA}" type="presOf" srcId="{8C0FE4C3-300B-48A1-BED8-B034F54A0E94}" destId="{0D83773F-F29A-431A-A1F5-F5D110C4FD23}" srcOrd="0" destOrd="0" presId="urn:microsoft.com/office/officeart/2005/8/layout/arrow2"/>
    <dgm:cxn modelId="{33B80A7A-A74D-4E2A-9856-C713765D1D4D}" srcId="{9203E4D7-2666-4528-9E6E-B12EBACC220C}" destId="{8C0FE4C3-300B-48A1-BED8-B034F54A0E94}" srcOrd="4" destOrd="0" parTransId="{4C1C45D3-3F9D-446E-970A-38B7C0ED1BF1}" sibTransId="{D5456405-5D21-46A0-99A7-440F6D5FF1B4}"/>
    <dgm:cxn modelId="{E5EF9ECC-D5D0-4FBC-AA87-09939BD2FBDA}" type="presOf" srcId="{617267EC-FF5A-487E-8857-5B6067CBBEE6}" destId="{7585EF98-7EB0-4451-92FA-E4A7FCC8F89D}" srcOrd="0" destOrd="0" presId="urn:microsoft.com/office/officeart/2005/8/layout/arrow2"/>
    <dgm:cxn modelId="{EF861AD8-4144-4FC9-B1EA-0B6232F39F1D}" srcId="{9203E4D7-2666-4528-9E6E-B12EBACC220C}" destId="{E98AFFC7-4087-4054-9888-B02D2F533A66}" srcOrd="1" destOrd="0" parTransId="{557A0D03-7B33-4DE1-94CD-13FBC2E15F97}" sibTransId="{CF636039-1136-4741-B9F2-CBAD7A29FE7B}"/>
    <dgm:cxn modelId="{B49944DE-23A1-4292-8D1C-005AB9F91CEF}" srcId="{9203E4D7-2666-4528-9E6E-B12EBACC220C}" destId="{617267EC-FF5A-487E-8857-5B6067CBBEE6}" srcOrd="2" destOrd="0" parTransId="{784D2E59-DD33-4DC7-B195-0D92B5AE0C8A}" sibTransId="{3E09BF3B-7CE2-4F58-BE40-4962EA3A0D66}"/>
    <dgm:cxn modelId="{5E7A56DF-C4C7-4FE7-8FC3-B0CC1529B42B}" srcId="{9203E4D7-2666-4528-9E6E-B12EBACC220C}" destId="{B6AA8865-A4CA-4BAD-919C-BB96301B100E}" srcOrd="5" destOrd="0" parTransId="{5772A54B-2FCB-48FB-8481-7BF2F5C9EEBC}" sibTransId="{BA0BAB65-1508-49CF-A6A7-E9E65EAF1772}"/>
    <dgm:cxn modelId="{3A29D0EE-2CCD-4B16-A4F1-8BF0F6BF350D}" type="presOf" srcId="{AC51FC53-A2E3-46E3-B879-393E8C550772}" destId="{CDC9809D-CE7F-41C8-87EE-7949FC085B51}" srcOrd="0" destOrd="0" presId="urn:microsoft.com/office/officeart/2005/8/layout/arrow2"/>
    <dgm:cxn modelId="{ED0D84EC-02D3-4D66-926E-162C297B6F8E}" type="presParOf" srcId="{27A66253-5DBF-40CE-A444-97D0B6F9234D}" destId="{CA3E4FBC-6C52-45DA-A100-C106D629C1A6}" srcOrd="0" destOrd="0" presId="urn:microsoft.com/office/officeart/2005/8/layout/arrow2"/>
    <dgm:cxn modelId="{38074DE3-AAB7-4CA3-8C06-081B71D77992}" type="presParOf" srcId="{27A66253-5DBF-40CE-A444-97D0B6F9234D}" destId="{F7830B1F-69DE-4699-BC0A-9AF7F5AE2306}" srcOrd="1" destOrd="0" presId="urn:microsoft.com/office/officeart/2005/8/layout/arrow2"/>
    <dgm:cxn modelId="{03C92D68-7903-4E39-9E3E-344DB2224088}" type="presParOf" srcId="{F7830B1F-69DE-4699-BC0A-9AF7F5AE2306}" destId="{6296EF85-8E31-4B3A-A444-C0933AA31D53}" srcOrd="0" destOrd="0" presId="urn:microsoft.com/office/officeart/2005/8/layout/arrow2"/>
    <dgm:cxn modelId="{5CB6F773-D55B-4255-A31A-BA6083DE3FC4}" type="presParOf" srcId="{F7830B1F-69DE-4699-BC0A-9AF7F5AE2306}" destId="{CDC9809D-CE7F-41C8-87EE-7949FC085B51}" srcOrd="1" destOrd="0" presId="urn:microsoft.com/office/officeart/2005/8/layout/arrow2"/>
    <dgm:cxn modelId="{F26B6151-740A-4C66-A8BE-5C7C66FFBE11}" type="presParOf" srcId="{F7830B1F-69DE-4699-BC0A-9AF7F5AE2306}" destId="{7FF3B37D-C64A-440F-AAC3-7D0A874C9C9F}" srcOrd="2" destOrd="0" presId="urn:microsoft.com/office/officeart/2005/8/layout/arrow2"/>
    <dgm:cxn modelId="{BE71B97B-C997-49EF-A3FD-BD3C720B5467}" type="presParOf" srcId="{F7830B1F-69DE-4699-BC0A-9AF7F5AE2306}" destId="{5738BAAB-F772-46DB-BF95-5DB258E64724}" srcOrd="3" destOrd="0" presId="urn:microsoft.com/office/officeart/2005/8/layout/arrow2"/>
    <dgm:cxn modelId="{3534F4C3-09A6-4DA0-BF70-CF944ACDDDA6}" type="presParOf" srcId="{F7830B1F-69DE-4699-BC0A-9AF7F5AE2306}" destId="{F6A3C9FB-7B70-4A7C-8DE4-DFFD27BD57CD}" srcOrd="4" destOrd="0" presId="urn:microsoft.com/office/officeart/2005/8/layout/arrow2"/>
    <dgm:cxn modelId="{C1DECBAC-D0FA-4AE5-862D-19D9C1116B63}" type="presParOf" srcId="{F7830B1F-69DE-4699-BC0A-9AF7F5AE2306}" destId="{7585EF98-7EB0-4451-92FA-E4A7FCC8F89D}" srcOrd="5" destOrd="0" presId="urn:microsoft.com/office/officeart/2005/8/layout/arrow2"/>
    <dgm:cxn modelId="{C01FD5E6-BEAD-4A99-A8AE-2BCD04A92560}" type="presParOf" srcId="{F7830B1F-69DE-4699-BC0A-9AF7F5AE2306}" destId="{10BCB079-19D9-4D59-8D4C-D4135006A6E1}" srcOrd="6" destOrd="0" presId="urn:microsoft.com/office/officeart/2005/8/layout/arrow2"/>
    <dgm:cxn modelId="{3EE75A83-0432-4939-B110-AA11F809ABE7}" type="presParOf" srcId="{F7830B1F-69DE-4699-BC0A-9AF7F5AE2306}" destId="{A013E055-640C-4804-AFE5-5486D048FF86}" srcOrd="7" destOrd="0" presId="urn:microsoft.com/office/officeart/2005/8/layout/arrow2"/>
    <dgm:cxn modelId="{BAEB08BE-2B4F-46E0-B6D4-1ACA4763069E}" type="presParOf" srcId="{F7830B1F-69DE-4699-BC0A-9AF7F5AE2306}" destId="{E9CC8CED-E69F-492E-80E3-54902F2F38E7}" srcOrd="8" destOrd="0" presId="urn:microsoft.com/office/officeart/2005/8/layout/arrow2"/>
    <dgm:cxn modelId="{B7751AE3-A2E9-4DB1-9CC3-2BD8D881977E}" type="presParOf" srcId="{F7830B1F-69DE-4699-BC0A-9AF7F5AE2306}" destId="{0D83773F-F29A-431A-A1F5-F5D110C4FD23}" srcOrd="9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AC23918-6EDF-43AD-9EFC-6CE0264F63AC}" type="doc">
      <dgm:prSet loTypeId="urn:microsoft.com/office/officeart/2005/8/layout/hProcess9" loCatId="process" qsTypeId="urn:microsoft.com/office/officeart/2005/8/quickstyle/simple4" qsCatId="simple" csTypeId="urn:microsoft.com/office/officeart/2005/8/colors/colorful2" csCatId="colorful" phldr="1"/>
      <dgm:spPr/>
    </dgm:pt>
    <dgm:pt modelId="{C856F554-6CD8-48F6-A163-5A1167C88464}">
      <dgm:prSet phldrT="[文字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l">
            <a:lnSpc>
              <a:spcPts val="2400"/>
            </a:lnSpc>
          </a:pPr>
          <a:endParaRPr lang="en-US" altLang="zh-TW" sz="20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王漢宗特黑體"/>
            <a:sym typeface="王漢宗特黑體"/>
          </a:endParaRPr>
        </a:p>
        <a:p>
          <a:pPr algn="l">
            <a:lnSpc>
              <a:spcPts val="2400"/>
            </a:lnSpc>
          </a:pPr>
          <a:r>
            <a:rPr lang="en-US" altLang="zh-TW" sz="2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rPr>
            <a:t>3</a:t>
          </a:r>
          <a:r>
            <a:rPr lang="zh-TW" altLang="en-US" sz="2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rPr>
            <a:t>月同學持申請資料送請導師及系所主管核章，並送教務處申請</a:t>
          </a:r>
          <a:endParaRPr lang="zh-TW" altLang="en-US" sz="20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A4384FF-46CF-466D-95C5-7CEF647A3C0A}" type="parTrans" cxnId="{7B718A72-86CF-439E-94F6-89BD355BD85D}">
      <dgm:prSet/>
      <dgm:spPr/>
      <dgm:t>
        <a:bodyPr/>
        <a:lstStyle/>
        <a:p>
          <a:pPr>
            <a:lnSpc>
              <a:spcPts val="2400"/>
            </a:lnSpc>
          </a:pPr>
          <a:endParaRPr lang="zh-TW" altLang="en-US" sz="2000" b="1">
            <a:solidFill>
              <a:schemeClr val="tx1">
                <a:lumMod val="95000"/>
                <a:lumOff val="5000"/>
              </a:schemeClr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AB76BAE-BD54-43F1-A99A-05FC35FF6534}" type="sibTrans" cxnId="{7B718A72-86CF-439E-94F6-89BD355BD85D}">
      <dgm:prSet/>
      <dgm:spPr/>
      <dgm:t>
        <a:bodyPr/>
        <a:lstStyle/>
        <a:p>
          <a:pPr>
            <a:lnSpc>
              <a:spcPts val="2400"/>
            </a:lnSpc>
          </a:pPr>
          <a:endParaRPr lang="zh-TW" altLang="en-US" sz="2000" b="1">
            <a:solidFill>
              <a:schemeClr val="tx1">
                <a:lumMod val="95000"/>
                <a:lumOff val="5000"/>
              </a:schemeClr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AC3A50D-BF49-4EB4-ADB0-3F5FB4AAB711}">
      <dgm:prSet phldrT="[文字]" custT="1"/>
      <dgm:spPr>
        <a:solidFill>
          <a:srgbClr val="FFC000"/>
        </a:solidFill>
      </dgm:spPr>
      <dgm:t>
        <a:bodyPr/>
        <a:lstStyle/>
        <a:p>
          <a:pPr algn="l">
            <a:lnSpc>
              <a:spcPts val="2400"/>
            </a:lnSpc>
          </a:pPr>
          <a:r>
            <a:rPr lang="en-US" altLang="zh-TW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rPr>
            <a:t>5</a:t>
          </a:r>
          <a:r>
            <a:rPr lang="zh-TW" altLang="en-US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rPr>
            <a:t>月底前接待學校</a:t>
          </a:r>
          <a:r>
            <a:rPr lang="en-US" sz="2000" b="1" dirty="0" err="1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rPr>
            <a:t>函送審核結果至</a:t>
          </a:r>
          <a:r>
            <a:rPr lang="zh-TW" altLang="en-US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rPr>
            <a:t>申請學生</a:t>
          </a:r>
          <a:r>
            <a:rPr lang="en-US" sz="2000" b="1" dirty="0" err="1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rPr>
            <a:t>所屬學校</a:t>
          </a:r>
          <a:endParaRPr lang="zh-TW" altLang="en-US" sz="2000" b="1" dirty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10D4C8F-15C1-4772-932D-E51C7083C706}" type="parTrans" cxnId="{61ED94C1-BD77-486F-A593-029A6CE993DD}">
      <dgm:prSet/>
      <dgm:spPr/>
      <dgm:t>
        <a:bodyPr/>
        <a:lstStyle/>
        <a:p>
          <a:pPr>
            <a:lnSpc>
              <a:spcPts val="2400"/>
            </a:lnSpc>
          </a:pPr>
          <a:endParaRPr lang="zh-TW" altLang="en-US" sz="2000" b="1">
            <a:solidFill>
              <a:schemeClr val="tx1">
                <a:lumMod val="95000"/>
                <a:lumOff val="5000"/>
              </a:schemeClr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6494BE9-85CE-4CF3-AF53-E2ADD6B6816E}" type="sibTrans" cxnId="{61ED94C1-BD77-486F-A593-029A6CE993DD}">
      <dgm:prSet/>
      <dgm:spPr/>
      <dgm:t>
        <a:bodyPr/>
        <a:lstStyle/>
        <a:p>
          <a:pPr>
            <a:lnSpc>
              <a:spcPts val="2400"/>
            </a:lnSpc>
          </a:pPr>
          <a:endParaRPr lang="zh-TW" altLang="en-US" sz="2000" b="1">
            <a:solidFill>
              <a:schemeClr val="tx1">
                <a:lumMod val="95000"/>
                <a:lumOff val="5000"/>
              </a:schemeClr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B302E4A-9AEB-4A93-9BF6-79AACACEB0FC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l">
            <a:lnSpc>
              <a:spcPts val="2400"/>
            </a:lnSpc>
          </a:pPr>
          <a:r>
            <a:rPr lang="en-US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rPr>
            <a:t>４月底函送</a:t>
          </a:r>
          <a:r>
            <a:rPr lang="zh-TW" altLang="en-US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rPr>
            <a:t>推薦</a:t>
          </a:r>
          <a:r>
            <a:rPr lang="en-US" sz="2000" b="1" dirty="0" err="1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rPr>
            <a:t>名冊至</a:t>
          </a:r>
          <a:r>
            <a:rPr lang="zh-TW" altLang="en-US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rPr>
            <a:t>申請之</a:t>
          </a:r>
          <a:r>
            <a:rPr lang="en-US" sz="2000" b="1" dirty="0" err="1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rPr>
            <a:t>接待學校</a:t>
          </a:r>
          <a:endParaRPr lang="zh-TW" altLang="en-US" sz="2000" b="1" dirty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DCEDC7F-60AB-42EF-ADE6-367F11E81F24}" type="parTrans" cxnId="{665F04C3-F5DA-47EF-8260-A4945D8D8261}">
      <dgm:prSet/>
      <dgm:spPr/>
      <dgm:t>
        <a:bodyPr/>
        <a:lstStyle/>
        <a:p>
          <a:pPr>
            <a:lnSpc>
              <a:spcPts val="2400"/>
            </a:lnSpc>
          </a:pPr>
          <a:endParaRPr lang="zh-TW" altLang="en-US" sz="2000" b="1">
            <a:solidFill>
              <a:schemeClr val="tx1">
                <a:lumMod val="95000"/>
                <a:lumOff val="5000"/>
              </a:schemeClr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3C4AECA-F7ED-43E5-A84C-C89F6A156648}" type="sibTrans" cxnId="{665F04C3-F5DA-47EF-8260-A4945D8D8261}">
      <dgm:prSet/>
      <dgm:spPr/>
      <dgm:t>
        <a:bodyPr/>
        <a:lstStyle/>
        <a:p>
          <a:pPr>
            <a:lnSpc>
              <a:spcPts val="2400"/>
            </a:lnSpc>
          </a:pPr>
          <a:endParaRPr lang="zh-TW" altLang="en-US" sz="2000" b="1">
            <a:solidFill>
              <a:schemeClr val="tx1">
                <a:lumMod val="95000"/>
                <a:lumOff val="5000"/>
              </a:schemeClr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6B190DA-5F09-471B-BAC8-625459AEFB6F}" type="pres">
      <dgm:prSet presAssocID="{2AC23918-6EDF-43AD-9EFC-6CE0264F63AC}" presName="CompostProcess" presStyleCnt="0">
        <dgm:presLayoutVars>
          <dgm:dir/>
          <dgm:resizeHandles val="exact"/>
        </dgm:presLayoutVars>
      </dgm:prSet>
      <dgm:spPr/>
    </dgm:pt>
    <dgm:pt modelId="{95305E90-E37A-446C-8C96-F990FDCA79E9}" type="pres">
      <dgm:prSet presAssocID="{2AC23918-6EDF-43AD-9EFC-6CE0264F63AC}" presName="arrow" presStyleLbl="bgShp" presStyleIdx="0" presStyleCnt="1" custScaleX="117647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olidFill>
          <a:schemeClr val="bg2">
            <a:lumMod val="20000"/>
            <a:lumOff val="80000"/>
          </a:schemeClr>
        </a:solidFill>
        <a:ln>
          <a:noFill/>
        </a:ln>
      </dgm:spPr>
    </dgm:pt>
    <dgm:pt modelId="{17A4D360-1BD8-46B6-99A3-13D1A67E53FD}" type="pres">
      <dgm:prSet presAssocID="{2AC23918-6EDF-43AD-9EFC-6CE0264F63AC}" presName="linearProcess" presStyleCnt="0"/>
      <dgm:spPr/>
    </dgm:pt>
    <dgm:pt modelId="{BDD6AB21-8202-4DA0-86B7-E0E3F54EBE40}" type="pres">
      <dgm:prSet presAssocID="{C856F554-6CD8-48F6-A163-5A1167C88464}" presName="textNode" presStyleLbl="node1" presStyleIdx="0" presStyleCnt="3">
        <dgm:presLayoutVars>
          <dgm:bulletEnabled val="1"/>
        </dgm:presLayoutVars>
      </dgm:prSet>
      <dgm:spPr/>
    </dgm:pt>
    <dgm:pt modelId="{9B1435D5-5873-4558-A851-FA5D0D7FC4FF}" type="pres">
      <dgm:prSet presAssocID="{2AB76BAE-BD54-43F1-A99A-05FC35FF6534}" presName="sibTrans" presStyleCnt="0"/>
      <dgm:spPr/>
    </dgm:pt>
    <dgm:pt modelId="{20A60EA0-892A-46C3-B5BB-8C670423A41A}" type="pres">
      <dgm:prSet presAssocID="{6B302E4A-9AEB-4A93-9BF6-79AACACEB0FC}" presName="textNode" presStyleLbl="node1" presStyleIdx="1" presStyleCnt="3">
        <dgm:presLayoutVars>
          <dgm:bulletEnabled val="1"/>
        </dgm:presLayoutVars>
      </dgm:prSet>
      <dgm:spPr/>
    </dgm:pt>
    <dgm:pt modelId="{93176FF2-D250-49DA-A47D-E8F4D7196EC2}" type="pres">
      <dgm:prSet presAssocID="{83C4AECA-F7ED-43E5-A84C-C89F6A156648}" presName="sibTrans" presStyleCnt="0"/>
      <dgm:spPr/>
    </dgm:pt>
    <dgm:pt modelId="{3ADA63F4-2432-414C-9B1C-C5DFE3ABBEA4}" type="pres">
      <dgm:prSet presAssocID="{EAC3A50D-BF49-4EB4-ADB0-3F5FB4AAB711}" presName="textNode" presStyleLbl="node1" presStyleIdx="2" presStyleCnt="3" custScaleX="102318">
        <dgm:presLayoutVars>
          <dgm:bulletEnabled val="1"/>
        </dgm:presLayoutVars>
      </dgm:prSet>
      <dgm:spPr/>
    </dgm:pt>
  </dgm:ptLst>
  <dgm:cxnLst>
    <dgm:cxn modelId="{F9265715-5079-4131-A920-DE2BC7C761D1}" type="presOf" srcId="{6B302E4A-9AEB-4A93-9BF6-79AACACEB0FC}" destId="{20A60EA0-892A-46C3-B5BB-8C670423A41A}" srcOrd="0" destOrd="0" presId="urn:microsoft.com/office/officeart/2005/8/layout/hProcess9"/>
    <dgm:cxn modelId="{8EB34270-945F-4001-B55C-4D507D5E2673}" type="presOf" srcId="{2AC23918-6EDF-43AD-9EFC-6CE0264F63AC}" destId="{76B190DA-5F09-471B-BAC8-625459AEFB6F}" srcOrd="0" destOrd="0" presId="urn:microsoft.com/office/officeart/2005/8/layout/hProcess9"/>
    <dgm:cxn modelId="{7B718A72-86CF-439E-94F6-89BD355BD85D}" srcId="{2AC23918-6EDF-43AD-9EFC-6CE0264F63AC}" destId="{C856F554-6CD8-48F6-A163-5A1167C88464}" srcOrd="0" destOrd="0" parTransId="{9A4384FF-46CF-466D-95C5-7CEF647A3C0A}" sibTransId="{2AB76BAE-BD54-43F1-A99A-05FC35FF6534}"/>
    <dgm:cxn modelId="{1FFB9874-DBFE-4F31-B832-11B17A45BD5C}" type="presOf" srcId="{EAC3A50D-BF49-4EB4-ADB0-3F5FB4AAB711}" destId="{3ADA63F4-2432-414C-9B1C-C5DFE3ABBEA4}" srcOrd="0" destOrd="0" presId="urn:microsoft.com/office/officeart/2005/8/layout/hProcess9"/>
    <dgm:cxn modelId="{61ED94C1-BD77-486F-A593-029A6CE993DD}" srcId="{2AC23918-6EDF-43AD-9EFC-6CE0264F63AC}" destId="{EAC3A50D-BF49-4EB4-ADB0-3F5FB4AAB711}" srcOrd="2" destOrd="0" parTransId="{010D4C8F-15C1-4772-932D-E51C7083C706}" sibTransId="{96494BE9-85CE-4CF3-AF53-E2ADD6B6816E}"/>
    <dgm:cxn modelId="{665F04C3-F5DA-47EF-8260-A4945D8D8261}" srcId="{2AC23918-6EDF-43AD-9EFC-6CE0264F63AC}" destId="{6B302E4A-9AEB-4A93-9BF6-79AACACEB0FC}" srcOrd="1" destOrd="0" parTransId="{CDCEDC7F-60AB-42EF-ADE6-367F11E81F24}" sibTransId="{83C4AECA-F7ED-43E5-A84C-C89F6A156648}"/>
    <dgm:cxn modelId="{8D045AE4-F291-4370-8F46-DEEACC909A1A}" type="presOf" srcId="{C856F554-6CD8-48F6-A163-5A1167C88464}" destId="{BDD6AB21-8202-4DA0-86B7-E0E3F54EBE40}" srcOrd="0" destOrd="0" presId="urn:microsoft.com/office/officeart/2005/8/layout/hProcess9"/>
    <dgm:cxn modelId="{807A8457-CF34-45D4-BBD6-3D46676B2C99}" type="presParOf" srcId="{76B190DA-5F09-471B-BAC8-625459AEFB6F}" destId="{95305E90-E37A-446C-8C96-F990FDCA79E9}" srcOrd="0" destOrd="0" presId="urn:microsoft.com/office/officeart/2005/8/layout/hProcess9"/>
    <dgm:cxn modelId="{A73562EE-39E3-45C3-A08B-6C3F4E1588F1}" type="presParOf" srcId="{76B190DA-5F09-471B-BAC8-625459AEFB6F}" destId="{17A4D360-1BD8-46B6-99A3-13D1A67E53FD}" srcOrd="1" destOrd="0" presId="urn:microsoft.com/office/officeart/2005/8/layout/hProcess9"/>
    <dgm:cxn modelId="{31D2735E-99CC-411D-ACE5-B92CD91A9561}" type="presParOf" srcId="{17A4D360-1BD8-46B6-99A3-13D1A67E53FD}" destId="{BDD6AB21-8202-4DA0-86B7-E0E3F54EBE40}" srcOrd="0" destOrd="0" presId="urn:microsoft.com/office/officeart/2005/8/layout/hProcess9"/>
    <dgm:cxn modelId="{B8CADB72-4E73-4CA8-A46B-66DE99C9CF4B}" type="presParOf" srcId="{17A4D360-1BD8-46B6-99A3-13D1A67E53FD}" destId="{9B1435D5-5873-4558-A851-FA5D0D7FC4FF}" srcOrd="1" destOrd="0" presId="urn:microsoft.com/office/officeart/2005/8/layout/hProcess9"/>
    <dgm:cxn modelId="{B0269BB8-2290-4C1C-B3CE-2026D776FF1E}" type="presParOf" srcId="{17A4D360-1BD8-46B6-99A3-13D1A67E53FD}" destId="{20A60EA0-892A-46C3-B5BB-8C670423A41A}" srcOrd="2" destOrd="0" presId="urn:microsoft.com/office/officeart/2005/8/layout/hProcess9"/>
    <dgm:cxn modelId="{836FD48E-406C-456F-A63A-94A6392F91FC}" type="presParOf" srcId="{17A4D360-1BD8-46B6-99A3-13D1A67E53FD}" destId="{93176FF2-D250-49DA-A47D-E8F4D7196EC2}" srcOrd="3" destOrd="0" presId="urn:microsoft.com/office/officeart/2005/8/layout/hProcess9"/>
    <dgm:cxn modelId="{AE6CEAC5-5624-4326-A981-365B81C3D4EB}" type="presParOf" srcId="{17A4D360-1BD8-46B6-99A3-13D1A67E53FD}" destId="{3ADA63F4-2432-414C-9B1C-C5DFE3ABBEA4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3E4FBC-6C52-45DA-A100-C106D629C1A6}">
      <dsp:nvSpPr>
        <dsp:cNvPr id="0" name=""/>
        <dsp:cNvSpPr/>
      </dsp:nvSpPr>
      <dsp:spPr>
        <a:xfrm>
          <a:off x="0" y="102702"/>
          <a:ext cx="6266622" cy="3916638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96EF85-8E31-4B3A-A444-C0933AA31D53}">
      <dsp:nvSpPr>
        <dsp:cNvPr id="0" name=""/>
        <dsp:cNvSpPr/>
      </dsp:nvSpPr>
      <dsp:spPr>
        <a:xfrm>
          <a:off x="617262" y="2986093"/>
          <a:ext cx="144132" cy="14413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C9809D-CE7F-41C8-87EE-7949FC085B51}">
      <dsp:nvSpPr>
        <dsp:cNvPr id="0" name=""/>
        <dsp:cNvSpPr/>
      </dsp:nvSpPr>
      <dsp:spPr>
        <a:xfrm>
          <a:off x="133441" y="3221403"/>
          <a:ext cx="1733626" cy="6345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373" tIns="0" rIns="0" bIns="0" numCol="1" spcCol="1270" anchor="t" anchorCtr="0">
          <a:noAutofit/>
        </a:bodyPr>
        <a:lstStyle/>
        <a:p>
          <a:pPr marL="0" lvl="0" indent="0" algn="l" defTabSz="800100">
            <a:lnSpc>
              <a:spcPts val="1800"/>
            </a:lnSpc>
            <a:spcBef>
              <a:spcPct val="0"/>
            </a:spcBef>
            <a:spcAft>
              <a:spcPts val="0"/>
            </a:spcAft>
            <a:buNone/>
          </a:pP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微學分</a:t>
          </a:r>
          <a:endParaRPr lang="en-US" altLang="zh-TW" sz="1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0" lvl="0" indent="0" algn="l" defTabSz="800100">
            <a:lnSpc>
              <a:spcPts val="18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altLang="zh-TW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9</a:t>
          </a: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小時</a:t>
          </a:r>
          <a:r>
            <a:rPr lang="en-US" altLang="zh-TW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0.5</a:t>
          </a: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學分</a:t>
          </a:r>
        </a:p>
      </dsp:txBody>
      <dsp:txXfrm>
        <a:off x="133441" y="3221403"/>
        <a:ext cx="1733626" cy="634512"/>
      </dsp:txXfrm>
    </dsp:sp>
    <dsp:sp modelId="{7FF3B37D-C64A-440F-AAC3-7D0A874C9C9F}">
      <dsp:nvSpPr>
        <dsp:cNvPr id="0" name=""/>
        <dsp:cNvSpPr/>
      </dsp:nvSpPr>
      <dsp:spPr>
        <a:xfrm>
          <a:off x="1397456" y="2236448"/>
          <a:ext cx="225598" cy="22559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38BAAB-F772-46DB-BF95-5DB258E64724}">
      <dsp:nvSpPr>
        <dsp:cNvPr id="0" name=""/>
        <dsp:cNvSpPr/>
      </dsp:nvSpPr>
      <dsp:spPr>
        <a:xfrm>
          <a:off x="1371438" y="2571580"/>
          <a:ext cx="1240790" cy="7314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9540" tIns="0" rIns="0" bIns="0" numCol="1" spcCol="1270" anchor="t" anchorCtr="0">
          <a:noAutofit/>
        </a:bodyPr>
        <a:lstStyle/>
        <a:p>
          <a:pPr marL="0" lvl="0" indent="0" algn="just" defTabSz="1778000">
            <a:lnSpc>
              <a:spcPts val="1800"/>
            </a:lnSpc>
            <a:spcBef>
              <a:spcPct val="0"/>
            </a:spcBef>
            <a:spcAft>
              <a:spcPts val="0"/>
            </a:spcAft>
            <a:buNone/>
          </a:pPr>
          <a:r>
            <a:rPr lang="zh-TW" altLang="en-US" sz="1800" kern="1200" dirty="0">
              <a:solidFill>
                <a:schemeClr val="accent4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微學程</a:t>
          </a:r>
          <a:endParaRPr lang="en-US" altLang="zh-TW" sz="1800" kern="1200" dirty="0">
            <a:solidFill>
              <a:schemeClr val="accent4">
                <a:lumMod val="75000"/>
              </a:schemeClr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0" lvl="0" indent="0" algn="just" defTabSz="1778000">
            <a:lnSpc>
              <a:spcPts val="1800"/>
            </a:lnSpc>
            <a:spcBef>
              <a:spcPct val="0"/>
            </a:spcBef>
            <a:spcAft>
              <a:spcPts val="0"/>
            </a:spcAft>
            <a:buNone/>
          </a:pPr>
          <a:r>
            <a:rPr lang="zh-TW" altLang="en-US" sz="1800" kern="1200" dirty="0">
              <a:solidFill>
                <a:schemeClr val="accent4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至少</a:t>
          </a:r>
          <a:r>
            <a:rPr lang="en-US" altLang="zh-TW" sz="1800" kern="1200" dirty="0">
              <a:solidFill>
                <a:schemeClr val="accent4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8</a:t>
          </a:r>
          <a:r>
            <a:rPr lang="zh-TW" altLang="en-US" sz="1800" kern="1200" dirty="0">
              <a:solidFill>
                <a:schemeClr val="accent4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學分</a:t>
          </a:r>
        </a:p>
      </dsp:txBody>
      <dsp:txXfrm>
        <a:off x="1371438" y="2571580"/>
        <a:ext cx="1240790" cy="731491"/>
      </dsp:txXfrm>
    </dsp:sp>
    <dsp:sp modelId="{F6A3C9FB-7B70-4A7C-8DE4-DFFD27BD57CD}">
      <dsp:nvSpPr>
        <dsp:cNvPr id="0" name=""/>
        <dsp:cNvSpPr/>
      </dsp:nvSpPr>
      <dsp:spPr>
        <a:xfrm>
          <a:off x="2400116" y="1638769"/>
          <a:ext cx="300797" cy="30079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85EF98-7EB0-4451-92FA-E4A7FCC8F89D}">
      <dsp:nvSpPr>
        <dsp:cNvPr id="0" name=""/>
        <dsp:cNvSpPr/>
      </dsp:nvSpPr>
      <dsp:spPr>
        <a:xfrm>
          <a:off x="2570011" y="2017273"/>
          <a:ext cx="1209458" cy="10399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87" tIns="0" rIns="0" bIns="0" numCol="1" spcCol="1270" anchor="t" anchorCtr="0">
          <a:noAutofit/>
        </a:bodyPr>
        <a:lstStyle/>
        <a:p>
          <a:pPr marL="0" lvl="0" indent="0" algn="l" defTabSz="1778000">
            <a:lnSpc>
              <a:spcPts val="1800"/>
            </a:lnSpc>
            <a:spcBef>
              <a:spcPct val="0"/>
            </a:spcBef>
            <a:spcAft>
              <a:spcPts val="0"/>
            </a:spcAft>
            <a:buNone/>
          </a:pPr>
          <a:r>
            <a:rPr lang="zh-TW" altLang="en-US" sz="1800" kern="1200" dirty="0">
              <a:solidFill>
                <a:schemeClr val="accent4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跨領域學分學程至少</a:t>
          </a:r>
          <a:r>
            <a:rPr lang="en-US" altLang="zh-TW" sz="1800" kern="1200" dirty="0">
              <a:solidFill>
                <a:schemeClr val="accent4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20</a:t>
          </a:r>
          <a:r>
            <a:rPr lang="zh-TW" altLang="en-US" sz="1800" kern="1200" dirty="0">
              <a:solidFill>
                <a:schemeClr val="accent4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學分</a:t>
          </a:r>
        </a:p>
      </dsp:txBody>
      <dsp:txXfrm>
        <a:off x="2570011" y="2017273"/>
        <a:ext cx="1209458" cy="1039955"/>
      </dsp:txXfrm>
    </dsp:sp>
    <dsp:sp modelId="{10BCB079-19D9-4D59-8D4C-D4135006A6E1}">
      <dsp:nvSpPr>
        <dsp:cNvPr id="0" name=""/>
        <dsp:cNvSpPr/>
      </dsp:nvSpPr>
      <dsp:spPr>
        <a:xfrm>
          <a:off x="3565707" y="1171906"/>
          <a:ext cx="388530" cy="38853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13E055-640C-4804-AFE5-5486D048FF86}">
      <dsp:nvSpPr>
        <dsp:cNvPr id="0" name=""/>
        <dsp:cNvSpPr/>
      </dsp:nvSpPr>
      <dsp:spPr>
        <a:xfrm>
          <a:off x="3720806" y="1603145"/>
          <a:ext cx="1253324" cy="7680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5874" tIns="0" rIns="0" bIns="0" numCol="1" spcCol="1270" anchor="t" anchorCtr="0">
          <a:noAutofit/>
        </a:bodyPr>
        <a:lstStyle/>
        <a:p>
          <a:pPr marL="0" lvl="0" indent="0" algn="l" defTabSz="800100">
            <a:lnSpc>
              <a:spcPts val="1800"/>
            </a:lnSpc>
            <a:spcBef>
              <a:spcPct val="0"/>
            </a:spcBef>
            <a:spcAft>
              <a:spcPts val="0"/>
            </a:spcAft>
            <a:buNone/>
          </a:pPr>
          <a:r>
            <a:rPr lang="zh-TW" altLang="en-US" sz="1800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輔系</a:t>
          </a:r>
          <a:endParaRPr lang="en-US" altLang="zh-TW" sz="1800" kern="1200" dirty="0">
            <a:solidFill>
              <a:srgbClr val="FF000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0" lvl="0" indent="0" algn="l" defTabSz="800100">
            <a:lnSpc>
              <a:spcPts val="18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altLang="zh-TW" sz="1800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20-30</a:t>
          </a:r>
          <a:r>
            <a:rPr lang="zh-TW" altLang="en-US" sz="1800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學分</a:t>
          </a:r>
        </a:p>
      </dsp:txBody>
      <dsp:txXfrm>
        <a:off x="3720806" y="1603145"/>
        <a:ext cx="1253324" cy="768009"/>
      </dsp:txXfrm>
    </dsp:sp>
    <dsp:sp modelId="{E9CC8CED-E69F-492E-80E3-54902F2F38E7}">
      <dsp:nvSpPr>
        <dsp:cNvPr id="0" name=""/>
        <dsp:cNvSpPr/>
      </dsp:nvSpPr>
      <dsp:spPr>
        <a:xfrm>
          <a:off x="4765766" y="860141"/>
          <a:ext cx="495063" cy="4950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83773F-F29A-431A-A1F5-F5D110C4FD23}">
      <dsp:nvSpPr>
        <dsp:cNvPr id="0" name=""/>
        <dsp:cNvSpPr/>
      </dsp:nvSpPr>
      <dsp:spPr>
        <a:xfrm>
          <a:off x="5013297" y="1348792"/>
          <a:ext cx="1253324" cy="9302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538" tIns="0" rIns="0" bIns="0" numCol="1" spcCol="1270" anchor="t" anchorCtr="0">
          <a:noAutofit/>
        </a:bodyPr>
        <a:lstStyle/>
        <a:p>
          <a:pPr marL="0" lvl="0" indent="0" algn="l" defTabSz="1600200">
            <a:lnSpc>
              <a:spcPts val="1800"/>
            </a:lnSpc>
            <a:spcBef>
              <a:spcPct val="0"/>
            </a:spcBef>
            <a:spcAft>
              <a:spcPts val="0"/>
            </a:spcAft>
            <a:buNone/>
          </a:pPr>
          <a:r>
            <a:rPr lang="zh-TW" altLang="en-US" sz="1800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雙主修</a:t>
          </a:r>
          <a:r>
            <a:rPr lang="en-US" altLang="zh-TW" sz="1800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40-50</a:t>
          </a:r>
          <a:r>
            <a:rPr lang="zh-TW" altLang="en-US" sz="1800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學分</a:t>
          </a:r>
        </a:p>
      </dsp:txBody>
      <dsp:txXfrm>
        <a:off x="5013297" y="1348792"/>
        <a:ext cx="1253324" cy="9302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305E90-E37A-446C-8C96-F990FDCA79E9}">
      <dsp:nvSpPr>
        <dsp:cNvPr id="0" name=""/>
        <dsp:cNvSpPr/>
      </dsp:nvSpPr>
      <dsp:spPr>
        <a:xfrm>
          <a:off x="2" y="0"/>
          <a:ext cx="8353441" cy="4255580"/>
        </a:xfrm>
        <a:prstGeom prst="rightArrow">
          <a:avLst/>
        </a:prstGeom>
        <a:solidFill>
          <a:schemeClr val="bg2">
            <a:lumMod val="20000"/>
            <a:lumOff val="80000"/>
          </a:schemeClr>
        </a:solidFill>
        <a:ln w="9525" cap="flat" cmpd="sng" algn="ctr">
          <a:noFill/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</dsp:sp>
    <dsp:sp modelId="{BDD6AB21-8202-4DA0-86B7-E0E3F54EBE40}">
      <dsp:nvSpPr>
        <dsp:cNvPr id="0" name=""/>
        <dsp:cNvSpPr/>
      </dsp:nvSpPr>
      <dsp:spPr>
        <a:xfrm>
          <a:off x="4148" y="1276674"/>
          <a:ext cx="2580676" cy="1702232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ts val="2400"/>
            </a:lnSpc>
            <a:spcBef>
              <a:spcPct val="0"/>
            </a:spcBef>
            <a:spcAft>
              <a:spcPct val="35000"/>
            </a:spcAft>
            <a:buNone/>
          </a:pPr>
          <a:endParaRPr lang="en-US" altLang="zh-TW" sz="20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王漢宗特黑體"/>
            <a:sym typeface="王漢宗特黑體"/>
          </a:endParaRPr>
        </a:p>
        <a:p>
          <a:pPr marL="0" lvl="0" indent="0" algn="l" defTabSz="889000">
            <a:lnSpc>
              <a:spcPts val="24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TW" sz="20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rPr>
            <a:t>3</a:t>
          </a:r>
          <a:r>
            <a:rPr lang="zh-TW" altLang="en-US" sz="20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rPr>
            <a:t>月同學持申請資料送請導師及系所主管核章，並送教務處申請</a:t>
          </a:r>
          <a:endParaRPr lang="zh-TW" altLang="en-US" sz="20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87244" y="1359770"/>
        <a:ext cx="2414484" cy="1536040"/>
      </dsp:txXfrm>
    </dsp:sp>
    <dsp:sp modelId="{20A60EA0-892A-46C3-B5BB-8C670423A41A}">
      <dsp:nvSpPr>
        <dsp:cNvPr id="0" name=""/>
        <dsp:cNvSpPr/>
      </dsp:nvSpPr>
      <dsp:spPr>
        <a:xfrm>
          <a:off x="2856474" y="1276674"/>
          <a:ext cx="2580676" cy="1702232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ts val="24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rPr>
            <a:t>４月底函送</a:t>
          </a:r>
          <a:r>
            <a:rPr lang="zh-TW" altLang="en-US" sz="2000" b="1" kern="12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rPr>
            <a:t>推薦</a:t>
          </a:r>
          <a:r>
            <a:rPr lang="en-US" sz="2000" b="1" kern="1200" dirty="0" err="1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rPr>
            <a:t>名冊至</a:t>
          </a:r>
          <a:r>
            <a:rPr lang="zh-TW" altLang="en-US" sz="2000" b="1" kern="12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rPr>
            <a:t>申請之</a:t>
          </a:r>
          <a:r>
            <a:rPr lang="en-US" sz="2000" b="1" kern="1200" dirty="0" err="1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rPr>
            <a:t>接待學校</a:t>
          </a:r>
          <a:endParaRPr lang="zh-TW" altLang="en-US" sz="2000" b="1" kern="1200" dirty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939570" y="1359770"/>
        <a:ext cx="2414484" cy="1536040"/>
      </dsp:txXfrm>
    </dsp:sp>
    <dsp:sp modelId="{3ADA63F4-2432-414C-9B1C-C5DFE3ABBEA4}">
      <dsp:nvSpPr>
        <dsp:cNvPr id="0" name=""/>
        <dsp:cNvSpPr/>
      </dsp:nvSpPr>
      <dsp:spPr>
        <a:xfrm>
          <a:off x="5708801" y="1276674"/>
          <a:ext cx="2640496" cy="1702232"/>
        </a:xfrm>
        <a:prstGeom prst="roundRect">
          <a:avLst/>
        </a:prstGeom>
        <a:solidFill>
          <a:srgbClr val="FFC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ts val="24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TW" sz="2000" b="1" kern="12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rPr>
            <a:t>5</a:t>
          </a:r>
          <a:r>
            <a:rPr lang="zh-TW" altLang="en-US" sz="2000" b="1" kern="12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rPr>
            <a:t>月底前接待學校</a:t>
          </a:r>
          <a:r>
            <a:rPr lang="en-US" sz="2000" b="1" kern="1200" dirty="0" err="1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rPr>
            <a:t>函送審核結果至</a:t>
          </a:r>
          <a:r>
            <a:rPr lang="zh-TW" altLang="en-US" sz="2000" b="1" kern="12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rPr>
            <a:t>申請學生</a:t>
          </a:r>
          <a:r>
            <a:rPr lang="en-US" sz="2000" b="1" kern="1200" dirty="0" err="1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rPr>
            <a:t>所屬學校</a:t>
          </a:r>
          <a:endParaRPr lang="zh-TW" altLang="en-US" sz="2000" b="1" kern="1200" dirty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5791897" y="1359770"/>
        <a:ext cx="2474304" cy="15360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g532444effc_0_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" name="Google Shape;44;g532444effc_0_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g532444effc_0_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" name="Google Shape;44;g532444effc_0_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957578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90b1cc5095_0_11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90b1cc5095_0_11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g90b1cc5095_0_12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8" name="Google Shape;538;g90b1cc5095_0_12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g90b1cc5095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4" name="Google Shape;494;g90b1cc5095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887681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g90b1cc5095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4" name="Google Shape;494;g90b1cc5095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778375" y="1544250"/>
            <a:ext cx="3729600" cy="163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450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  <a:sym typeface="Fira Sans Extra Condensed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 dirty="0"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1511275" y="3221700"/>
            <a:ext cx="2263800" cy="49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40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>
            <a:spLocks noGrp="1"/>
          </p:cNvSpPr>
          <p:nvPr>
            <p:ph type="title"/>
          </p:nvPr>
        </p:nvSpPr>
        <p:spPr>
          <a:xfrm>
            <a:off x="1324525" y="445025"/>
            <a:ext cx="6495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9pPr>
          </a:lstStyle>
          <a:p>
            <a:endParaRPr dirty="0"/>
          </a:p>
        </p:txBody>
      </p:sp>
      <p:sp>
        <p:nvSpPr>
          <p:cNvPr id="15" name="Google Shape;15;p4"/>
          <p:cNvSpPr txBox="1">
            <a:spLocks noGrp="1"/>
          </p:cNvSpPr>
          <p:nvPr>
            <p:ph type="body" idx="1"/>
          </p:nvPr>
        </p:nvSpPr>
        <p:spPr>
          <a:xfrm>
            <a:off x="1069200" y="1463675"/>
            <a:ext cx="7005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5"/>
          <p:cNvSpPr txBox="1">
            <a:spLocks noGrp="1"/>
          </p:cNvSpPr>
          <p:nvPr>
            <p:ph type="title"/>
          </p:nvPr>
        </p:nvSpPr>
        <p:spPr>
          <a:xfrm>
            <a:off x="1324525" y="445025"/>
            <a:ext cx="6495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9pPr>
          </a:lstStyle>
          <a:p>
            <a:endParaRPr dirty="0"/>
          </a:p>
        </p:txBody>
      </p:sp>
      <p:sp>
        <p:nvSpPr>
          <p:cNvPr id="18" name="Google Shape;18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 dirty="0"/>
          </a:p>
        </p:txBody>
      </p:sp>
      <p:sp>
        <p:nvSpPr>
          <p:cNvPr id="19" name="Google Shape;19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 txBox="1">
            <a:spLocks noGrp="1"/>
          </p:cNvSpPr>
          <p:nvPr>
            <p:ph type="title"/>
          </p:nvPr>
        </p:nvSpPr>
        <p:spPr>
          <a:xfrm>
            <a:off x="2125775" y="385000"/>
            <a:ext cx="4892400" cy="38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40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  <a:sym typeface="Fira Sans Extra Condensed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9pPr>
          </a:lstStyle>
          <a:p>
            <a:endParaRPr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4" name="Google Shape;24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9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36" name="Google Shape;3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324525" y="445025"/>
            <a:ext cx="6495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Fira Sans Extra Condensed Medium"/>
              <a:buNone/>
              <a:defRPr sz="26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Fira Sans Extra Condensed Medium"/>
              <a:buNone/>
              <a:defRPr sz="26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Fira Sans Extra Condensed Medium"/>
              <a:buNone/>
              <a:defRPr sz="26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Fira Sans Extra Condensed Medium"/>
              <a:buNone/>
              <a:defRPr sz="26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Fira Sans Extra Condensed Medium"/>
              <a:buNone/>
              <a:defRPr sz="26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Fira Sans Extra Condensed Medium"/>
              <a:buNone/>
              <a:defRPr sz="26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Fira Sans Extra Condensed Medium"/>
              <a:buNone/>
              <a:defRPr sz="26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Fira Sans Extra Condensed Medium"/>
              <a:buNone/>
              <a:defRPr sz="26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Fira Sans Extra Condensed Medium"/>
              <a:buNone/>
              <a:defRPr sz="26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069200" y="1463675"/>
            <a:ext cx="7005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ira Sans"/>
              <a:buChar char="●"/>
              <a:defRPr sz="12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marL="914400" lvl="1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ira Sans"/>
              <a:buChar char="○"/>
              <a:defRPr sz="12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marL="1371600" lvl="2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ira Sans"/>
              <a:buChar char="■"/>
              <a:defRPr sz="12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marL="1828800" lvl="3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ira Sans"/>
              <a:buChar char="●"/>
              <a:defRPr sz="12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marL="2286000" lvl="4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ira Sans"/>
              <a:buChar char="○"/>
              <a:defRPr sz="12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marL="2743200" lvl="5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ira Sans"/>
              <a:buChar char="■"/>
              <a:defRPr sz="12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marL="3200400" lvl="6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ira Sans"/>
              <a:buChar char="●"/>
              <a:defRPr sz="12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marL="3657600" lvl="7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ira Sans"/>
              <a:buChar char="○"/>
              <a:defRPr sz="12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marL="4114800" lvl="8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ira Sans"/>
              <a:buChar char="■"/>
              <a:defRPr sz="12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微軟正黑體" panose="020B0604030504040204" pitchFamily="34" charset="-120"/>
          <a:ea typeface="微軟正黑體" panose="020B0604030504040204" pitchFamily="34" charset="-120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jpg"/><Relationship Id="rId5" Type="http://schemas.openxmlformats.org/officeDocument/2006/relationships/image" Target="../media/image3.jpg"/><Relationship Id="rId15" Type="http://schemas.openxmlformats.org/officeDocument/2006/relationships/image" Target="../media/image13.jpe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9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svg"/><Relationship Id="rId7" Type="http://schemas.openxmlformats.org/officeDocument/2006/relationships/image" Target="../media/image25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4.png"/><Relationship Id="rId5" Type="http://schemas.openxmlformats.org/officeDocument/2006/relationships/image" Target="../media/image23.svg"/><Relationship Id="rId10" Type="http://schemas.openxmlformats.org/officeDocument/2006/relationships/image" Target="../media/image18.png"/><Relationship Id="rId4" Type="http://schemas.openxmlformats.org/officeDocument/2006/relationships/image" Target="../media/image22.png"/><Relationship Id="rId9" Type="http://schemas.openxmlformats.org/officeDocument/2006/relationships/image" Target="../media/image27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svg"/><Relationship Id="rId3" Type="http://schemas.openxmlformats.org/officeDocument/2006/relationships/image" Target="../media/image17.svg"/><Relationship Id="rId7" Type="http://schemas.openxmlformats.org/officeDocument/2006/relationships/image" Target="../media/image33.svg"/><Relationship Id="rId12" Type="http://schemas.openxmlformats.org/officeDocument/2006/relationships/image" Target="../media/image38.png"/><Relationship Id="rId2" Type="http://schemas.openxmlformats.org/officeDocument/2006/relationships/image" Target="../media/image16.png"/><Relationship Id="rId16" Type="http://schemas.openxmlformats.org/officeDocument/2006/relationships/image" Target="../media/image41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image" Target="../media/image37.svg"/><Relationship Id="rId5" Type="http://schemas.openxmlformats.org/officeDocument/2006/relationships/image" Target="../media/image31.svg"/><Relationship Id="rId15" Type="http://schemas.openxmlformats.org/officeDocument/2006/relationships/image" Target="../media/image40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svg"/><Relationship Id="rId1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sv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svg"/><Relationship Id="rId13" Type="http://schemas.openxmlformats.org/officeDocument/2006/relationships/image" Target="../media/image55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54.svg"/><Relationship Id="rId2" Type="http://schemas.openxmlformats.org/officeDocument/2006/relationships/image" Target="../media/image44.jpeg"/><Relationship Id="rId16" Type="http://schemas.openxmlformats.org/officeDocument/2006/relationships/image" Target="../media/image57.sv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8.sv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5" Type="http://schemas.openxmlformats.org/officeDocument/2006/relationships/image" Target="../media/image56.png"/><Relationship Id="rId10" Type="http://schemas.openxmlformats.org/officeDocument/2006/relationships/image" Target="../media/image52.svg"/><Relationship Id="rId4" Type="http://schemas.openxmlformats.org/officeDocument/2006/relationships/image" Target="../media/image46.svg"/><Relationship Id="rId9" Type="http://schemas.openxmlformats.org/officeDocument/2006/relationships/image" Target="../media/image51.png"/><Relationship Id="rId1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image" Target="../media/image18.png"/><Relationship Id="rId3" Type="http://schemas.openxmlformats.org/officeDocument/2006/relationships/image" Target="../media/image17.svg"/><Relationship Id="rId7" Type="http://schemas.openxmlformats.org/officeDocument/2006/relationships/image" Target="../media/image33.svg"/><Relationship Id="rId12" Type="http://schemas.microsoft.com/office/2007/relationships/diagramDrawing" Target="../diagrams/drawing2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2.png"/><Relationship Id="rId11" Type="http://schemas.openxmlformats.org/officeDocument/2006/relationships/diagramColors" Target="../diagrams/colors2.xml"/><Relationship Id="rId5" Type="http://schemas.openxmlformats.org/officeDocument/2006/relationships/image" Target="../media/image31.svg"/><Relationship Id="rId10" Type="http://schemas.openxmlformats.org/officeDocument/2006/relationships/diagramQuickStyle" Target="../diagrams/quickStyle2.xml"/><Relationship Id="rId4" Type="http://schemas.openxmlformats.org/officeDocument/2006/relationships/image" Target="../media/image30.png"/><Relationship Id="rId9" Type="http://schemas.openxmlformats.org/officeDocument/2006/relationships/diagramLayout" Target="../diagrams/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svg"/><Relationship Id="rId3" Type="http://schemas.openxmlformats.org/officeDocument/2006/relationships/image" Target="../media/image59.svg"/><Relationship Id="rId7" Type="http://schemas.openxmlformats.org/officeDocument/2006/relationships/image" Target="../media/image63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2.png"/><Relationship Id="rId11" Type="http://schemas.openxmlformats.org/officeDocument/2006/relationships/image" Target="../media/image18.png"/><Relationship Id="rId5" Type="http://schemas.openxmlformats.org/officeDocument/2006/relationships/image" Target="../media/image61.svg"/><Relationship Id="rId10" Type="http://schemas.openxmlformats.org/officeDocument/2006/relationships/image" Target="../media/image66.svg"/><Relationship Id="rId4" Type="http://schemas.openxmlformats.org/officeDocument/2006/relationships/image" Target="../media/image60.png"/><Relationship Id="rId9" Type="http://schemas.openxmlformats.org/officeDocument/2006/relationships/image" Target="../media/image6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svg"/><Relationship Id="rId13" Type="http://schemas.openxmlformats.org/officeDocument/2006/relationships/image" Target="../media/image77.png"/><Relationship Id="rId3" Type="http://schemas.openxmlformats.org/officeDocument/2006/relationships/image" Target="../media/image67.png"/><Relationship Id="rId7" Type="http://schemas.openxmlformats.org/officeDocument/2006/relationships/image" Target="../media/image71.png"/><Relationship Id="rId12" Type="http://schemas.openxmlformats.org/officeDocument/2006/relationships/image" Target="../media/image76.sv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70.svg"/><Relationship Id="rId11" Type="http://schemas.openxmlformats.org/officeDocument/2006/relationships/image" Target="../media/image75.png"/><Relationship Id="rId5" Type="http://schemas.openxmlformats.org/officeDocument/2006/relationships/image" Target="../media/image69.png"/><Relationship Id="rId10" Type="http://schemas.openxmlformats.org/officeDocument/2006/relationships/image" Target="../media/image74.svg"/><Relationship Id="rId4" Type="http://schemas.openxmlformats.org/officeDocument/2006/relationships/image" Target="../media/image68.svg"/><Relationship Id="rId9" Type="http://schemas.openxmlformats.org/officeDocument/2006/relationships/image" Target="../media/image73.png"/><Relationship Id="rId1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8.png"/><Relationship Id="rId4" Type="http://schemas.openxmlformats.org/officeDocument/2006/relationships/image" Target="../media/image79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80.png"/><Relationship Id="rId7" Type="http://schemas.openxmlformats.org/officeDocument/2006/relationships/image" Target="../media/image84.sv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10" Type="http://schemas.openxmlformats.org/officeDocument/2006/relationships/image" Target="../media/image18.png"/><Relationship Id="rId4" Type="http://schemas.openxmlformats.org/officeDocument/2006/relationships/image" Target="../media/image81.svg"/><Relationship Id="rId9" Type="http://schemas.openxmlformats.org/officeDocument/2006/relationships/image" Target="../media/image41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8.png"/><Relationship Id="rId4" Type="http://schemas.openxmlformats.org/officeDocument/2006/relationships/image" Target="../media/image81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5"/>
          <p:cNvSpPr txBox="1">
            <a:spLocks noGrp="1"/>
          </p:cNvSpPr>
          <p:nvPr>
            <p:ph type="ctrTitle"/>
          </p:nvPr>
        </p:nvSpPr>
        <p:spPr>
          <a:xfrm>
            <a:off x="85982" y="2036635"/>
            <a:ext cx="3729600" cy="163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b="1" dirty="0">
                <a:solidFill>
                  <a:schemeClr val="accent4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國內交換生</a:t>
            </a:r>
            <a:br>
              <a:rPr lang="en-US" altLang="zh-TW" b="1" dirty="0">
                <a:solidFill>
                  <a:schemeClr val="accent4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b="1" dirty="0">
                <a:solidFill>
                  <a:schemeClr val="accent4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實施說明</a:t>
            </a:r>
            <a:endParaRPr b="1" dirty="0">
              <a:solidFill>
                <a:schemeClr val="accent4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8" name="Google Shape;48;p15"/>
          <p:cNvSpPr/>
          <p:nvPr/>
        </p:nvSpPr>
        <p:spPr>
          <a:xfrm flipH="1">
            <a:off x="9763072" y="3720733"/>
            <a:ext cx="78271" cy="104824"/>
          </a:xfrm>
          <a:custGeom>
            <a:avLst/>
            <a:gdLst/>
            <a:ahLst/>
            <a:cxnLst/>
            <a:rect l="l" t="t" r="r" b="b"/>
            <a:pathLst>
              <a:path w="1126" h="1508" extrusionOk="0">
                <a:moveTo>
                  <a:pt x="0" y="1"/>
                </a:moveTo>
                <a:lnTo>
                  <a:pt x="0" y="1"/>
                </a:lnTo>
                <a:cubicBezTo>
                  <a:pt x="362" y="503"/>
                  <a:pt x="744" y="1005"/>
                  <a:pt x="1126" y="1508"/>
                </a:cubicBezTo>
                <a:lnTo>
                  <a:pt x="1126" y="161"/>
                </a:lnTo>
                <a:lnTo>
                  <a:pt x="0" y="1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9" name="Google Shape;49;p15"/>
          <p:cNvGrpSpPr/>
          <p:nvPr/>
        </p:nvGrpSpPr>
        <p:grpSpPr>
          <a:xfrm>
            <a:off x="5367418" y="399143"/>
            <a:ext cx="3455575" cy="4339771"/>
            <a:chOff x="4507964" y="-14027"/>
            <a:chExt cx="4003540" cy="4801093"/>
          </a:xfrm>
        </p:grpSpPr>
        <p:sp>
          <p:nvSpPr>
            <p:cNvPr id="50" name="Google Shape;50;p15"/>
            <p:cNvSpPr/>
            <p:nvPr/>
          </p:nvSpPr>
          <p:spPr>
            <a:xfrm>
              <a:off x="6035064" y="1850191"/>
              <a:ext cx="850674" cy="886244"/>
            </a:xfrm>
            <a:custGeom>
              <a:avLst/>
              <a:gdLst/>
              <a:ahLst/>
              <a:cxnLst/>
              <a:rect l="l" t="t" r="r" b="b"/>
              <a:pathLst>
                <a:path w="15856" h="16519" extrusionOk="0">
                  <a:moveTo>
                    <a:pt x="945" y="0"/>
                  </a:moveTo>
                  <a:cubicBezTo>
                    <a:pt x="322" y="2130"/>
                    <a:pt x="0" y="4361"/>
                    <a:pt x="0" y="6571"/>
                  </a:cubicBezTo>
                  <a:cubicBezTo>
                    <a:pt x="0" y="9264"/>
                    <a:pt x="1025" y="12720"/>
                    <a:pt x="2633" y="16518"/>
                  </a:cubicBezTo>
                  <a:lnTo>
                    <a:pt x="15855" y="16518"/>
                  </a:lnTo>
                  <a:cubicBezTo>
                    <a:pt x="10610" y="12700"/>
                    <a:pt x="9224" y="5486"/>
                    <a:pt x="1270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15"/>
            <p:cNvSpPr/>
            <p:nvPr/>
          </p:nvSpPr>
          <p:spPr>
            <a:xfrm>
              <a:off x="7659756" y="1850191"/>
              <a:ext cx="851747" cy="886244"/>
            </a:xfrm>
            <a:custGeom>
              <a:avLst/>
              <a:gdLst/>
              <a:ahLst/>
              <a:cxnLst/>
              <a:rect l="l" t="t" r="r" b="b"/>
              <a:pathLst>
                <a:path w="15876" h="16519" extrusionOk="0">
                  <a:moveTo>
                    <a:pt x="3155" y="0"/>
                  </a:moveTo>
                  <a:cubicBezTo>
                    <a:pt x="4401" y="1969"/>
                    <a:pt x="5064" y="4260"/>
                    <a:pt x="5064" y="6571"/>
                  </a:cubicBezTo>
                  <a:cubicBezTo>
                    <a:pt x="5064" y="10510"/>
                    <a:pt x="3195" y="14207"/>
                    <a:pt x="0" y="16518"/>
                  </a:cubicBezTo>
                  <a:lnTo>
                    <a:pt x="13243" y="16518"/>
                  </a:lnTo>
                  <a:cubicBezTo>
                    <a:pt x="14850" y="12720"/>
                    <a:pt x="15875" y="9264"/>
                    <a:pt x="15875" y="6571"/>
                  </a:cubicBezTo>
                  <a:cubicBezTo>
                    <a:pt x="15875" y="4361"/>
                    <a:pt x="15554" y="2130"/>
                    <a:pt x="149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2;p15"/>
            <p:cNvSpPr/>
            <p:nvPr/>
          </p:nvSpPr>
          <p:spPr>
            <a:xfrm>
              <a:off x="6176272" y="2736393"/>
              <a:ext cx="2193963" cy="885118"/>
            </a:xfrm>
            <a:custGeom>
              <a:avLst/>
              <a:gdLst/>
              <a:ahLst/>
              <a:cxnLst/>
              <a:rect l="l" t="t" r="r" b="b"/>
              <a:pathLst>
                <a:path w="40894" h="16498" extrusionOk="0">
                  <a:moveTo>
                    <a:pt x="1" y="0"/>
                  </a:moveTo>
                  <a:cubicBezTo>
                    <a:pt x="2251" y="5265"/>
                    <a:pt x="5647" y="11173"/>
                    <a:pt x="9023" y="16498"/>
                  </a:cubicBezTo>
                  <a:lnTo>
                    <a:pt x="31871" y="16498"/>
                  </a:lnTo>
                  <a:cubicBezTo>
                    <a:pt x="35267" y="11173"/>
                    <a:pt x="38643" y="5265"/>
                    <a:pt x="40894" y="0"/>
                  </a:cubicBezTo>
                  <a:lnTo>
                    <a:pt x="27651" y="0"/>
                  </a:lnTo>
                  <a:cubicBezTo>
                    <a:pt x="25586" y="1509"/>
                    <a:pt x="23090" y="2331"/>
                    <a:pt x="20549" y="2331"/>
                  </a:cubicBezTo>
                  <a:cubicBezTo>
                    <a:pt x="20519" y="2331"/>
                    <a:pt x="20488" y="2331"/>
                    <a:pt x="20457" y="2331"/>
                  </a:cubicBezTo>
                  <a:cubicBezTo>
                    <a:pt x="20426" y="2331"/>
                    <a:pt x="20395" y="2331"/>
                    <a:pt x="20365" y="2331"/>
                  </a:cubicBezTo>
                  <a:cubicBezTo>
                    <a:pt x="17805" y="2331"/>
                    <a:pt x="15308" y="1509"/>
                    <a:pt x="1324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15"/>
            <p:cNvSpPr/>
            <p:nvPr/>
          </p:nvSpPr>
          <p:spPr>
            <a:xfrm>
              <a:off x="6660358" y="3621470"/>
              <a:ext cx="1225849" cy="886244"/>
            </a:xfrm>
            <a:custGeom>
              <a:avLst/>
              <a:gdLst/>
              <a:ahLst/>
              <a:cxnLst/>
              <a:rect l="l" t="t" r="r" b="b"/>
              <a:pathLst>
                <a:path w="22849" h="16519" extrusionOk="0">
                  <a:moveTo>
                    <a:pt x="0" y="1"/>
                  </a:moveTo>
                  <a:cubicBezTo>
                    <a:pt x="5727" y="9064"/>
                    <a:pt x="11414" y="16519"/>
                    <a:pt x="11414" y="16519"/>
                  </a:cubicBezTo>
                  <a:cubicBezTo>
                    <a:pt x="11414" y="16519"/>
                    <a:pt x="17121" y="9064"/>
                    <a:pt x="2284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15"/>
            <p:cNvSpPr/>
            <p:nvPr/>
          </p:nvSpPr>
          <p:spPr>
            <a:xfrm>
              <a:off x="4507964" y="-14027"/>
              <a:ext cx="2769797" cy="4801093"/>
            </a:xfrm>
            <a:custGeom>
              <a:avLst/>
              <a:gdLst/>
              <a:ahLst/>
              <a:cxnLst/>
              <a:rect l="l" t="t" r="r" b="b"/>
              <a:pathLst>
                <a:path w="97331" h="168711" extrusionOk="0">
                  <a:moveTo>
                    <a:pt x="0" y="0"/>
                  </a:moveTo>
                  <a:lnTo>
                    <a:pt x="21441" y="30696"/>
                  </a:lnTo>
                  <a:lnTo>
                    <a:pt x="13745" y="128174"/>
                  </a:lnTo>
                  <a:lnTo>
                    <a:pt x="55563" y="134053"/>
                  </a:lnTo>
                  <a:lnTo>
                    <a:pt x="49662" y="165308"/>
                  </a:lnTo>
                  <a:lnTo>
                    <a:pt x="76857" y="168711"/>
                  </a:lnTo>
                  <a:lnTo>
                    <a:pt x="97331" y="158478"/>
                  </a:lnTo>
                </a:path>
              </a:pathLst>
            </a:custGeom>
            <a:noFill/>
            <a:ln w="28575" cap="flat" cmpd="sng">
              <a:solidFill>
                <a:schemeClr val="accent6"/>
              </a:solidFill>
              <a:prstDash val="dash"/>
              <a:round/>
              <a:headEnd type="none" w="med" len="med"/>
              <a:tailEnd type="none" w="med" len="med"/>
            </a:ln>
          </p:spPr>
        </p:sp>
        <p:sp>
          <p:nvSpPr>
            <p:cNvPr id="55" name="Google Shape;55;p15"/>
            <p:cNvSpPr/>
            <p:nvPr/>
          </p:nvSpPr>
          <p:spPr>
            <a:xfrm>
              <a:off x="6085710" y="965061"/>
              <a:ext cx="2375086" cy="885171"/>
            </a:xfrm>
            <a:custGeom>
              <a:avLst/>
              <a:gdLst/>
              <a:ahLst/>
              <a:cxnLst/>
              <a:rect l="l" t="t" r="r" b="b"/>
              <a:pathLst>
                <a:path w="44270" h="16499" extrusionOk="0">
                  <a:moveTo>
                    <a:pt x="22145" y="0"/>
                  </a:moveTo>
                  <a:cubicBezTo>
                    <a:pt x="11917" y="0"/>
                    <a:pt x="2914" y="6712"/>
                    <a:pt x="1" y="16498"/>
                  </a:cubicBezTo>
                  <a:lnTo>
                    <a:pt x="11776" y="16498"/>
                  </a:lnTo>
                  <a:cubicBezTo>
                    <a:pt x="14027" y="12961"/>
                    <a:pt x="17925" y="10791"/>
                    <a:pt x="22125" y="10791"/>
                  </a:cubicBezTo>
                  <a:cubicBezTo>
                    <a:pt x="26345" y="10791"/>
                    <a:pt x="30243" y="12941"/>
                    <a:pt x="32494" y="16498"/>
                  </a:cubicBezTo>
                  <a:lnTo>
                    <a:pt x="44270" y="16498"/>
                  </a:lnTo>
                  <a:cubicBezTo>
                    <a:pt x="41356" y="6712"/>
                    <a:pt x="32353" y="0"/>
                    <a:pt x="2214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" name="Google Shape;189;p18"/>
          <p:cNvSpPr/>
          <p:nvPr/>
        </p:nvSpPr>
        <p:spPr>
          <a:xfrm rot="18287536">
            <a:off x="5186665" y="810620"/>
            <a:ext cx="383645" cy="491033"/>
          </a:xfrm>
          <a:custGeom>
            <a:avLst/>
            <a:gdLst/>
            <a:ahLst/>
            <a:cxnLst/>
            <a:rect l="l" t="t" r="r" b="b"/>
            <a:pathLst>
              <a:path w="46179" h="66033" extrusionOk="0">
                <a:moveTo>
                  <a:pt x="23103" y="10458"/>
                </a:moveTo>
                <a:cubicBezTo>
                  <a:pt x="24724" y="10458"/>
                  <a:pt x="26358" y="10770"/>
                  <a:pt x="27912" y="11415"/>
                </a:cubicBezTo>
                <a:cubicBezTo>
                  <a:pt x="32635" y="13384"/>
                  <a:pt x="35709" y="17986"/>
                  <a:pt x="35689" y="23090"/>
                </a:cubicBezTo>
                <a:cubicBezTo>
                  <a:pt x="35689" y="30043"/>
                  <a:pt x="30042" y="35689"/>
                  <a:pt x="23089" y="35689"/>
                </a:cubicBezTo>
                <a:cubicBezTo>
                  <a:pt x="17985" y="35689"/>
                  <a:pt x="13384" y="32615"/>
                  <a:pt x="11434" y="27892"/>
                </a:cubicBezTo>
                <a:cubicBezTo>
                  <a:pt x="9485" y="23190"/>
                  <a:pt x="10550" y="17765"/>
                  <a:pt x="14167" y="14148"/>
                </a:cubicBezTo>
                <a:cubicBezTo>
                  <a:pt x="16589" y="11740"/>
                  <a:pt x="19820" y="10458"/>
                  <a:pt x="23103" y="10458"/>
                </a:cubicBezTo>
                <a:close/>
                <a:moveTo>
                  <a:pt x="23052" y="1"/>
                </a:moveTo>
                <a:cubicBezTo>
                  <a:pt x="10309" y="1"/>
                  <a:pt x="0" y="10342"/>
                  <a:pt x="0" y="23090"/>
                </a:cubicBezTo>
                <a:cubicBezTo>
                  <a:pt x="0" y="35830"/>
                  <a:pt x="23089" y="66033"/>
                  <a:pt x="23089" y="66033"/>
                </a:cubicBezTo>
                <a:cubicBezTo>
                  <a:pt x="23089" y="66033"/>
                  <a:pt x="46158" y="35830"/>
                  <a:pt x="46158" y="23090"/>
                </a:cubicBezTo>
                <a:cubicBezTo>
                  <a:pt x="46178" y="10342"/>
                  <a:pt x="35850" y="1"/>
                  <a:pt x="23126" y="1"/>
                </a:cubicBezTo>
                <a:cubicBezTo>
                  <a:pt x="23114" y="1"/>
                  <a:pt x="23102" y="1"/>
                  <a:pt x="23089" y="1"/>
                </a:cubicBezTo>
                <a:cubicBezTo>
                  <a:pt x="23077" y="1"/>
                  <a:pt x="23065" y="1"/>
                  <a:pt x="2305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89;p18"/>
          <p:cNvSpPr/>
          <p:nvPr/>
        </p:nvSpPr>
        <p:spPr>
          <a:xfrm rot="3101545">
            <a:off x="5953237" y="3248884"/>
            <a:ext cx="353532" cy="557084"/>
          </a:xfrm>
          <a:custGeom>
            <a:avLst/>
            <a:gdLst/>
            <a:ahLst/>
            <a:cxnLst/>
            <a:rect l="l" t="t" r="r" b="b"/>
            <a:pathLst>
              <a:path w="46179" h="66033" extrusionOk="0">
                <a:moveTo>
                  <a:pt x="23103" y="10458"/>
                </a:moveTo>
                <a:cubicBezTo>
                  <a:pt x="24724" y="10458"/>
                  <a:pt x="26358" y="10770"/>
                  <a:pt x="27912" y="11415"/>
                </a:cubicBezTo>
                <a:cubicBezTo>
                  <a:pt x="32635" y="13384"/>
                  <a:pt x="35709" y="17986"/>
                  <a:pt x="35689" y="23090"/>
                </a:cubicBezTo>
                <a:cubicBezTo>
                  <a:pt x="35689" y="30043"/>
                  <a:pt x="30042" y="35689"/>
                  <a:pt x="23089" y="35689"/>
                </a:cubicBezTo>
                <a:cubicBezTo>
                  <a:pt x="17985" y="35689"/>
                  <a:pt x="13384" y="32615"/>
                  <a:pt x="11434" y="27892"/>
                </a:cubicBezTo>
                <a:cubicBezTo>
                  <a:pt x="9485" y="23190"/>
                  <a:pt x="10550" y="17765"/>
                  <a:pt x="14167" y="14148"/>
                </a:cubicBezTo>
                <a:cubicBezTo>
                  <a:pt x="16589" y="11740"/>
                  <a:pt x="19820" y="10458"/>
                  <a:pt x="23103" y="10458"/>
                </a:cubicBezTo>
                <a:close/>
                <a:moveTo>
                  <a:pt x="23052" y="1"/>
                </a:moveTo>
                <a:cubicBezTo>
                  <a:pt x="10309" y="1"/>
                  <a:pt x="0" y="10342"/>
                  <a:pt x="0" y="23090"/>
                </a:cubicBezTo>
                <a:cubicBezTo>
                  <a:pt x="0" y="35830"/>
                  <a:pt x="23089" y="66033"/>
                  <a:pt x="23089" y="66033"/>
                </a:cubicBezTo>
                <a:cubicBezTo>
                  <a:pt x="23089" y="66033"/>
                  <a:pt x="46158" y="35830"/>
                  <a:pt x="46158" y="23090"/>
                </a:cubicBezTo>
                <a:cubicBezTo>
                  <a:pt x="46178" y="10342"/>
                  <a:pt x="35850" y="1"/>
                  <a:pt x="23126" y="1"/>
                </a:cubicBezTo>
                <a:cubicBezTo>
                  <a:pt x="23114" y="1"/>
                  <a:pt x="23102" y="1"/>
                  <a:pt x="23089" y="1"/>
                </a:cubicBezTo>
                <a:cubicBezTo>
                  <a:pt x="23077" y="1"/>
                  <a:pt x="23065" y="1"/>
                  <a:pt x="2305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189;p18"/>
          <p:cNvSpPr/>
          <p:nvPr/>
        </p:nvSpPr>
        <p:spPr>
          <a:xfrm rot="3101545">
            <a:off x="6624301" y="4090992"/>
            <a:ext cx="472728" cy="673393"/>
          </a:xfrm>
          <a:custGeom>
            <a:avLst/>
            <a:gdLst/>
            <a:ahLst/>
            <a:cxnLst/>
            <a:rect l="l" t="t" r="r" b="b"/>
            <a:pathLst>
              <a:path w="46179" h="66033" extrusionOk="0">
                <a:moveTo>
                  <a:pt x="23103" y="10458"/>
                </a:moveTo>
                <a:cubicBezTo>
                  <a:pt x="24724" y="10458"/>
                  <a:pt x="26358" y="10770"/>
                  <a:pt x="27912" y="11415"/>
                </a:cubicBezTo>
                <a:cubicBezTo>
                  <a:pt x="32635" y="13384"/>
                  <a:pt x="35709" y="17986"/>
                  <a:pt x="35689" y="23090"/>
                </a:cubicBezTo>
                <a:cubicBezTo>
                  <a:pt x="35689" y="30043"/>
                  <a:pt x="30042" y="35689"/>
                  <a:pt x="23089" y="35689"/>
                </a:cubicBezTo>
                <a:cubicBezTo>
                  <a:pt x="17985" y="35689"/>
                  <a:pt x="13384" y="32615"/>
                  <a:pt x="11434" y="27892"/>
                </a:cubicBezTo>
                <a:cubicBezTo>
                  <a:pt x="9485" y="23190"/>
                  <a:pt x="10550" y="17765"/>
                  <a:pt x="14167" y="14148"/>
                </a:cubicBezTo>
                <a:cubicBezTo>
                  <a:pt x="16589" y="11740"/>
                  <a:pt x="19820" y="10458"/>
                  <a:pt x="23103" y="10458"/>
                </a:cubicBezTo>
                <a:close/>
                <a:moveTo>
                  <a:pt x="23052" y="1"/>
                </a:moveTo>
                <a:cubicBezTo>
                  <a:pt x="10309" y="1"/>
                  <a:pt x="0" y="10342"/>
                  <a:pt x="0" y="23090"/>
                </a:cubicBezTo>
                <a:cubicBezTo>
                  <a:pt x="0" y="35830"/>
                  <a:pt x="23089" y="66033"/>
                  <a:pt x="23089" y="66033"/>
                </a:cubicBezTo>
                <a:cubicBezTo>
                  <a:pt x="23089" y="66033"/>
                  <a:pt x="46158" y="35830"/>
                  <a:pt x="46158" y="23090"/>
                </a:cubicBezTo>
                <a:cubicBezTo>
                  <a:pt x="46178" y="10342"/>
                  <a:pt x="35850" y="1"/>
                  <a:pt x="23126" y="1"/>
                </a:cubicBezTo>
                <a:cubicBezTo>
                  <a:pt x="23114" y="1"/>
                  <a:pt x="23102" y="1"/>
                  <a:pt x="23089" y="1"/>
                </a:cubicBezTo>
                <a:cubicBezTo>
                  <a:pt x="23077" y="1"/>
                  <a:pt x="23065" y="1"/>
                  <a:pt x="2305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文字方塊 1"/>
          <p:cNvSpPr txBox="1"/>
          <p:nvPr/>
        </p:nvSpPr>
        <p:spPr>
          <a:xfrm>
            <a:off x="6831405" y="2197753"/>
            <a:ext cx="1916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b="1" dirty="0"/>
              <a:t>EXCHANGE</a:t>
            </a:r>
            <a:endParaRPr lang="zh-TW" altLang="en-US" sz="2400" b="1" dirty="0"/>
          </a:p>
        </p:txBody>
      </p:sp>
      <p:pic>
        <p:nvPicPr>
          <p:cNvPr id="1026" name="Picture 2" descr="國立中興大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5625" y="201298"/>
            <a:ext cx="1871062" cy="441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國立高雄大學校徽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3260" y="4549691"/>
            <a:ext cx="1339260" cy="35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0231" y="859378"/>
            <a:ext cx="1399796" cy="595070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4137" y="242570"/>
            <a:ext cx="1167161" cy="307563"/>
          </a:xfrm>
          <a:prstGeom prst="rect">
            <a:avLst/>
          </a:prstGeom>
        </p:spPr>
      </p:pic>
      <p:pic>
        <p:nvPicPr>
          <p:cNvPr id="1036" name="Picture 12" descr="國立聯合大學Logo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5292" y="794248"/>
            <a:ext cx="1444973" cy="31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國立臺灣體育運動大學logo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2974" y="1668765"/>
            <a:ext cx="1540741" cy="392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國立暨南國際大學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312"/>
          <a:stretch/>
        </p:blipFill>
        <p:spPr bwMode="auto">
          <a:xfrm>
            <a:off x="5759791" y="1170151"/>
            <a:ext cx="1541984" cy="493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158" y="2473151"/>
            <a:ext cx="1277732" cy="269779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158" y="3710469"/>
            <a:ext cx="1219344" cy="232719"/>
          </a:xfrm>
          <a:prstGeom prst="rect">
            <a:avLst/>
          </a:prstGeom>
        </p:spPr>
      </p:pic>
      <p:pic>
        <p:nvPicPr>
          <p:cNvPr id="17" name="圖片 1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843" y="4059168"/>
            <a:ext cx="1451401" cy="282132"/>
          </a:xfrm>
          <a:prstGeom prst="rect">
            <a:avLst/>
          </a:prstGeom>
        </p:spPr>
      </p:pic>
      <p:pic>
        <p:nvPicPr>
          <p:cNvPr id="1044" name="Picture 20" descr="https://www.ndhu.edu.tw/var/file/0/1000/attach/32/pta_100208_7733245_25167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0257" y="2855335"/>
            <a:ext cx="1080000" cy="236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8" name="Group 22"/>
          <p:cNvGrpSpPr>
            <a:grpSpLocks/>
          </p:cNvGrpSpPr>
          <p:nvPr/>
        </p:nvGrpSpPr>
        <p:grpSpPr bwMode="auto">
          <a:xfrm>
            <a:off x="6842359" y="4799413"/>
            <a:ext cx="1413436" cy="244783"/>
            <a:chOff x="747" y="2614"/>
            <a:chExt cx="4083" cy="897"/>
          </a:xfrm>
        </p:grpSpPr>
        <p:pic>
          <p:nvPicPr>
            <p:cNvPr id="39" name="Picture 6" descr="990721金大logo-標準稿"/>
            <p:cNvPicPr>
              <a:picLocks noChangeAspect="1" noChangeArrowheads="1"/>
            </p:cNvPicPr>
            <p:nvPr/>
          </p:nvPicPr>
          <p:blipFill>
            <a:blip r:embed="rId1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66" t="39740" r="10498" b="44089"/>
            <a:stretch>
              <a:fillRect/>
            </a:stretch>
          </p:blipFill>
          <p:spPr bwMode="auto">
            <a:xfrm>
              <a:off x="1655" y="2614"/>
              <a:ext cx="3175" cy="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7" descr="990721金大logo-標準稿"/>
            <p:cNvPicPr>
              <a:picLocks noChangeAspect="1" noChangeArrowheads="1"/>
            </p:cNvPicPr>
            <p:nvPr/>
          </p:nvPicPr>
          <p:blipFill>
            <a:blip r:embed="rId1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968" t="8241" r="31892" b="65489"/>
            <a:stretch>
              <a:fillRect/>
            </a:stretch>
          </p:blipFill>
          <p:spPr bwMode="auto">
            <a:xfrm>
              <a:off x="747" y="2705"/>
              <a:ext cx="771" cy="7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46" name="Picture 22" descr="橫寫彩色版1160X176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2232" y="3127542"/>
            <a:ext cx="1252633" cy="267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圖片 1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50998" y="1081310"/>
            <a:ext cx="2311606" cy="1119374"/>
          </a:xfrm>
          <a:prstGeom prst="rect">
            <a:avLst/>
          </a:prstGeom>
        </p:spPr>
      </p:pic>
      <p:cxnSp>
        <p:nvCxnSpPr>
          <p:cNvPr id="4" name="直線接點 3">
            <a:extLst>
              <a:ext uri="{FF2B5EF4-FFF2-40B4-BE49-F238E27FC236}">
                <a16:creationId xmlns:a16="http://schemas.microsoft.com/office/drawing/2014/main" id="{54668039-B0AC-4302-83D4-D91446338AB9}"/>
              </a:ext>
            </a:extLst>
          </p:cNvPr>
          <p:cNvCxnSpPr/>
          <p:nvPr/>
        </p:nvCxnSpPr>
        <p:spPr>
          <a:xfrm>
            <a:off x="636653" y="2855335"/>
            <a:ext cx="2983578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33" name="直線接點 32">
            <a:extLst>
              <a:ext uri="{FF2B5EF4-FFF2-40B4-BE49-F238E27FC236}">
                <a16:creationId xmlns:a16="http://schemas.microsoft.com/office/drawing/2014/main" id="{70661216-5B6E-4051-A8AB-47ED63738B88}"/>
              </a:ext>
            </a:extLst>
          </p:cNvPr>
          <p:cNvCxnSpPr>
            <a:cxnSpLocks/>
          </p:cNvCxnSpPr>
          <p:nvPr/>
        </p:nvCxnSpPr>
        <p:spPr>
          <a:xfrm>
            <a:off x="832004" y="3531842"/>
            <a:ext cx="2312640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3"/>
          <a:srcRect l="11382" t="58287" r="11813" b="12207"/>
          <a:stretch/>
        </p:blipFill>
        <p:spPr>
          <a:xfrm>
            <a:off x="1180986" y="3739309"/>
            <a:ext cx="6782027" cy="1441570"/>
          </a:xfrm>
          <a:prstGeom prst="rect">
            <a:avLst/>
          </a:prstGeom>
        </p:spPr>
      </p:pic>
      <p:sp>
        <p:nvSpPr>
          <p:cNvPr id="14" name="Freeform 2">
            <a:extLst>
              <a:ext uri="{FF2B5EF4-FFF2-40B4-BE49-F238E27FC236}">
                <a16:creationId xmlns:a16="http://schemas.microsoft.com/office/drawing/2014/main" id="{045B1EEA-EBE7-4500-805F-9B023BCEAEB0}"/>
              </a:ext>
            </a:extLst>
          </p:cNvPr>
          <p:cNvSpPr/>
          <p:nvPr/>
        </p:nvSpPr>
        <p:spPr>
          <a:xfrm>
            <a:off x="617033" y="-1351"/>
            <a:ext cx="8385717" cy="5182230"/>
          </a:xfrm>
          <a:custGeom>
            <a:avLst/>
            <a:gdLst/>
            <a:ahLst/>
            <a:cxnLst/>
            <a:rect l="l" t="t" r="r" b="b"/>
            <a:pathLst>
              <a:path w="9104987" h="8922887">
                <a:moveTo>
                  <a:pt x="0" y="0"/>
                </a:moveTo>
                <a:lnTo>
                  <a:pt x="9104987" y="0"/>
                </a:lnTo>
                <a:lnTo>
                  <a:pt x="9104987" y="8922887"/>
                </a:lnTo>
                <a:lnTo>
                  <a:pt x="0" y="892288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6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8" name="Google Shape;48;p15"/>
          <p:cNvSpPr/>
          <p:nvPr/>
        </p:nvSpPr>
        <p:spPr>
          <a:xfrm flipH="1">
            <a:off x="9763072" y="3720733"/>
            <a:ext cx="78271" cy="104824"/>
          </a:xfrm>
          <a:custGeom>
            <a:avLst/>
            <a:gdLst/>
            <a:ahLst/>
            <a:cxnLst/>
            <a:rect l="l" t="t" r="r" b="b"/>
            <a:pathLst>
              <a:path w="1126" h="1508" extrusionOk="0">
                <a:moveTo>
                  <a:pt x="0" y="1"/>
                </a:moveTo>
                <a:lnTo>
                  <a:pt x="0" y="1"/>
                </a:lnTo>
                <a:cubicBezTo>
                  <a:pt x="362" y="503"/>
                  <a:pt x="744" y="1005"/>
                  <a:pt x="1126" y="1508"/>
                </a:cubicBezTo>
                <a:lnTo>
                  <a:pt x="1126" y="161"/>
                </a:lnTo>
                <a:lnTo>
                  <a:pt x="0" y="1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89;p18"/>
          <p:cNvSpPr/>
          <p:nvPr/>
        </p:nvSpPr>
        <p:spPr>
          <a:xfrm>
            <a:off x="3202436" y="431123"/>
            <a:ext cx="338290" cy="464406"/>
          </a:xfrm>
          <a:custGeom>
            <a:avLst/>
            <a:gdLst/>
            <a:ahLst/>
            <a:cxnLst/>
            <a:rect l="l" t="t" r="r" b="b"/>
            <a:pathLst>
              <a:path w="46179" h="66033" extrusionOk="0">
                <a:moveTo>
                  <a:pt x="23103" y="10458"/>
                </a:moveTo>
                <a:cubicBezTo>
                  <a:pt x="24724" y="10458"/>
                  <a:pt x="26358" y="10770"/>
                  <a:pt x="27912" y="11415"/>
                </a:cubicBezTo>
                <a:cubicBezTo>
                  <a:pt x="32635" y="13384"/>
                  <a:pt x="35709" y="17986"/>
                  <a:pt x="35689" y="23090"/>
                </a:cubicBezTo>
                <a:cubicBezTo>
                  <a:pt x="35689" y="30043"/>
                  <a:pt x="30042" y="35689"/>
                  <a:pt x="23089" y="35689"/>
                </a:cubicBezTo>
                <a:cubicBezTo>
                  <a:pt x="17985" y="35689"/>
                  <a:pt x="13384" y="32615"/>
                  <a:pt x="11434" y="27892"/>
                </a:cubicBezTo>
                <a:cubicBezTo>
                  <a:pt x="9485" y="23190"/>
                  <a:pt x="10550" y="17765"/>
                  <a:pt x="14167" y="14148"/>
                </a:cubicBezTo>
                <a:cubicBezTo>
                  <a:pt x="16589" y="11740"/>
                  <a:pt x="19820" y="10458"/>
                  <a:pt x="23103" y="10458"/>
                </a:cubicBezTo>
                <a:close/>
                <a:moveTo>
                  <a:pt x="23052" y="1"/>
                </a:moveTo>
                <a:cubicBezTo>
                  <a:pt x="10309" y="1"/>
                  <a:pt x="0" y="10342"/>
                  <a:pt x="0" y="23090"/>
                </a:cubicBezTo>
                <a:cubicBezTo>
                  <a:pt x="0" y="35830"/>
                  <a:pt x="23089" y="66033"/>
                  <a:pt x="23089" y="66033"/>
                </a:cubicBezTo>
                <a:cubicBezTo>
                  <a:pt x="23089" y="66033"/>
                  <a:pt x="46158" y="35830"/>
                  <a:pt x="46158" y="23090"/>
                </a:cubicBezTo>
                <a:cubicBezTo>
                  <a:pt x="46178" y="10342"/>
                  <a:pt x="35850" y="1"/>
                  <a:pt x="23126" y="1"/>
                </a:cubicBezTo>
                <a:cubicBezTo>
                  <a:pt x="23114" y="1"/>
                  <a:pt x="23102" y="1"/>
                  <a:pt x="23089" y="1"/>
                </a:cubicBezTo>
                <a:cubicBezTo>
                  <a:pt x="23077" y="1"/>
                  <a:pt x="23065" y="1"/>
                  <a:pt x="2305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矩形 9"/>
          <p:cNvSpPr/>
          <p:nvPr/>
        </p:nvSpPr>
        <p:spPr>
          <a:xfrm>
            <a:off x="7830457" y="3381829"/>
            <a:ext cx="1313543" cy="870857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標題 2"/>
          <p:cNvSpPr>
            <a:spLocks noGrp="1"/>
          </p:cNvSpPr>
          <p:nvPr>
            <p:ph type="ctrTitle"/>
          </p:nvPr>
        </p:nvSpPr>
        <p:spPr>
          <a:xfrm>
            <a:off x="2893416" y="331963"/>
            <a:ext cx="2995339" cy="633347"/>
          </a:xfrm>
        </p:spPr>
        <p:txBody>
          <a:bodyPr/>
          <a:lstStyle/>
          <a:p>
            <a:r>
              <a:rPr lang="zh-TW" altLang="en-US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大  綱</a:t>
            </a:r>
          </a:p>
        </p:txBody>
      </p:sp>
      <p:pic>
        <p:nvPicPr>
          <p:cNvPr id="18" name="圖片 17">
            <a:extLst>
              <a:ext uri="{FF2B5EF4-FFF2-40B4-BE49-F238E27FC236}">
                <a16:creationId xmlns:a16="http://schemas.microsoft.com/office/drawing/2014/main" id="{C2AA23EA-8E0F-4760-847C-9B31834A29E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9162" y="165158"/>
            <a:ext cx="1047121" cy="586640"/>
          </a:xfrm>
          <a:prstGeom prst="rect">
            <a:avLst/>
          </a:prstGeom>
        </p:spPr>
      </p:pic>
      <p:sp>
        <p:nvSpPr>
          <p:cNvPr id="11" name="Google Shape;189;p18">
            <a:extLst>
              <a:ext uri="{FF2B5EF4-FFF2-40B4-BE49-F238E27FC236}">
                <a16:creationId xmlns:a16="http://schemas.microsoft.com/office/drawing/2014/main" id="{1E8BB86E-A876-4A53-8FCA-12732DE823AF}"/>
              </a:ext>
            </a:extLst>
          </p:cNvPr>
          <p:cNvSpPr/>
          <p:nvPr/>
        </p:nvSpPr>
        <p:spPr>
          <a:xfrm>
            <a:off x="5264986" y="409651"/>
            <a:ext cx="338290" cy="464406"/>
          </a:xfrm>
          <a:custGeom>
            <a:avLst/>
            <a:gdLst/>
            <a:ahLst/>
            <a:cxnLst/>
            <a:rect l="l" t="t" r="r" b="b"/>
            <a:pathLst>
              <a:path w="46179" h="66033" extrusionOk="0">
                <a:moveTo>
                  <a:pt x="23103" y="10458"/>
                </a:moveTo>
                <a:cubicBezTo>
                  <a:pt x="24724" y="10458"/>
                  <a:pt x="26358" y="10770"/>
                  <a:pt x="27912" y="11415"/>
                </a:cubicBezTo>
                <a:cubicBezTo>
                  <a:pt x="32635" y="13384"/>
                  <a:pt x="35709" y="17986"/>
                  <a:pt x="35689" y="23090"/>
                </a:cubicBezTo>
                <a:cubicBezTo>
                  <a:pt x="35689" y="30043"/>
                  <a:pt x="30042" y="35689"/>
                  <a:pt x="23089" y="35689"/>
                </a:cubicBezTo>
                <a:cubicBezTo>
                  <a:pt x="17985" y="35689"/>
                  <a:pt x="13384" y="32615"/>
                  <a:pt x="11434" y="27892"/>
                </a:cubicBezTo>
                <a:cubicBezTo>
                  <a:pt x="9485" y="23190"/>
                  <a:pt x="10550" y="17765"/>
                  <a:pt x="14167" y="14148"/>
                </a:cubicBezTo>
                <a:cubicBezTo>
                  <a:pt x="16589" y="11740"/>
                  <a:pt x="19820" y="10458"/>
                  <a:pt x="23103" y="10458"/>
                </a:cubicBezTo>
                <a:close/>
                <a:moveTo>
                  <a:pt x="23052" y="1"/>
                </a:moveTo>
                <a:cubicBezTo>
                  <a:pt x="10309" y="1"/>
                  <a:pt x="0" y="10342"/>
                  <a:pt x="0" y="23090"/>
                </a:cubicBezTo>
                <a:cubicBezTo>
                  <a:pt x="0" y="35830"/>
                  <a:pt x="23089" y="66033"/>
                  <a:pt x="23089" y="66033"/>
                </a:cubicBezTo>
                <a:cubicBezTo>
                  <a:pt x="23089" y="66033"/>
                  <a:pt x="46158" y="35830"/>
                  <a:pt x="46158" y="23090"/>
                </a:cubicBezTo>
                <a:cubicBezTo>
                  <a:pt x="46178" y="10342"/>
                  <a:pt x="35850" y="1"/>
                  <a:pt x="23126" y="1"/>
                </a:cubicBezTo>
                <a:cubicBezTo>
                  <a:pt x="23114" y="1"/>
                  <a:pt x="23102" y="1"/>
                  <a:pt x="23089" y="1"/>
                </a:cubicBezTo>
                <a:cubicBezTo>
                  <a:pt x="23077" y="1"/>
                  <a:pt x="23065" y="1"/>
                  <a:pt x="2305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2718D2E6-B745-4156-BEE3-A94901C1E0D8}"/>
              </a:ext>
            </a:extLst>
          </p:cNvPr>
          <p:cNvSpPr txBox="1"/>
          <p:nvPr/>
        </p:nvSpPr>
        <p:spPr>
          <a:xfrm>
            <a:off x="1570677" y="1460723"/>
            <a:ext cx="6564580" cy="2217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TW" altLang="en-US" sz="3200" dirty="0">
                <a:solidFill>
                  <a:schemeClr val="accent2">
                    <a:lumMod val="75000"/>
                  </a:schemeClr>
                </a:solidFill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個人可接受的跨域挑戰</a:t>
            </a:r>
            <a:endParaRPr lang="en-US" altLang="zh-TW" sz="3200" dirty="0">
              <a:solidFill>
                <a:schemeClr val="accent2">
                  <a:lumMod val="75000"/>
                </a:schemeClr>
              </a:solidFill>
              <a:latin typeface="Yu Gothic UI Semibold" panose="020B0700000000000000" pitchFamily="34" charset="-128"/>
              <a:ea typeface="Yu Gothic UI Semibold" panose="020B0700000000000000" pitchFamily="34" charset="-128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TW" altLang="en-US" sz="3200" dirty="0">
                <a:solidFill>
                  <a:schemeClr val="accent2">
                    <a:lumMod val="75000"/>
                  </a:schemeClr>
                </a:solidFill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國內交換生作業簡介</a:t>
            </a:r>
            <a:endParaRPr lang="en-US" altLang="zh-TW" sz="3200" dirty="0">
              <a:solidFill>
                <a:schemeClr val="accent2">
                  <a:lumMod val="75000"/>
                </a:schemeClr>
              </a:solidFill>
              <a:latin typeface="Yu Gothic UI Semibold" panose="020B0700000000000000" pitchFamily="34" charset="-128"/>
              <a:ea typeface="Yu Gothic UI Semibold" panose="020B0700000000000000" pitchFamily="34" charset="-128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TW" altLang="en-US" sz="3200" dirty="0">
                <a:solidFill>
                  <a:schemeClr val="accent2">
                    <a:lumMod val="75000"/>
                  </a:schemeClr>
                </a:solidFill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交換前的準備內容</a:t>
            </a:r>
          </a:p>
        </p:txBody>
      </p:sp>
    </p:spTree>
    <p:extLst>
      <p:ext uri="{BB962C8B-B14F-4D97-AF65-F5344CB8AC3E}">
        <p14:creationId xmlns:p14="http://schemas.microsoft.com/office/powerpoint/2010/main" val="23343502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5" name="Google Shape;185;p18"/>
          <p:cNvGrpSpPr/>
          <p:nvPr/>
        </p:nvGrpSpPr>
        <p:grpSpPr>
          <a:xfrm>
            <a:off x="-42050" y="1081575"/>
            <a:ext cx="9205400" cy="3650557"/>
            <a:chOff x="-42050" y="1081575"/>
            <a:chExt cx="9205400" cy="3650557"/>
          </a:xfrm>
        </p:grpSpPr>
        <p:sp>
          <p:nvSpPr>
            <p:cNvPr id="186" name="Google Shape;186;p18"/>
            <p:cNvSpPr/>
            <p:nvPr/>
          </p:nvSpPr>
          <p:spPr>
            <a:xfrm>
              <a:off x="-42050" y="1081575"/>
              <a:ext cx="9205400" cy="3648300"/>
            </a:xfrm>
            <a:custGeom>
              <a:avLst/>
              <a:gdLst/>
              <a:ahLst/>
              <a:cxnLst/>
              <a:rect l="l" t="t" r="r" b="b"/>
              <a:pathLst>
                <a:path w="368216" h="145932" extrusionOk="0">
                  <a:moveTo>
                    <a:pt x="0" y="0"/>
                  </a:moveTo>
                  <a:lnTo>
                    <a:pt x="38664" y="6490"/>
                  </a:lnTo>
                  <a:lnTo>
                    <a:pt x="39144" y="52396"/>
                  </a:lnTo>
                  <a:lnTo>
                    <a:pt x="79283" y="58165"/>
                  </a:lnTo>
                  <a:lnTo>
                    <a:pt x="85292" y="98063"/>
                  </a:lnTo>
                  <a:lnTo>
                    <a:pt x="136486" y="94458"/>
                  </a:lnTo>
                  <a:lnTo>
                    <a:pt x="112199" y="145932"/>
                  </a:lnTo>
                  <a:lnTo>
                    <a:pt x="368216" y="144691"/>
                  </a:lnTo>
                </a:path>
              </a:pathLst>
            </a:custGeom>
            <a:noFill/>
            <a:ln w="38100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187" name="Google Shape;187;p18"/>
            <p:cNvGrpSpPr/>
            <p:nvPr/>
          </p:nvGrpSpPr>
          <p:grpSpPr>
            <a:xfrm>
              <a:off x="-42050" y="3284524"/>
              <a:ext cx="1718527" cy="1447608"/>
              <a:chOff x="-118250" y="3284524"/>
              <a:chExt cx="1718527" cy="1447608"/>
            </a:xfrm>
          </p:grpSpPr>
          <p:sp>
            <p:nvSpPr>
              <p:cNvPr id="188" name="Google Shape;188;p18"/>
              <p:cNvSpPr/>
              <p:nvPr/>
            </p:nvSpPr>
            <p:spPr>
              <a:xfrm>
                <a:off x="-118250" y="3593250"/>
                <a:ext cx="1217850" cy="1129650"/>
              </a:xfrm>
              <a:custGeom>
                <a:avLst/>
                <a:gdLst/>
                <a:ahLst/>
                <a:cxnLst/>
                <a:rect l="l" t="t" r="r" b="b"/>
                <a:pathLst>
                  <a:path w="48714" h="45186" extrusionOk="0">
                    <a:moveTo>
                      <a:pt x="48714" y="45186"/>
                    </a:moveTo>
                    <a:lnTo>
                      <a:pt x="16267" y="25477"/>
                    </a:lnTo>
                    <a:lnTo>
                      <a:pt x="0" y="0"/>
                    </a:lnTo>
                  </a:path>
                </a:pathLst>
              </a:custGeom>
              <a:noFill/>
              <a:ln w="38100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89" name="Google Shape;189;p18"/>
              <p:cNvSpPr/>
              <p:nvPr/>
            </p:nvSpPr>
            <p:spPr>
              <a:xfrm>
                <a:off x="587918" y="3284524"/>
                <a:ext cx="1012359" cy="1447608"/>
              </a:xfrm>
              <a:custGeom>
                <a:avLst/>
                <a:gdLst/>
                <a:ahLst/>
                <a:cxnLst/>
                <a:rect l="l" t="t" r="r" b="b"/>
                <a:pathLst>
                  <a:path w="46179" h="66033" extrusionOk="0">
                    <a:moveTo>
                      <a:pt x="23103" y="10458"/>
                    </a:moveTo>
                    <a:cubicBezTo>
                      <a:pt x="24724" y="10458"/>
                      <a:pt x="26358" y="10770"/>
                      <a:pt x="27912" y="11415"/>
                    </a:cubicBezTo>
                    <a:cubicBezTo>
                      <a:pt x="32635" y="13384"/>
                      <a:pt x="35709" y="17986"/>
                      <a:pt x="35689" y="23090"/>
                    </a:cubicBezTo>
                    <a:cubicBezTo>
                      <a:pt x="35689" y="30043"/>
                      <a:pt x="30042" y="35689"/>
                      <a:pt x="23089" y="35689"/>
                    </a:cubicBezTo>
                    <a:cubicBezTo>
                      <a:pt x="17985" y="35689"/>
                      <a:pt x="13384" y="32615"/>
                      <a:pt x="11434" y="27892"/>
                    </a:cubicBezTo>
                    <a:cubicBezTo>
                      <a:pt x="9485" y="23190"/>
                      <a:pt x="10550" y="17765"/>
                      <a:pt x="14167" y="14148"/>
                    </a:cubicBezTo>
                    <a:cubicBezTo>
                      <a:pt x="16589" y="11740"/>
                      <a:pt x="19820" y="10458"/>
                      <a:pt x="23103" y="10458"/>
                    </a:cubicBezTo>
                    <a:close/>
                    <a:moveTo>
                      <a:pt x="23052" y="1"/>
                    </a:moveTo>
                    <a:cubicBezTo>
                      <a:pt x="10309" y="1"/>
                      <a:pt x="0" y="10342"/>
                      <a:pt x="0" y="23090"/>
                    </a:cubicBezTo>
                    <a:cubicBezTo>
                      <a:pt x="0" y="35830"/>
                      <a:pt x="23089" y="66033"/>
                      <a:pt x="23089" y="66033"/>
                    </a:cubicBezTo>
                    <a:cubicBezTo>
                      <a:pt x="23089" y="66033"/>
                      <a:pt x="46158" y="35830"/>
                      <a:pt x="46158" y="23090"/>
                    </a:cubicBezTo>
                    <a:cubicBezTo>
                      <a:pt x="46178" y="10342"/>
                      <a:pt x="35850" y="1"/>
                      <a:pt x="23126" y="1"/>
                    </a:cubicBezTo>
                    <a:cubicBezTo>
                      <a:pt x="23114" y="1"/>
                      <a:pt x="23102" y="1"/>
                      <a:pt x="23089" y="1"/>
                    </a:cubicBezTo>
                    <a:cubicBezTo>
                      <a:pt x="23077" y="1"/>
                      <a:pt x="23065" y="1"/>
                      <a:pt x="23052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90" name="Google Shape;190;p18"/>
          <p:cNvSpPr txBox="1">
            <a:spLocks noGrp="1"/>
          </p:cNvSpPr>
          <p:nvPr>
            <p:ph type="title"/>
          </p:nvPr>
        </p:nvSpPr>
        <p:spPr>
          <a:xfrm>
            <a:off x="2035302" y="515940"/>
            <a:ext cx="4892400" cy="38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3200" b="1" dirty="0">
                <a:solidFill>
                  <a:srgbClr val="005392"/>
                </a:solidFill>
              </a:rPr>
              <a:t>跨域、跨系、跨校</a:t>
            </a:r>
            <a:endParaRPr sz="3200" b="1" dirty="0">
              <a:solidFill>
                <a:srgbClr val="005392"/>
              </a:solidFill>
            </a:endParaRPr>
          </a:p>
        </p:txBody>
      </p:sp>
      <p:grpSp>
        <p:nvGrpSpPr>
          <p:cNvPr id="191" name="Google Shape;191;p18"/>
          <p:cNvGrpSpPr/>
          <p:nvPr/>
        </p:nvGrpSpPr>
        <p:grpSpPr>
          <a:xfrm>
            <a:off x="736221" y="1528150"/>
            <a:ext cx="5506180" cy="428400"/>
            <a:chOff x="736220" y="1528150"/>
            <a:chExt cx="4725502" cy="428400"/>
          </a:xfrm>
        </p:grpSpPr>
        <p:grpSp>
          <p:nvGrpSpPr>
            <p:cNvPr id="192" name="Google Shape;192;p18"/>
            <p:cNvGrpSpPr/>
            <p:nvPr/>
          </p:nvGrpSpPr>
          <p:grpSpPr>
            <a:xfrm>
              <a:off x="736220" y="1563525"/>
              <a:ext cx="2117130" cy="371400"/>
              <a:chOff x="736220" y="1563525"/>
              <a:chExt cx="2117130" cy="371400"/>
            </a:xfrm>
          </p:grpSpPr>
          <p:cxnSp>
            <p:nvCxnSpPr>
              <p:cNvPr id="193" name="Google Shape;193;p18"/>
              <p:cNvCxnSpPr/>
              <p:nvPr/>
            </p:nvCxnSpPr>
            <p:spPr>
              <a:xfrm rot="10800000">
                <a:off x="1092950" y="1742350"/>
                <a:ext cx="1760400" cy="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accent2"/>
                </a:solidFill>
                <a:prstDash val="dot"/>
                <a:round/>
                <a:headEnd type="none" w="med" len="med"/>
                <a:tailEnd type="none" w="med" len="med"/>
              </a:ln>
            </p:spPr>
          </p:cxnSp>
          <p:grpSp>
            <p:nvGrpSpPr>
              <p:cNvPr id="194" name="Google Shape;194;p18"/>
              <p:cNvGrpSpPr/>
              <p:nvPr/>
            </p:nvGrpSpPr>
            <p:grpSpPr>
              <a:xfrm>
                <a:off x="736220" y="1563536"/>
                <a:ext cx="378160" cy="357614"/>
                <a:chOff x="736220" y="1563536"/>
                <a:chExt cx="378160" cy="357614"/>
              </a:xfrm>
            </p:grpSpPr>
            <p:sp>
              <p:nvSpPr>
                <p:cNvPr id="195" name="Google Shape;195;p18"/>
                <p:cNvSpPr/>
                <p:nvPr/>
              </p:nvSpPr>
              <p:spPr>
                <a:xfrm>
                  <a:off x="813988" y="1658318"/>
                  <a:ext cx="201048" cy="16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695" h="4795" extrusionOk="0">
                      <a:moveTo>
                        <a:pt x="3031" y="1"/>
                      </a:moveTo>
                      <a:cubicBezTo>
                        <a:pt x="2240" y="1"/>
                        <a:pt x="1446" y="378"/>
                        <a:pt x="973" y="1175"/>
                      </a:cubicBezTo>
                      <a:cubicBezTo>
                        <a:pt x="0" y="2832"/>
                        <a:pt x="1254" y="4795"/>
                        <a:pt x="3015" y="4795"/>
                      </a:cubicBezTo>
                      <a:cubicBezTo>
                        <a:pt x="3219" y="4795"/>
                        <a:pt x="3430" y="4768"/>
                        <a:pt x="3645" y="4712"/>
                      </a:cubicBezTo>
                      <a:cubicBezTo>
                        <a:pt x="4931" y="4391"/>
                        <a:pt x="5695" y="3064"/>
                        <a:pt x="5373" y="1798"/>
                      </a:cubicBezTo>
                      <a:cubicBezTo>
                        <a:pt x="5068" y="631"/>
                        <a:pt x="4052" y="1"/>
                        <a:pt x="3031" y="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96" name="Google Shape;196;p18"/>
                <p:cNvSpPr/>
                <p:nvPr/>
              </p:nvSpPr>
              <p:spPr>
                <a:xfrm>
                  <a:off x="736220" y="1563536"/>
                  <a:ext cx="378160" cy="3576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712" h="10130" extrusionOk="0">
                      <a:moveTo>
                        <a:pt x="5245" y="525"/>
                      </a:moveTo>
                      <a:lnTo>
                        <a:pt x="5225" y="545"/>
                      </a:lnTo>
                      <a:cubicBezTo>
                        <a:pt x="5239" y="545"/>
                        <a:pt x="5252" y="545"/>
                        <a:pt x="5265" y="545"/>
                      </a:cubicBezTo>
                      <a:cubicBezTo>
                        <a:pt x="7539" y="545"/>
                        <a:pt x="9467" y="2246"/>
                        <a:pt x="9747" y="4503"/>
                      </a:cubicBezTo>
                      <a:cubicBezTo>
                        <a:pt x="10048" y="6774"/>
                        <a:pt x="8601" y="8904"/>
                        <a:pt x="6371" y="9487"/>
                      </a:cubicBezTo>
                      <a:cubicBezTo>
                        <a:pt x="5989" y="9585"/>
                        <a:pt x="5607" y="9631"/>
                        <a:pt x="5230" y="9631"/>
                      </a:cubicBezTo>
                      <a:cubicBezTo>
                        <a:pt x="3209" y="9631"/>
                        <a:pt x="1370" y="8281"/>
                        <a:pt x="845" y="6232"/>
                      </a:cubicBezTo>
                      <a:cubicBezTo>
                        <a:pt x="81" y="3338"/>
                        <a:pt x="2251" y="525"/>
                        <a:pt x="5245" y="525"/>
                      </a:cubicBezTo>
                      <a:close/>
                      <a:moveTo>
                        <a:pt x="5248" y="1"/>
                      </a:moveTo>
                      <a:cubicBezTo>
                        <a:pt x="5034" y="1"/>
                        <a:pt x="4819" y="14"/>
                        <a:pt x="4602" y="42"/>
                      </a:cubicBezTo>
                      <a:cubicBezTo>
                        <a:pt x="1950" y="384"/>
                        <a:pt x="1" y="2715"/>
                        <a:pt x="182" y="5388"/>
                      </a:cubicBezTo>
                      <a:cubicBezTo>
                        <a:pt x="342" y="8060"/>
                        <a:pt x="2553" y="10130"/>
                        <a:pt x="5245" y="10130"/>
                      </a:cubicBezTo>
                      <a:cubicBezTo>
                        <a:pt x="5667" y="10130"/>
                        <a:pt x="6089" y="10070"/>
                        <a:pt x="6511" y="9969"/>
                      </a:cubicBezTo>
                      <a:cubicBezTo>
                        <a:pt x="9104" y="9306"/>
                        <a:pt x="10711" y="6734"/>
                        <a:pt x="10209" y="4102"/>
                      </a:cubicBezTo>
                      <a:cubicBezTo>
                        <a:pt x="9748" y="1704"/>
                        <a:pt x="7628" y="1"/>
                        <a:pt x="5248" y="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cxnSp>
            <p:nvCxnSpPr>
              <p:cNvPr id="197" name="Google Shape;197;p18"/>
              <p:cNvCxnSpPr/>
              <p:nvPr/>
            </p:nvCxnSpPr>
            <p:spPr>
              <a:xfrm>
                <a:off x="2853350" y="1563525"/>
                <a:ext cx="0" cy="37140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198" name="Google Shape;198;p18"/>
            <p:cNvGrpSpPr/>
            <p:nvPr/>
          </p:nvGrpSpPr>
          <p:grpSpPr>
            <a:xfrm>
              <a:off x="1423388" y="1528150"/>
              <a:ext cx="4038334" cy="428400"/>
              <a:chOff x="1423388" y="1528150"/>
              <a:chExt cx="4038334" cy="428400"/>
            </a:xfrm>
          </p:grpSpPr>
          <p:sp>
            <p:nvSpPr>
              <p:cNvPr id="199" name="Google Shape;199;p18"/>
              <p:cNvSpPr/>
              <p:nvPr/>
            </p:nvSpPr>
            <p:spPr>
              <a:xfrm>
                <a:off x="1423388" y="1564313"/>
                <a:ext cx="1140900" cy="357300"/>
              </a:xfrm>
              <a:prstGeom prst="roundRect">
                <a:avLst>
                  <a:gd name="adj" fmla="val 16667"/>
                </a:avLst>
              </a:prstGeom>
              <a:solidFill>
                <a:schemeClr val="lt1"/>
              </a:solidFill>
              <a:ln w="19050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zh-TW" altLang="en-US" sz="1800" b="1" dirty="0">
                    <a:solidFill>
                      <a:schemeClr val="accent2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跨域</a:t>
                </a:r>
                <a:endParaRPr sz="1800" b="1" dirty="0">
                  <a:solidFill>
                    <a:schemeClr val="accent2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  <p:sp>
            <p:nvSpPr>
              <p:cNvPr id="200" name="Google Shape;200;p18"/>
              <p:cNvSpPr txBox="1"/>
              <p:nvPr/>
            </p:nvSpPr>
            <p:spPr>
              <a:xfrm>
                <a:off x="2948625" y="1528150"/>
                <a:ext cx="2513097" cy="428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zh-TW" altLang="en-US" sz="1800" dirty="0">
                    <a:solidFill>
                      <a:schemeClr val="dk1"/>
                    </a:solidFill>
                    <a:latin typeface="Fira Sans"/>
                    <a:ea typeface="Fira Sans"/>
                    <a:cs typeface="Fira Sans"/>
                    <a:sym typeface="Fira Sans"/>
                  </a:rPr>
                  <a:t>我想要修習跨領域的課，試看看多一份專業證明</a:t>
                </a:r>
                <a:endParaRPr sz="1800" dirty="0">
                  <a:solidFill>
                    <a:schemeClr val="dk1"/>
                  </a:solidFill>
                  <a:latin typeface="Fira Sans"/>
                  <a:ea typeface="Fira Sans"/>
                  <a:cs typeface="Fira Sans"/>
                  <a:sym typeface="Fira Sans"/>
                </a:endParaRPr>
              </a:p>
            </p:txBody>
          </p:sp>
        </p:grpSp>
      </p:grpSp>
      <p:grpSp>
        <p:nvGrpSpPr>
          <p:cNvPr id="201" name="Google Shape;201;p18"/>
          <p:cNvGrpSpPr/>
          <p:nvPr/>
        </p:nvGrpSpPr>
        <p:grpSpPr>
          <a:xfrm>
            <a:off x="1813691" y="2681925"/>
            <a:ext cx="5617624" cy="428400"/>
            <a:chOff x="1813692" y="2681925"/>
            <a:chExt cx="5019968" cy="428400"/>
          </a:xfrm>
        </p:grpSpPr>
        <p:grpSp>
          <p:nvGrpSpPr>
            <p:cNvPr id="202" name="Google Shape;202;p18"/>
            <p:cNvGrpSpPr/>
            <p:nvPr/>
          </p:nvGrpSpPr>
          <p:grpSpPr>
            <a:xfrm>
              <a:off x="1813692" y="2717300"/>
              <a:ext cx="2117130" cy="371400"/>
              <a:chOff x="1813692" y="2717300"/>
              <a:chExt cx="2117130" cy="371400"/>
            </a:xfrm>
          </p:grpSpPr>
          <p:cxnSp>
            <p:nvCxnSpPr>
              <p:cNvPr id="203" name="Google Shape;203;p18"/>
              <p:cNvCxnSpPr/>
              <p:nvPr/>
            </p:nvCxnSpPr>
            <p:spPr>
              <a:xfrm rot="10800000">
                <a:off x="2170422" y="2896125"/>
                <a:ext cx="1760400" cy="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accent3"/>
                </a:solidFill>
                <a:prstDash val="dot"/>
                <a:round/>
                <a:headEnd type="none" w="med" len="med"/>
                <a:tailEnd type="none" w="med" len="med"/>
              </a:ln>
            </p:spPr>
          </p:cxnSp>
          <p:grpSp>
            <p:nvGrpSpPr>
              <p:cNvPr id="204" name="Google Shape;204;p18"/>
              <p:cNvGrpSpPr/>
              <p:nvPr/>
            </p:nvGrpSpPr>
            <p:grpSpPr>
              <a:xfrm>
                <a:off x="1813692" y="2717311"/>
                <a:ext cx="378160" cy="357614"/>
                <a:chOff x="1813692" y="2717311"/>
                <a:chExt cx="378160" cy="357614"/>
              </a:xfrm>
            </p:grpSpPr>
            <p:sp>
              <p:nvSpPr>
                <p:cNvPr id="205" name="Google Shape;205;p18"/>
                <p:cNvSpPr/>
                <p:nvPr/>
              </p:nvSpPr>
              <p:spPr>
                <a:xfrm>
                  <a:off x="1891460" y="2812093"/>
                  <a:ext cx="201048" cy="16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695" h="4795" extrusionOk="0">
                      <a:moveTo>
                        <a:pt x="3031" y="1"/>
                      </a:moveTo>
                      <a:cubicBezTo>
                        <a:pt x="2240" y="1"/>
                        <a:pt x="1446" y="378"/>
                        <a:pt x="973" y="1175"/>
                      </a:cubicBezTo>
                      <a:cubicBezTo>
                        <a:pt x="0" y="2832"/>
                        <a:pt x="1254" y="4795"/>
                        <a:pt x="3015" y="4795"/>
                      </a:cubicBezTo>
                      <a:cubicBezTo>
                        <a:pt x="3219" y="4795"/>
                        <a:pt x="3430" y="4768"/>
                        <a:pt x="3645" y="4712"/>
                      </a:cubicBezTo>
                      <a:cubicBezTo>
                        <a:pt x="4931" y="4391"/>
                        <a:pt x="5695" y="3064"/>
                        <a:pt x="5373" y="1798"/>
                      </a:cubicBezTo>
                      <a:cubicBezTo>
                        <a:pt x="5068" y="631"/>
                        <a:pt x="4052" y="1"/>
                        <a:pt x="3031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06" name="Google Shape;206;p18"/>
                <p:cNvSpPr/>
                <p:nvPr/>
              </p:nvSpPr>
              <p:spPr>
                <a:xfrm>
                  <a:off x="1813692" y="2717311"/>
                  <a:ext cx="378160" cy="3576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712" h="10130" extrusionOk="0">
                      <a:moveTo>
                        <a:pt x="5245" y="525"/>
                      </a:moveTo>
                      <a:lnTo>
                        <a:pt x="5225" y="545"/>
                      </a:lnTo>
                      <a:cubicBezTo>
                        <a:pt x="5239" y="545"/>
                        <a:pt x="5252" y="545"/>
                        <a:pt x="5265" y="545"/>
                      </a:cubicBezTo>
                      <a:cubicBezTo>
                        <a:pt x="7539" y="545"/>
                        <a:pt x="9467" y="2246"/>
                        <a:pt x="9747" y="4503"/>
                      </a:cubicBezTo>
                      <a:cubicBezTo>
                        <a:pt x="10048" y="6774"/>
                        <a:pt x="8601" y="8904"/>
                        <a:pt x="6371" y="9487"/>
                      </a:cubicBezTo>
                      <a:cubicBezTo>
                        <a:pt x="5989" y="9585"/>
                        <a:pt x="5607" y="9631"/>
                        <a:pt x="5230" y="9631"/>
                      </a:cubicBezTo>
                      <a:cubicBezTo>
                        <a:pt x="3209" y="9631"/>
                        <a:pt x="1370" y="8281"/>
                        <a:pt x="845" y="6232"/>
                      </a:cubicBezTo>
                      <a:cubicBezTo>
                        <a:pt x="81" y="3338"/>
                        <a:pt x="2251" y="525"/>
                        <a:pt x="5245" y="525"/>
                      </a:cubicBezTo>
                      <a:close/>
                      <a:moveTo>
                        <a:pt x="5248" y="1"/>
                      </a:moveTo>
                      <a:cubicBezTo>
                        <a:pt x="5034" y="1"/>
                        <a:pt x="4819" y="14"/>
                        <a:pt x="4602" y="42"/>
                      </a:cubicBezTo>
                      <a:cubicBezTo>
                        <a:pt x="1950" y="384"/>
                        <a:pt x="1" y="2715"/>
                        <a:pt x="182" y="5388"/>
                      </a:cubicBezTo>
                      <a:cubicBezTo>
                        <a:pt x="342" y="8060"/>
                        <a:pt x="2553" y="10130"/>
                        <a:pt x="5245" y="10130"/>
                      </a:cubicBezTo>
                      <a:cubicBezTo>
                        <a:pt x="5667" y="10130"/>
                        <a:pt x="6089" y="10070"/>
                        <a:pt x="6511" y="9969"/>
                      </a:cubicBezTo>
                      <a:cubicBezTo>
                        <a:pt x="9104" y="9306"/>
                        <a:pt x="10711" y="6734"/>
                        <a:pt x="10209" y="4102"/>
                      </a:cubicBezTo>
                      <a:cubicBezTo>
                        <a:pt x="9748" y="1704"/>
                        <a:pt x="7628" y="1"/>
                        <a:pt x="5248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cxnSp>
            <p:nvCxnSpPr>
              <p:cNvPr id="207" name="Google Shape;207;p18"/>
              <p:cNvCxnSpPr/>
              <p:nvPr/>
            </p:nvCxnSpPr>
            <p:spPr>
              <a:xfrm>
                <a:off x="3930822" y="2717300"/>
                <a:ext cx="0" cy="37140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208" name="Google Shape;208;p18"/>
            <p:cNvGrpSpPr/>
            <p:nvPr/>
          </p:nvGrpSpPr>
          <p:grpSpPr>
            <a:xfrm>
              <a:off x="2500860" y="2681925"/>
              <a:ext cx="4332800" cy="428400"/>
              <a:chOff x="2500860" y="2681925"/>
              <a:chExt cx="4332800" cy="428400"/>
            </a:xfrm>
          </p:grpSpPr>
          <p:sp>
            <p:nvSpPr>
              <p:cNvPr id="209" name="Google Shape;209;p18"/>
              <p:cNvSpPr/>
              <p:nvPr/>
            </p:nvSpPr>
            <p:spPr>
              <a:xfrm>
                <a:off x="2500860" y="2718095"/>
                <a:ext cx="1140900" cy="357300"/>
              </a:xfrm>
              <a:prstGeom prst="roundRect">
                <a:avLst>
                  <a:gd name="adj" fmla="val 16667"/>
                </a:avLst>
              </a:prstGeom>
              <a:solidFill>
                <a:schemeClr val="lt1"/>
              </a:solidFill>
              <a:ln w="19050" cap="flat" cmpd="sng">
                <a:solidFill>
                  <a:schemeClr val="accent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zh-TW" altLang="en-US" sz="1800" b="1" dirty="0">
                    <a:solidFill>
                      <a:schemeClr val="accent3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跨系</a:t>
                </a:r>
                <a:endParaRPr sz="1800" b="1" dirty="0">
                  <a:solidFill>
                    <a:schemeClr val="accent3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  <p:sp>
            <p:nvSpPr>
              <p:cNvPr id="210" name="Google Shape;210;p18"/>
              <p:cNvSpPr txBox="1"/>
              <p:nvPr/>
            </p:nvSpPr>
            <p:spPr>
              <a:xfrm>
                <a:off x="4026077" y="2681925"/>
                <a:ext cx="2807583" cy="428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zh-TW" altLang="en-US" sz="1600" dirty="0">
                    <a:solidFill>
                      <a:schemeClr val="dk1"/>
                    </a:solidFill>
                    <a:latin typeface="Fira Sans"/>
                    <a:ea typeface="Fira Sans"/>
                    <a:cs typeface="Fira Sans"/>
                    <a:sym typeface="Fira Sans"/>
                  </a:rPr>
                  <a:t>我想同時修習校內其他學系一系列的課，未來可結合本系專長</a:t>
                </a:r>
                <a:endParaRPr sz="1600" dirty="0">
                  <a:solidFill>
                    <a:schemeClr val="dk1"/>
                  </a:solidFill>
                  <a:latin typeface="Fira Sans"/>
                  <a:ea typeface="Fira Sans"/>
                  <a:cs typeface="Fira Sans"/>
                  <a:sym typeface="Fira Sans"/>
                </a:endParaRPr>
              </a:p>
            </p:txBody>
          </p:sp>
        </p:grpSp>
      </p:grpSp>
      <p:grpSp>
        <p:nvGrpSpPr>
          <p:cNvPr id="211" name="Google Shape;211;p18"/>
          <p:cNvGrpSpPr/>
          <p:nvPr/>
        </p:nvGrpSpPr>
        <p:grpSpPr>
          <a:xfrm>
            <a:off x="2886995" y="3835725"/>
            <a:ext cx="5081348" cy="428400"/>
            <a:chOff x="2886995" y="3835725"/>
            <a:chExt cx="5081348" cy="428400"/>
          </a:xfrm>
        </p:grpSpPr>
        <p:grpSp>
          <p:nvGrpSpPr>
            <p:cNvPr id="212" name="Google Shape;212;p18"/>
            <p:cNvGrpSpPr/>
            <p:nvPr/>
          </p:nvGrpSpPr>
          <p:grpSpPr>
            <a:xfrm>
              <a:off x="2886995" y="3871089"/>
              <a:ext cx="2117130" cy="371400"/>
              <a:chOff x="2886995" y="3871089"/>
              <a:chExt cx="2117130" cy="371400"/>
            </a:xfrm>
          </p:grpSpPr>
          <p:cxnSp>
            <p:nvCxnSpPr>
              <p:cNvPr id="213" name="Google Shape;213;p18"/>
              <p:cNvCxnSpPr/>
              <p:nvPr/>
            </p:nvCxnSpPr>
            <p:spPr>
              <a:xfrm rot="10800000">
                <a:off x="3243725" y="4049914"/>
                <a:ext cx="1760400" cy="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accent4"/>
                </a:solidFill>
                <a:prstDash val="dot"/>
                <a:round/>
                <a:headEnd type="none" w="med" len="med"/>
                <a:tailEnd type="none" w="med" len="med"/>
              </a:ln>
            </p:spPr>
          </p:cxnSp>
          <p:grpSp>
            <p:nvGrpSpPr>
              <p:cNvPr id="214" name="Google Shape;214;p18"/>
              <p:cNvGrpSpPr/>
              <p:nvPr/>
            </p:nvGrpSpPr>
            <p:grpSpPr>
              <a:xfrm>
                <a:off x="2886995" y="3871099"/>
                <a:ext cx="378160" cy="357614"/>
                <a:chOff x="3117612" y="3871099"/>
                <a:chExt cx="378160" cy="357614"/>
              </a:xfrm>
            </p:grpSpPr>
            <p:sp>
              <p:nvSpPr>
                <p:cNvPr id="215" name="Google Shape;215;p18"/>
                <p:cNvSpPr/>
                <p:nvPr/>
              </p:nvSpPr>
              <p:spPr>
                <a:xfrm>
                  <a:off x="3195380" y="3965882"/>
                  <a:ext cx="201048" cy="16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695" h="4795" extrusionOk="0">
                      <a:moveTo>
                        <a:pt x="3031" y="1"/>
                      </a:moveTo>
                      <a:cubicBezTo>
                        <a:pt x="2240" y="1"/>
                        <a:pt x="1446" y="378"/>
                        <a:pt x="973" y="1175"/>
                      </a:cubicBezTo>
                      <a:cubicBezTo>
                        <a:pt x="0" y="2832"/>
                        <a:pt x="1254" y="4795"/>
                        <a:pt x="3015" y="4795"/>
                      </a:cubicBezTo>
                      <a:cubicBezTo>
                        <a:pt x="3219" y="4795"/>
                        <a:pt x="3430" y="4768"/>
                        <a:pt x="3645" y="4712"/>
                      </a:cubicBezTo>
                      <a:cubicBezTo>
                        <a:pt x="4931" y="4391"/>
                        <a:pt x="5695" y="3064"/>
                        <a:pt x="5373" y="1798"/>
                      </a:cubicBezTo>
                      <a:cubicBezTo>
                        <a:pt x="5068" y="631"/>
                        <a:pt x="4052" y="1"/>
                        <a:pt x="3031" y="1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600"/>
                </a:p>
              </p:txBody>
            </p:sp>
            <p:sp>
              <p:nvSpPr>
                <p:cNvPr id="216" name="Google Shape;216;p18"/>
                <p:cNvSpPr/>
                <p:nvPr/>
              </p:nvSpPr>
              <p:spPr>
                <a:xfrm>
                  <a:off x="3117612" y="3871099"/>
                  <a:ext cx="378160" cy="3576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712" h="10130" extrusionOk="0">
                      <a:moveTo>
                        <a:pt x="5245" y="525"/>
                      </a:moveTo>
                      <a:lnTo>
                        <a:pt x="5225" y="545"/>
                      </a:lnTo>
                      <a:cubicBezTo>
                        <a:pt x="5239" y="545"/>
                        <a:pt x="5252" y="545"/>
                        <a:pt x="5265" y="545"/>
                      </a:cubicBezTo>
                      <a:cubicBezTo>
                        <a:pt x="7539" y="545"/>
                        <a:pt x="9467" y="2246"/>
                        <a:pt x="9747" y="4503"/>
                      </a:cubicBezTo>
                      <a:cubicBezTo>
                        <a:pt x="10048" y="6774"/>
                        <a:pt x="8601" y="8904"/>
                        <a:pt x="6371" y="9487"/>
                      </a:cubicBezTo>
                      <a:cubicBezTo>
                        <a:pt x="5989" y="9585"/>
                        <a:pt x="5607" y="9631"/>
                        <a:pt x="5230" y="9631"/>
                      </a:cubicBezTo>
                      <a:cubicBezTo>
                        <a:pt x="3209" y="9631"/>
                        <a:pt x="1370" y="8281"/>
                        <a:pt x="845" y="6232"/>
                      </a:cubicBezTo>
                      <a:cubicBezTo>
                        <a:pt x="81" y="3338"/>
                        <a:pt x="2251" y="525"/>
                        <a:pt x="5245" y="525"/>
                      </a:cubicBezTo>
                      <a:close/>
                      <a:moveTo>
                        <a:pt x="5248" y="1"/>
                      </a:moveTo>
                      <a:cubicBezTo>
                        <a:pt x="5034" y="1"/>
                        <a:pt x="4819" y="14"/>
                        <a:pt x="4602" y="42"/>
                      </a:cubicBezTo>
                      <a:cubicBezTo>
                        <a:pt x="1950" y="384"/>
                        <a:pt x="1" y="2715"/>
                        <a:pt x="182" y="5388"/>
                      </a:cubicBezTo>
                      <a:cubicBezTo>
                        <a:pt x="342" y="8060"/>
                        <a:pt x="2553" y="10130"/>
                        <a:pt x="5245" y="10130"/>
                      </a:cubicBezTo>
                      <a:cubicBezTo>
                        <a:pt x="5667" y="10130"/>
                        <a:pt x="6089" y="10070"/>
                        <a:pt x="6511" y="9969"/>
                      </a:cubicBezTo>
                      <a:cubicBezTo>
                        <a:pt x="9104" y="9306"/>
                        <a:pt x="10711" y="6734"/>
                        <a:pt x="10209" y="4102"/>
                      </a:cubicBezTo>
                      <a:cubicBezTo>
                        <a:pt x="9748" y="1704"/>
                        <a:pt x="7628" y="1"/>
                        <a:pt x="5248" y="1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600"/>
                </a:p>
              </p:txBody>
            </p:sp>
          </p:grpSp>
          <p:cxnSp>
            <p:nvCxnSpPr>
              <p:cNvPr id="217" name="Google Shape;217;p18"/>
              <p:cNvCxnSpPr/>
              <p:nvPr/>
            </p:nvCxnSpPr>
            <p:spPr>
              <a:xfrm>
                <a:off x="5004125" y="3871089"/>
                <a:ext cx="0" cy="37140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218" name="Google Shape;218;p18"/>
            <p:cNvGrpSpPr/>
            <p:nvPr/>
          </p:nvGrpSpPr>
          <p:grpSpPr>
            <a:xfrm>
              <a:off x="3574163" y="3835725"/>
              <a:ext cx="4394180" cy="428400"/>
              <a:chOff x="3574163" y="3835725"/>
              <a:chExt cx="4394180" cy="428400"/>
            </a:xfrm>
          </p:grpSpPr>
          <p:sp>
            <p:nvSpPr>
              <p:cNvPr id="219" name="Google Shape;219;p18"/>
              <p:cNvSpPr/>
              <p:nvPr/>
            </p:nvSpPr>
            <p:spPr>
              <a:xfrm>
                <a:off x="3574163" y="3871876"/>
                <a:ext cx="1140900" cy="357300"/>
              </a:xfrm>
              <a:prstGeom prst="roundRect">
                <a:avLst>
                  <a:gd name="adj" fmla="val 16667"/>
                </a:avLst>
              </a:prstGeom>
              <a:solidFill>
                <a:schemeClr val="lt1"/>
              </a:solidFill>
              <a:ln w="1905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zh-TW" altLang="en-US" sz="1600" b="1" dirty="0">
                    <a:solidFill>
                      <a:schemeClr val="accent4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跨校</a:t>
                </a:r>
                <a:endParaRPr sz="1600" b="1" dirty="0">
                  <a:solidFill>
                    <a:schemeClr val="accent4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  <p:sp>
            <p:nvSpPr>
              <p:cNvPr id="220" name="Google Shape;220;p18"/>
              <p:cNvSpPr txBox="1"/>
              <p:nvPr/>
            </p:nvSpPr>
            <p:spPr>
              <a:xfrm>
                <a:off x="5099383" y="3835725"/>
                <a:ext cx="2868960" cy="428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lvl="0"/>
                <a:r>
                  <a:rPr lang="zh-TW" altLang="en-US" sz="1600" dirty="0">
                    <a:solidFill>
                      <a:schemeClr val="dk1"/>
                    </a:solidFill>
                    <a:latin typeface="Fira Sans"/>
                    <a:ea typeface="Fira Sans"/>
                    <a:cs typeface="Fira Sans"/>
                    <a:sym typeface="Fira Sans"/>
                  </a:rPr>
                  <a:t>我想去其他學校體驗不同的學習環境或學校没有的學系專長</a:t>
                </a:r>
              </a:p>
            </p:txBody>
          </p:sp>
        </p:grpSp>
      </p:grpSp>
      <p:pic>
        <p:nvPicPr>
          <p:cNvPr id="38" name="圖片 37">
            <a:extLst>
              <a:ext uri="{FF2B5EF4-FFF2-40B4-BE49-F238E27FC236}">
                <a16:creationId xmlns:a16="http://schemas.microsoft.com/office/drawing/2014/main" id="{C2AA23EA-8E0F-4760-847C-9B31834A29E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9162" y="165158"/>
            <a:ext cx="1047121" cy="586640"/>
          </a:xfrm>
          <a:prstGeom prst="rect">
            <a:avLst/>
          </a:prstGeom>
        </p:spPr>
      </p:pic>
      <p:sp>
        <p:nvSpPr>
          <p:cNvPr id="2" name="文字方塊 1">
            <a:extLst>
              <a:ext uri="{FF2B5EF4-FFF2-40B4-BE49-F238E27FC236}">
                <a16:creationId xmlns:a16="http://schemas.microsoft.com/office/drawing/2014/main" id="{9D39DA58-AEEF-4683-9C72-938EE771622E}"/>
              </a:ext>
            </a:extLst>
          </p:cNvPr>
          <p:cNvSpPr txBox="1"/>
          <p:nvPr/>
        </p:nvSpPr>
        <p:spPr>
          <a:xfrm>
            <a:off x="8618400" y="4831200"/>
            <a:ext cx="317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1</a:t>
            </a:r>
            <a:endParaRPr lang="zh-TW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2"/>
          <p:cNvSpPr txBox="1"/>
          <p:nvPr/>
        </p:nvSpPr>
        <p:spPr>
          <a:xfrm>
            <a:off x="571500" y="375011"/>
            <a:ext cx="7021878" cy="5366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606"/>
              </a:lnSpc>
              <a:spcBef>
                <a:spcPct val="0"/>
              </a:spcBef>
            </a:pPr>
            <a:r>
              <a:rPr lang="zh-TW" altLang="en-US" sz="3200" b="1" dirty="0">
                <a:solidFill>
                  <a:srgbClr val="00539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自主彈性學習 跨域多元專長</a:t>
            </a:r>
            <a:endParaRPr lang="en-US" sz="3200" b="1" dirty="0">
              <a:solidFill>
                <a:srgbClr val="00539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pic>
        <p:nvPicPr>
          <p:cNvPr id="28" name="圖片 27">
            <a:extLst>
              <a:ext uri="{FF2B5EF4-FFF2-40B4-BE49-F238E27FC236}">
                <a16:creationId xmlns:a16="http://schemas.microsoft.com/office/drawing/2014/main" id="{C2AA23EA-8E0F-4760-847C-9B31834A29E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9162" y="165158"/>
            <a:ext cx="1047121" cy="586640"/>
          </a:xfrm>
          <a:prstGeom prst="rect">
            <a:avLst/>
          </a:prstGeom>
        </p:spPr>
      </p:pic>
      <p:sp>
        <p:nvSpPr>
          <p:cNvPr id="32" name="文字方塊 31">
            <a:extLst>
              <a:ext uri="{FF2B5EF4-FFF2-40B4-BE49-F238E27FC236}">
                <a16:creationId xmlns:a16="http://schemas.microsoft.com/office/drawing/2014/main" id="{62C44A8D-AE7A-4191-9407-9A604F4EA526}"/>
              </a:ext>
            </a:extLst>
          </p:cNvPr>
          <p:cNvSpPr txBox="1"/>
          <p:nvPr/>
        </p:nvSpPr>
        <p:spPr>
          <a:xfrm>
            <a:off x="8488455" y="4725572"/>
            <a:ext cx="4478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600" dirty="0"/>
              <a:t>2</a:t>
            </a:r>
            <a:endParaRPr lang="zh-TW" altLang="en-US" sz="1600" dirty="0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50B5A3D8-CA99-4AB7-947D-8BD7D3C4F39B}"/>
              </a:ext>
            </a:extLst>
          </p:cNvPr>
          <p:cNvSpPr/>
          <p:nvPr/>
        </p:nvSpPr>
        <p:spPr>
          <a:xfrm>
            <a:off x="89883" y="2757713"/>
            <a:ext cx="1796974" cy="1548925"/>
          </a:xfrm>
          <a:custGeom>
            <a:avLst/>
            <a:gdLst/>
            <a:ahLst/>
            <a:cxnLst/>
            <a:rect l="l" t="t" r="r" b="b"/>
            <a:pathLst>
              <a:path w="4720002" h="4889082">
                <a:moveTo>
                  <a:pt x="0" y="0"/>
                </a:moveTo>
                <a:lnTo>
                  <a:pt x="4720002" y="0"/>
                </a:lnTo>
                <a:lnTo>
                  <a:pt x="4720002" y="4889082"/>
                </a:lnTo>
                <a:lnTo>
                  <a:pt x="0" y="488908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05C66F79-BDAC-4F3B-A635-104658C9847B}"/>
              </a:ext>
            </a:extLst>
          </p:cNvPr>
          <p:cNvSpPr txBox="1"/>
          <p:nvPr/>
        </p:nvSpPr>
        <p:spPr>
          <a:xfrm>
            <a:off x="6312431" y="3095410"/>
            <a:ext cx="2561894" cy="584775"/>
          </a:xfrm>
          <a:prstGeom prst="rect">
            <a:avLst/>
          </a:prstGeom>
          <a:noFill/>
          <a:ln>
            <a:solidFill>
              <a:schemeClr val="accent1"/>
            </a:solidFill>
            <a:prstDash val="lgDashDot"/>
          </a:ln>
        </p:spPr>
        <p:txBody>
          <a:bodyPr wrap="square" rtlCol="0">
            <a:spAutoFit/>
          </a:bodyPr>
          <a:lstStyle/>
          <a:p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跨校輔系、雙主修、學分學程、</a:t>
            </a:r>
            <a:r>
              <a:rPr lang="zh-TW" altLang="en-US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交換生</a:t>
            </a:r>
          </a:p>
        </p:txBody>
      </p:sp>
      <p:graphicFrame>
        <p:nvGraphicFramePr>
          <p:cNvPr id="5" name="資料庫圖表 4">
            <a:extLst>
              <a:ext uri="{FF2B5EF4-FFF2-40B4-BE49-F238E27FC236}">
                <a16:creationId xmlns:a16="http://schemas.microsoft.com/office/drawing/2014/main" id="{D9193A62-D7B2-43AA-80C6-9D0593406BB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69075768"/>
              </p:ext>
            </p:extLst>
          </p:nvPr>
        </p:nvGraphicFramePr>
        <p:xfrm>
          <a:off x="2349420" y="351880"/>
          <a:ext cx="626662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文字方塊 7">
            <a:extLst>
              <a:ext uri="{FF2B5EF4-FFF2-40B4-BE49-F238E27FC236}">
                <a16:creationId xmlns:a16="http://schemas.microsoft.com/office/drawing/2014/main" id="{9DD8CB56-AF6F-4CF8-8DCC-61BABD1117C7}"/>
              </a:ext>
            </a:extLst>
          </p:cNvPr>
          <p:cNvSpPr txBox="1"/>
          <p:nvPr/>
        </p:nvSpPr>
        <p:spPr>
          <a:xfrm>
            <a:off x="376542" y="1060441"/>
            <a:ext cx="29591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>
                <a:solidFill>
                  <a:schemeClr val="tx2">
                    <a:lumMod val="50000"/>
                  </a:schemeClr>
                </a:solidFill>
              </a:rPr>
              <a:t>同學可依就讀學系及彈性學習課程之修業規定，將原修學系課程申請部分為加修學系或學程之兼充、抵免、抵修學分，依規定需經學系或學程同意。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047D0079-2F16-4A83-B222-2C958A1D8D63}"/>
              </a:ext>
            </a:extLst>
          </p:cNvPr>
          <p:cNvSpPr txBox="1"/>
          <p:nvPr/>
        </p:nvSpPr>
        <p:spPr>
          <a:xfrm>
            <a:off x="275772" y="4628998"/>
            <a:ext cx="84908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268288" algn="l"/>
              </a:tabLst>
            </a:pPr>
            <a:r>
              <a:rPr lang="zh-TW" altLang="en-US" sz="1600" dirty="0">
                <a:solidFill>
                  <a:srgbClr val="C00000"/>
                </a:solidFill>
              </a:rPr>
              <a:t>畢業學分數</a:t>
            </a:r>
            <a:r>
              <a:rPr lang="en-US" altLang="zh-TW" sz="1600" dirty="0">
                <a:solidFill>
                  <a:srgbClr val="C00000"/>
                </a:solidFill>
              </a:rPr>
              <a:t>128</a:t>
            </a:r>
            <a:r>
              <a:rPr lang="zh-TW" altLang="en-US" sz="1600" dirty="0">
                <a:solidFill>
                  <a:srgbClr val="C00000"/>
                </a:solidFill>
              </a:rPr>
              <a:t>學分</a:t>
            </a:r>
            <a:r>
              <a:rPr lang="en-US" altLang="zh-TW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zh-TW" altLang="en-US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師培學系及獸醫系除外</a:t>
            </a:r>
            <a:r>
              <a:rPr lang="en-US" altLang="zh-TW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r>
              <a:rPr lang="zh-TW" altLang="en-US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zh-TW" sz="1600" dirty="0">
                <a:solidFill>
                  <a:srgbClr val="0070C0"/>
                </a:solidFill>
              </a:rPr>
              <a:t>+ </a:t>
            </a:r>
            <a:r>
              <a:rPr lang="zh-TW" altLang="en-US" sz="1600" dirty="0">
                <a:solidFill>
                  <a:srgbClr val="743C73"/>
                </a:solidFill>
              </a:rPr>
              <a:t>加修學分</a:t>
            </a:r>
            <a:r>
              <a:rPr lang="en-US" altLang="zh-TW" sz="1600" dirty="0">
                <a:solidFill>
                  <a:srgbClr val="743C73"/>
                </a:solidFill>
              </a:rPr>
              <a:t> </a:t>
            </a:r>
            <a:r>
              <a:rPr lang="en-US" altLang="zh-TW" sz="1600" dirty="0">
                <a:solidFill>
                  <a:srgbClr val="0070C0"/>
                </a:solidFill>
              </a:rPr>
              <a:t>- </a:t>
            </a:r>
            <a:r>
              <a:rPr lang="zh-TW" altLang="en-US" sz="1600" dirty="0">
                <a:solidFill>
                  <a:srgbClr val="0070C0"/>
                </a:solidFill>
              </a:rPr>
              <a:t>兼充、抵免、抵修學分</a:t>
            </a:r>
            <a:r>
              <a:rPr lang="en-US" altLang="zh-TW" sz="1600" dirty="0">
                <a:solidFill>
                  <a:srgbClr val="0070C0"/>
                </a:solidFill>
              </a:rPr>
              <a:t>= </a:t>
            </a:r>
            <a:r>
              <a:rPr lang="zh-TW" altLang="en-US" sz="1600" dirty="0">
                <a:solidFill>
                  <a:schemeClr val="accent4">
                    <a:lumMod val="75000"/>
                  </a:schemeClr>
                </a:solidFill>
              </a:rPr>
              <a:t>全部學分</a:t>
            </a:r>
          </a:p>
        </p:txBody>
      </p:sp>
    </p:spTree>
    <p:extLst>
      <p:ext uri="{BB962C8B-B14F-4D97-AF65-F5344CB8AC3E}">
        <p14:creationId xmlns:p14="http://schemas.microsoft.com/office/powerpoint/2010/main" val="2838933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Graphic spid="5" grpId="0">
        <p:bldAsOne/>
      </p:bldGraphic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137372" y="198195"/>
            <a:ext cx="4747111" cy="4747111"/>
          </a:xfrm>
          <a:custGeom>
            <a:avLst/>
            <a:gdLst/>
            <a:ahLst/>
            <a:cxnLst/>
            <a:rect l="l" t="t" r="r" b="b"/>
            <a:pathLst>
              <a:path w="9494221" h="9494221">
                <a:moveTo>
                  <a:pt x="0" y="0"/>
                </a:moveTo>
                <a:lnTo>
                  <a:pt x="9494221" y="0"/>
                </a:lnTo>
                <a:lnTo>
                  <a:pt x="9494221" y="9494220"/>
                </a:lnTo>
                <a:lnTo>
                  <a:pt x="0" y="949422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8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 sz="700" dirty="0"/>
          </a:p>
        </p:txBody>
      </p:sp>
      <p:sp>
        <p:nvSpPr>
          <p:cNvPr id="3" name="Freeform 3"/>
          <p:cNvSpPr/>
          <p:nvPr/>
        </p:nvSpPr>
        <p:spPr>
          <a:xfrm>
            <a:off x="387475" y="202336"/>
            <a:ext cx="4747111" cy="4747111"/>
          </a:xfrm>
          <a:custGeom>
            <a:avLst/>
            <a:gdLst/>
            <a:ahLst/>
            <a:cxnLst/>
            <a:rect l="l" t="t" r="r" b="b"/>
            <a:pathLst>
              <a:path w="9494221" h="9494221">
                <a:moveTo>
                  <a:pt x="0" y="0"/>
                </a:moveTo>
                <a:lnTo>
                  <a:pt x="9494221" y="0"/>
                </a:lnTo>
                <a:lnTo>
                  <a:pt x="9494221" y="9494220"/>
                </a:lnTo>
                <a:lnTo>
                  <a:pt x="0" y="949422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8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grpSp>
        <p:nvGrpSpPr>
          <p:cNvPr id="10" name="Group 10"/>
          <p:cNvGrpSpPr/>
          <p:nvPr/>
        </p:nvGrpSpPr>
        <p:grpSpPr>
          <a:xfrm>
            <a:off x="647701" y="1155428"/>
            <a:ext cx="5789285" cy="3486481"/>
            <a:chOff x="-3649" y="-76200"/>
            <a:chExt cx="2904805" cy="1356009"/>
          </a:xfrm>
        </p:grpSpPr>
        <p:sp>
          <p:nvSpPr>
            <p:cNvPr id="11" name="Freeform 11"/>
            <p:cNvSpPr/>
            <p:nvPr/>
          </p:nvSpPr>
          <p:spPr>
            <a:xfrm>
              <a:off x="-3649" y="-674"/>
              <a:ext cx="2901156" cy="1279809"/>
            </a:xfrm>
            <a:custGeom>
              <a:avLst/>
              <a:gdLst/>
              <a:ahLst/>
              <a:cxnLst/>
              <a:rect l="l" t="t" r="r" b="b"/>
              <a:pathLst>
                <a:path w="2901156" h="1279809">
                  <a:moveTo>
                    <a:pt x="25302" y="0"/>
                  </a:moveTo>
                  <a:lnTo>
                    <a:pt x="2875854" y="0"/>
                  </a:lnTo>
                  <a:cubicBezTo>
                    <a:pt x="2889828" y="0"/>
                    <a:pt x="2901156" y="11328"/>
                    <a:pt x="2901156" y="25302"/>
                  </a:cubicBezTo>
                  <a:lnTo>
                    <a:pt x="2901156" y="1254507"/>
                  </a:lnTo>
                  <a:cubicBezTo>
                    <a:pt x="2901156" y="1261217"/>
                    <a:pt x="2898490" y="1267653"/>
                    <a:pt x="2893745" y="1272398"/>
                  </a:cubicBezTo>
                  <a:cubicBezTo>
                    <a:pt x="2889000" y="1277143"/>
                    <a:pt x="2882564" y="1279809"/>
                    <a:pt x="2875854" y="1279809"/>
                  </a:cubicBezTo>
                  <a:lnTo>
                    <a:pt x="25302" y="1279809"/>
                  </a:lnTo>
                  <a:cubicBezTo>
                    <a:pt x="11328" y="1279809"/>
                    <a:pt x="0" y="1268481"/>
                    <a:pt x="0" y="1254507"/>
                  </a:cubicBezTo>
                  <a:lnTo>
                    <a:pt x="0" y="25302"/>
                  </a:lnTo>
                  <a:cubicBezTo>
                    <a:pt x="0" y="11328"/>
                    <a:pt x="11328" y="0"/>
                    <a:pt x="25302" y="0"/>
                  </a:cubicBezTo>
                  <a:close/>
                </a:path>
              </a:pathLst>
            </a:custGeom>
            <a:solidFill>
              <a:srgbClr val="FFF3DC"/>
            </a:solidFill>
            <a:ln w="133350" cap="rnd">
              <a:solidFill>
                <a:srgbClr val="000000"/>
              </a:solidFill>
              <a:prstDash val="lgDash"/>
              <a:round/>
            </a:ln>
          </p:spPr>
          <p:txBody>
            <a:bodyPr/>
            <a:lstStyle/>
            <a:p>
              <a:endParaRPr lang="zh-TW" altLang="en-US" sz="700" dirty="0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76200"/>
              <a:ext cx="2901156" cy="1356009"/>
            </a:xfrm>
            <a:prstGeom prst="rect">
              <a:avLst/>
            </a:prstGeom>
          </p:spPr>
          <p:txBody>
            <a:bodyPr lIns="25400" tIns="25400" rIns="25400" bIns="25400" rtlCol="0" anchor="ctr"/>
            <a:lstStyle/>
            <a:p>
              <a:pPr algn="ctr">
                <a:lnSpc>
                  <a:spcPts val="1330"/>
                </a:lnSpc>
                <a:spcBef>
                  <a:spcPct val="0"/>
                </a:spcBef>
              </a:pPr>
              <a:endParaRPr sz="700"/>
            </a:p>
          </p:txBody>
        </p:sp>
      </p:grpSp>
      <p:sp>
        <p:nvSpPr>
          <p:cNvPr id="14" name="Freeform 14"/>
          <p:cNvSpPr/>
          <p:nvPr/>
        </p:nvSpPr>
        <p:spPr>
          <a:xfrm>
            <a:off x="1227679" y="735207"/>
            <a:ext cx="4949483" cy="884044"/>
          </a:xfrm>
          <a:custGeom>
            <a:avLst/>
            <a:gdLst/>
            <a:ahLst/>
            <a:cxnLst/>
            <a:rect l="l" t="t" r="r" b="b"/>
            <a:pathLst>
              <a:path w="2607135" h="547074">
                <a:moveTo>
                  <a:pt x="28155" y="0"/>
                </a:moveTo>
                <a:lnTo>
                  <a:pt x="2578980" y="0"/>
                </a:lnTo>
                <a:cubicBezTo>
                  <a:pt x="2586447" y="0"/>
                  <a:pt x="2593608" y="2966"/>
                  <a:pt x="2598888" y="8247"/>
                </a:cubicBezTo>
                <a:cubicBezTo>
                  <a:pt x="2604169" y="13527"/>
                  <a:pt x="2607135" y="20688"/>
                  <a:pt x="2607135" y="28155"/>
                </a:cubicBezTo>
                <a:lnTo>
                  <a:pt x="2607135" y="518918"/>
                </a:lnTo>
                <a:cubicBezTo>
                  <a:pt x="2607135" y="526386"/>
                  <a:pt x="2604169" y="533547"/>
                  <a:pt x="2598888" y="538827"/>
                </a:cubicBezTo>
                <a:cubicBezTo>
                  <a:pt x="2593608" y="544107"/>
                  <a:pt x="2586447" y="547074"/>
                  <a:pt x="2578980" y="547074"/>
                </a:cubicBezTo>
                <a:lnTo>
                  <a:pt x="28155" y="547074"/>
                </a:lnTo>
                <a:cubicBezTo>
                  <a:pt x="20688" y="547074"/>
                  <a:pt x="13527" y="544107"/>
                  <a:pt x="8247" y="538827"/>
                </a:cubicBezTo>
                <a:cubicBezTo>
                  <a:pt x="2966" y="533547"/>
                  <a:pt x="0" y="526386"/>
                  <a:pt x="0" y="518918"/>
                </a:cubicBezTo>
                <a:lnTo>
                  <a:pt x="0" y="28155"/>
                </a:lnTo>
                <a:cubicBezTo>
                  <a:pt x="0" y="20688"/>
                  <a:pt x="2966" y="13527"/>
                  <a:pt x="8247" y="8247"/>
                </a:cubicBezTo>
                <a:cubicBezTo>
                  <a:pt x="13527" y="2966"/>
                  <a:pt x="20688" y="0"/>
                  <a:pt x="28155" y="0"/>
                </a:cubicBezTo>
                <a:close/>
              </a:path>
            </a:pathLst>
          </a:cu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sp>
      <p:sp>
        <p:nvSpPr>
          <p:cNvPr id="16" name="Freeform 16"/>
          <p:cNvSpPr/>
          <p:nvPr/>
        </p:nvSpPr>
        <p:spPr>
          <a:xfrm>
            <a:off x="6331146" y="2528082"/>
            <a:ext cx="2387204" cy="2190593"/>
          </a:xfrm>
          <a:custGeom>
            <a:avLst/>
            <a:gdLst/>
            <a:ahLst/>
            <a:cxnLst/>
            <a:rect l="l" t="t" r="r" b="b"/>
            <a:pathLst>
              <a:path w="7218042" h="5945042">
                <a:moveTo>
                  <a:pt x="0" y="0"/>
                </a:moveTo>
                <a:lnTo>
                  <a:pt x="7218043" y="0"/>
                </a:lnTo>
                <a:lnTo>
                  <a:pt x="7218043" y="5945043"/>
                </a:lnTo>
                <a:lnTo>
                  <a:pt x="0" y="594504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7" name="TextBox 17"/>
          <p:cNvSpPr txBox="1"/>
          <p:nvPr/>
        </p:nvSpPr>
        <p:spPr>
          <a:xfrm>
            <a:off x="1220752" y="993965"/>
            <a:ext cx="5110395" cy="4360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99"/>
              </a:lnSpc>
              <a:spcBef>
                <a:spcPct val="0"/>
              </a:spcBef>
            </a:pPr>
            <a:r>
              <a:rPr lang="en-US" sz="32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WHAT</a:t>
            </a:r>
            <a:r>
              <a:rPr lang="en-US" sz="3399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 IS </a:t>
            </a:r>
            <a:r>
              <a:rPr lang="en-US" sz="3399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國內交換生</a:t>
            </a:r>
            <a:r>
              <a:rPr lang="en-US" sz="3399" b="1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?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357148" y="1955732"/>
            <a:ext cx="4529636" cy="19236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00"/>
              </a:lnSpc>
              <a:spcBef>
                <a:spcPct val="0"/>
              </a:spcBef>
            </a:pPr>
            <a:r>
              <a:rPr 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學生前往國內合作學校研修一學期或一學年，</a:t>
            </a:r>
            <a:r>
              <a:rPr lang="en-US" sz="2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以等同該校學生身分進行選課</a:t>
            </a:r>
            <a:r>
              <a:rPr 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，所修學分經學生所屬學校之學系同意採認，以提供學生在他校實質的交流機會與擴展視野。</a:t>
            </a:r>
          </a:p>
        </p:txBody>
      </p:sp>
      <p:sp>
        <p:nvSpPr>
          <p:cNvPr id="19" name="Freeform 19"/>
          <p:cNvSpPr/>
          <p:nvPr/>
        </p:nvSpPr>
        <p:spPr>
          <a:xfrm>
            <a:off x="514350" y="459364"/>
            <a:ext cx="908463" cy="619297"/>
          </a:xfrm>
          <a:custGeom>
            <a:avLst/>
            <a:gdLst/>
            <a:ahLst/>
            <a:cxnLst/>
            <a:rect l="l" t="t" r="r" b="b"/>
            <a:pathLst>
              <a:path w="1816926" h="1238594">
                <a:moveTo>
                  <a:pt x="0" y="0"/>
                </a:moveTo>
                <a:lnTo>
                  <a:pt x="1816926" y="0"/>
                </a:lnTo>
                <a:lnTo>
                  <a:pt x="1816926" y="1238594"/>
                </a:lnTo>
                <a:lnTo>
                  <a:pt x="0" y="12385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-156717">
            <a:off x="605291" y="2438774"/>
            <a:ext cx="642352" cy="540743"/>
          </a:xfrm>
          <a:custGeom>
            <a:avLst/>
            <a:gdLst/>
            <a:ahLst/>
            <a:cxnLst/>
            <a:rect l="l" t="t" r="r" b="b"/>
            <a:pathLst>
              <a:path w="1284703" h="1081486">
                <a:moveTo>
                  <a:pt x="0" y="0"/>
                </a:moveTo>
                <a:lnTo>
                  <a:pt x="1284702" y="0"/>
                </a:lnTo>
                <a:lnTo>
                  <a:pt x="1284702" y="1081486"/>
                </a:lnTo>
                <a:lnTo>
                  <a:pt x="0" y="108148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pic>
        <p:nvPicPr>
          <p:cNvPr id="23" name="圖片 22">
            <a:extLst>
              <a:ext uri="{FF2B5EF4-FFF2-40B4-BE49-F238E27FC236}">
                <a16:creationId xmlns:a16="http://schemas.microsoft.com/office/drawing/2014/main" id="{9296F6E9-D0E9-48E4-BB7F-B10E9CBB081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3385" y="114716"/>
            <a:ext cx="1047121" cy="586640"/>
          </a:xfrm>
          <a:prstGeom prst="rect">
            <a:avLst/>
          </a:prstGeom>
        </p:spPr>
      </p:pic>
      <p:sp>
        <p:nvSpPr>
          <p:cNvPr id="15" name="文字方塊 14">
            <a:extLst>
              <a:ext uri="{FF2B5EF4-FFF2-40B4-BE49-F238E27FC236}">
                <a16:creationId xmlns:a16="http://schemas.microsoft.com/office/drawing/2014/main" id="{3B6459A9-4BFB-4A64-97FC-89956AB7599A}"/>
              </a:ext>
            </a:extLst>
          </p:cNvPr>
          <p:cNvSpPr txBox="1"/>
          <p:nvPr/>
        </p:nvSpPr>
        <p:spPr>
          <a:xfrm>
            <a:off x="8667140" y="4721007"/>
            <a:ext cx="317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3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701654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reeform 21"/>
          <p:cNvSpPr/>
          <p:nvPr/>
        </p:nvSpPr>
        <p:spPr>
          <a:xfrm>
            <a:off x="1244809" y="727545"/>
            <a:ext cx="4572000" cy="800924"/>
          </a:xfrm>
          <a:custGeom>
            <a:avLst/>
            <a:gdLst/>
            <a:ahLst/>
            <a:cxnLst/>
            <a:rect l="l" t="t" r="r" b="b"/>
            <a:pathLst>
              <a:path w="2220652" h="444812">
                <a:moveTo>
                  <a:pt x="33056" y="0"/>
                </a:moveTo>
                <a:lnTo>
                  <a:pt x="2187597" y="0"/>
                </a:lnTo>
                <a:cubicBezTo>
                  <a:pt x="2196364" y="0"/>
                  <a:pt x="2204771" y="3483"/>
                  <a:pt x="2210970" y="9682"/>
                </a:cubicBezTo>
                <a:cubicBezTo>
                  <a:pt x="2217170" y="15881"/>
                  <a:pt x="2220652" y="24289"/>
                  <a:pt x="2220652" y="33056"/>
                </a:cubicBezTo>
                <a:lnTo>
                  <a:pt x="2220652" y="411756"/>
                </a:lnTo>
                <a:cubicBezTo>
                  <a:pt x="2220652" y="430012"/>
                  <a:pt x="2205853" y="444812"/>
                  <a:pt x="2187597" y="444812"/>
                </a:cubicBezTo>
                <a:lnTo>
                  <a:pt x="33056" y="444812"/>
                </a:lnTo>
                <a:cubicBezTo>
                  <a:pt x="14799" y="444812"/>
                  <a:pt x="0" y="430012"/>
                  <a:pt x="0" y="411756"/>
                </a:cubicBezTo>
                <a:lnTo>
                  <a:pt x="0" y="33056"/>
                </a:lnTo>
                <a:cubicBezTo>
                  <a:pt x="0" y="14799"/>
                  <a:pt x="14799" y="0"/>
                  <a:pt x="33056" y="0"/>
                </a:cubicBezTo>
                <a:close/>
              </a:path>
            </a:pathLst>
          </a:cu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sp>
      <p:sp>
        <p:nvSpPr>
          <p:cNvPr id="4" name="Freeform 4"/>
          <p:cNvSpPr/>
          <p:nvPr/>
        </p:nvSpPr>
        <p:spPr>
          <a:xfrm>
            <a:off x="950232" y="1619387"/>
            <a:ext cx="6477000" cy="3049258"/>
          </a:xfrm>
          <a:custGeom>
            <a:avLst/>
            <a:gdLst/>
            <a:ahLst/>
            <a:cxnLst/>
            <a:rect l="l" t="t" r="r" b="b"/>
            <a:pathLst>
              <a:path w="1986512" h="1878437">
                <a:moveTo>
                  <a:pt x="36952" y="0"/>
                </a:moveTo>
                <a:lnTo>
                  <a:pt x="1949560" y="0"/>
                </a:lnTo>
                <a:cubicBezTo>
                  <a:pt x="1959360" y="0"/>
                  <a:pt x="1968759" y="3893"/>
                  <a:pt x="1975689" y="10823"/>
                </a:cubicBezTo>
                <a:cubicBezTo>
                  <a:pt x="1982619" y="17753"/>
                  <a:pt x="1986512" y="27151"/>
                  <a:pt x="1986512" y="36952"/>
                </a:cubicBezTo>
                <a:lnTo>
                  <a:pt x="1986512" y="1841485"/>
                </a:lnTo>
                <a:cubicBezTo>
                  <a:pt x="1986512" y="1851285"/>
                  <a:pt x="1982619" y="1860684"/>
                  <a:pt x="1975689" y="1867614"/>
                </a:cubicBezTo>
                <a:cubicBezTo>
                  <a:pt x="1968759" y="1874544"/>
                  <a:pt x="1959360" y="1878437"/>
                  <a:pt x="1949560" y="1878437"/>
                </a:cubicBezTo>
                <a:lnTo>
                  <a:pt x="36952" y="1878437"/>
                </a:lnTo>
                <a:cubicBezTo>
                  <a:pt x="27151" y="1878437"/>
                  <a:pt x="17753" y="1874544"/>
                  <a:pt x="10823" y="1867614"/>
                </a:cubicBezTo>
                <a:cubicBezTo>
                  <a:pt x="3893" y="1860684"/>
                  <a:pt x="0" y="1851285"/>
                  <a:pt x="0" y="1841485"/>
                </a:cubicBezTo>
                <a:lnTo>
                  <a:pt x="0" y="36952"/>
                </a:lnTo>
                <a:cubicBezTo>
                  <a:pt x="0" y="27151"/>
                  <a:pt x="3893" y="17753"/>
                  <a:pt x="10823" y="10823"/>
                </a:cubicBezTo>
                <a:cubicBezTo>
                  <a:pt x="17753" y="3893"/>
                  <a:pt x="27151" y="0"/>
                  <a:pt x="36952" y="0"/>
                </a:cubicBezTo>
                <a:close/>
              </a:path>
            </a:pathLst>
          </a:custGeom>
          <a:noFill/>
          <a:ln w="133350" cap="rnd">
            <a:solidFill>
              <a:srgbClr val="000000"/>
            </a:solidFill>
            <a:prstDash val="lgDash"/>
            <a:round/>
          </a:ln>
        </p:spPr>
      </p:sp>
      <p:sp>
        <p:nvSpPr>
          <p:cNvPr id="14" name="Freeform 14"/>
          <p:cNvSpPr/>
          <p:nvPr/>
        </p:nvSpPr>
        <p:spPr>
          <a:xfrm>
            <a:off x="-1001838" y="323436"/>
            <a:ext cx="2217978" cy="2057400"/>
          </a:xfrm>
          <a:custGeom>
            <a:avLst/>
            <a:gdLst/>
            <a:ahLst/>
            <a:cxnLst/>
            <a:rect l="l" t="t" r="r" b="b"/>
            <a:pathLst>
              <a:path w="4435955" h="4114800">
                <a:moveTo>
                  <a:pt x="0" y="0"/>
                </a:moveTo>
                <a:lnTo>
                  <a:pt x="4435955" y="0"/>
                </a:lnTo>
                <a:lnTo>
                  <a:pt x="443595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3" name="TextBox 23"/>
          <p:cNvSpPr txBox="1"/>
          <p:nvPr/>
        </p:nvSpPr>
        <p:spPr>
          <a:xfrm>
            <a:off x="950232" y="864505"/>
            <a:ext cx="4445376" cy="5270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Noto Sans T Chinese Bold"/>
                <a:sym typeface="Noto Sans T Chinese Bold"/>
              </a:rPr>
              <a:t>「</a:t>
            </a:r>
            <a:r>
              <a:rPr lang="en-US" sz="3200" b="1" dirty="0" err="1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Noto Sans T Chinese Bold"/>
                <a:sym typeface="Noto Sans T Chinese Bold"/>
              </a:rPr>
              <a:t>交換</a:t>
            </a:r>
            <a:r>
              <a:rPr lang="en-US" sz="32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Noto Sans T Chinese Bold"/>
                <a:sym typeface="Noto Sans T Chinese Bold"/>
              </a:rPr>
              <a:t>」對學習的益處</a:t>
            </a:r>
            <a:endParaRPr lang="en-US" sz="3200" b="1" dirty="0">
              <a:latin typeface="微軟正黑體" panose="020B0604030504040204" pitchFamily="34" charset="-120"/>
              <a:ea typeface="微軟正黑體" panose="020B0604030504040204" pitchFamily="34" charset="-120"/>
              <a:cs typeface="Noto Sans T Chinese Bold"/>
              <a:sym typeface="Noto Sans T Chinese Bold"/>
            </a:endParaRPr>
          </a:p>
        </p:txBody>
      </p:sp>
      <p:pic>
        <p:nvPicPr>
          <p:cNvPr id="24" name="圖片 23">
            <a:extLst>
              <a:ext uri="{FF2B5EF4-FFF2-40B4-BE49-F238E27FC236}">
                <a16:creationId xmlns:a16="http://schemas.microsoft.com/office/drawing/2014/main" id="{4957E7C2-6CB5-46D1-AE51-AB3CEB31700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0316" y="211375"/>
            <a:ext cx="1047121" cy="586640"/>
          </a:xfrm>
          <a:prstGeom prst="rect">
            <a:avLst/>
          </a:prstGeom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BEBB2731-D2BD-4EF4-87AC-218D9C3110F1}"/>
              </a:ext>
            </a:extLst>
          </p:cNvPr>
          <p:cNvSpPr txBox="1"/>
          <p:nvPr/>
        </p:nvSpPr>
        <p:spPr>
          <a:xfrm>
            <a:off x="8458200" y="4747172"/>
            <a:ext cx="4478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dirty="0"/>
              <a:t>4</a:t>
            </a:r>
            <a:endParaRPr lang="zh-TW" altLang="en-US" dirty="0"/>
          </a:p>
        </p:txBody>
      </p:sp>
      <p:grpSp>
        <p:nvGrpSpPr>
          <p:cNvPr id="3" name="群組 2">
            <a:extLst>
              <a:ext uri="{FF2B5EF4-FFF2-40B4-BE49-F238E27FC236}">
                <a16:creationId xmlns:a16="http://schemas.microsoft.com/office/drawing/2014/main" id="{41A5DDF2-413A-4224-BE5F-7CF66F6F60F9}"/>
              </a:ext>
            </a:extLst>
          </p:cNvPr>
          <p:cNvGrpSpPr/>
          <p:nvPr/>
        </p:nvGrpSpPr>
        <p:grpSpPr>
          <a:xfrm>
            <a:off x="950232" y="1619387"/>
            <a:ext cx="6519750" cy="3095300"/>
            <a:chOff x="1011044" y="1619387"/>
            <a:chExt cx="6519750" cy="3095300"/>
          </a:xfrm>
        </p:grpSpPr>
        <p:sp>
          <p:nvSpPr>
            <p:cNvPr id="2" name="矩形 1">
              <a:extLst>
                <a:ext uri="{FF2B5EF4-FFF2-40B4-BE49-F238E27FC236}">
                  <a16:creationId xmlns:a16="http://schemas.microsoft.com/office/drawing/2014/main" id="{B33B3B66-35D6-4CE7-9547-70A967B0D457}"/>
                </a:ext>
              </a:extLst>
            </p:cNvPr>
            <p:cNvSpPr/>
            <p:nvPr/>
          </p:nvSpPr>
          <p:spPr>
            <a:xfrm>
              <a:off x="1011044" y="1619387"/>
              <a:ext cx="1300976" cy="3049258"/>
            </a:xfrm>
            <a:prstGeom prst="rect">
              <a:avLst/>
            </a:prstGeom>
            <a:gradFill>
              <a:gsLst>
                <a:gs pos="100000">
                  <a:schemeClr val="accent6">
                    <a:alpha val="98000"/>
                    <a:lumMod val="0"/>
                    <a:lumOff val="100000"/>
                  </a:schemeClr>
                </a:gs>
                <a:gs pos="0">
                  <a:schemeClr val="accent6">
                    <a:lumMod val="60000"/>
                    <a:lumOff val="40000"/>
                  </a:schemeClr>
                </a:gs>
              </a:gsLst>
              <a:lin ang="189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F5E05D70-851B-43DB-BBFC-180AFB534184}"/>
                </a:ext>
              </a:extLst>
            </p:cNvPr>
            <p:cNvSpPr/>
            <p:nvPr/>
          </p:nvSpPr>
          <p:spPr>
            <a:xfrm>
              <a:off x="2312020" y="1619387"/>
              <a:ext cx="1300976" cy="3049258"/>
            </a:xfrm>
            <a:prstGeom prst="rect">
              <a:avLst/>
            </a:prstGeom>
            <a:gradFill>
              <a:gsLst>
                <a:gs pos="29000">
                  <a:srgbClr val="FEF4EC">
                    <a:alpha val="24000"/>
                  </a:srgbClr>
                </a:gs>
                <a:gs pos="100000">
                  <a:schemeClr val="accent6">
                    <a:lumMod val="20000"/>
                    <a:lumOff val="80000"/>
                  </a:schemeClr>
                </a:gs>
                <a:gs pos="0">
                  <a:schemeClr val="accent6">
                    <a:lumMod val="60000"/>
                    <a:lumOff val="40000"/>
                  </a:schemeClr>
                </a:gs>
              </a:gsLst>
              <a:lin ang="189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7554D559-5E31-4F90-9476-2D3D0FAF6CE2}"/>
                </a:ext>
              </a:extLst>
            </p:cNvPr>
            <p:cNvSpPr/>
            <p:nvPr/>
          </p:nvSpPr>
          <p:spPr>
            <a:xfrm>
              <a:off x="3612996" y="1619387"/>
              <a:ext cx="1300976" cy="3049258"/>
            </a:xfrm>
            <a:prstGeom prst="rect">
              <a:avLst/>
            </a:prstGeom>
            <a:gradFill>
              <a:gsLst>
                <a:gs pos="17000">
                  <a:srgbClr val="FEF4EC">
                    <a:alpha val="20000"/>
                  </a:srgbClr>
                </a:gs>
                <a:gs pos="100000">
                  <a:schemeClr val="accent6">
                    <a:lumMod val="20000"/>
                    <a:lumOff val="80000"/>
                  </a:schemeClr>
                </a:gs>
                <a:gs pos="0">
                  <a:schemeClr val="accent6">
                    <a:lumMod val="60000"/>
                    <a:lumOff val="40000"/>
                  </a:schemeClr>
                </a:gs>
              </a:gsLst>
              <a:lin ang="189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2512A28E-58D3-4D54-AD64-83368D97836E}"/>
                </a:ext>
              </a:extLst>
            </p:cNvPr>
            <p:cNvSpPr/>
            <p:nvPr/>
          </p:nvSpPr>
          <p:spPr>
            <a:xfrm>
              <a:off x="4916847" y="1665429"/>
              <a:ext cx="1300976" cy="3049258"/>
            </a:xfrm>
            <a:prstGeom prst="rect">
              <a:avLst/>
            </a:prstGeom>
            <a:gradFill>
              <a:gsLst>
                <a:gs pos="17000">
                  <a:srgbClr val="FEF4EC">
                    <a:alpha val="20000"/>
                  </a:srgbClr>
                </a:gs>
                <a:gs pos="100000">
                  <a:schemeClr val="accent6">
                    <a:lumMod val="20000"/>
                    <a:lumOff val="80000"/>
                  </a:schemeClr>
                </a:gs>
                <a:gs pos="0">
                  <a:schemeClr val="accent6">
                    <a:lumMod val="60000"/>
                    <a:lumOff val="40000"/>
                  </a:schemeClr>
                </a:gs>
              </a:gsLst>
              <a:lin ang="189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D0D1873A-CAFC-4A0F-B289-8D97B625A418}"/>
                </a:ext>
              </a:extLst>
            </p:cNvPr>
            <p:cNvSpPr/>
            <p:nvPr/>
          </p:nvSpPr>
          <p:spPr>
            <a:xfrm>
              <a:off x="6229818" y="1665429"/>
              <a:ext cx="1300976" cy="3049258"/>
            </a:xfrm>
            <a:prstGeom prst="rect">
              <a:avLst/>
            </a:prstGeom>
            <a:gradFill>
              <a:gsLst>
                <a:gs pos="17000">
                  <a:srgbClr val="FEF4EC">
                    <a:alpha val="20000"/>
                  </a:srgbClr>
                </a:gs>
                <a:gs pos="100000">
                  <a:schemeClr val="accent6">
                    <a:lumMod val="20000"/>
                    <a:lumOff val="80000"/>
                  </a:schemeClr>
                </a:gs>
                <a:gs pos="0">
                  <a:schemeClr val="accent6">
                    <a:lumMod val="60000"/>
                    <a:lumOff val="40000"/>
                  </a:schemeClr>
                </a:gs>
              </a:gsLst>
              <a:lin ang="189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1501031" y="2059930"/>
            <a:ext cx="4838700" cy="23467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31799" lvl="1" indent="-215900">
              <a:lnSpc>
                <a:spcPts val="3240"/>
              </a:lnSpc>
              <a:buFont typeface="Arial"/>
              <a:buChar char="•"/>
            </a:pPr>
            <a:r>
              <a:rPr lang="en-US" sz="2400" b="1" dirty="0" err="1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拓展學生視野</a:t>
            </a:r>
            <a:r>
              <a:rPr lang="en-US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 </a:t>
            </a:r>
          </a:p>
          <a:p>
            <a:pPr marL="431799" lvl="1" indent="-215900">
              <a:lnSpc>
                <a:spcPts val="3240"/>
              </a:lnSpc>
              <a:buFont typeface="Arial"/>
              <a:buChar char="•"/>
            </a:pPr>
            <a:r>
              <a:rPr lang="en-US" sz="2400" b="1" dirty="0" err="1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跨域學習課程互補</a:t>
            </a:r>
            <a:endParaRPr lang="en-US" sz="24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  <a:p>
            <a:pPr marL="431799" lvl="1" indent="-215900">
              <a:lnSpc>
                <a:spcPts val="3240"/>
              </a:lnSpc>
              <a:buFont typeface="Arial"/>
              <a:buChar char="•"/>
            </a:pPr>
            <a:r>
              <a:rPr lang="en-US" sz="2400" b="1" dirty="0" err="1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有心向學優秀學生更多學習機會</a:t>
            </a:r>
            <a:endParaRPr lang="en-US" sz="24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  <a:p>
            <a:pPr marL="431799" lvl="1" indent="-215900">
              <a:lnSpc>
                <a:spcPts val="3240"/>
              </a:lnSpc>
              <a:buFont typeface="Arial"/>
              <a:buChar char="•"/>
            </a:pPr>
            <a:r>
              <a:rPr lang="en-US" sz="2400" b="1" dirty="0" err="1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體驗不同學校學習氛圍</a:t>
            </a:r>
            <a:endParaRPr lang="en-US" sz="24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  <a:p>
            <a:pPr marL="431799" lvl="1" indent="-215900">
              <a:lnSpc>
                <a:spcPts val="3240"/>
              </a:lnSpc>
              <a:buFont typeface="Arial"/>
              <a:buChar char="•"/>
            </a:pPr>
            <a:r>
              <a:rPr lang="en-US" sz="2400" b="1" dirty="0" err="1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無法出國學生的一個選擇</a:t>
            </a:r>
            <a:endParaRPr lang="en-US" sz="24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  <a:p>
            <a:pPr>
              <a:lnSpc>
                <a:spcPts val="2277"/>
              </a:lnSpc>
            </a:pPr>
            <a:endParaRPr lang="en-US" sz="24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</p:spTree>
    <p:extLst>
      <p:ext uri="{BB962C8B-B14F-4D97-AF65-F5344CB8AC3E}">
        <p14:creationId xmlns:p14="http://schemas.microsoft.com/office/powerpoint/2010/main" val="1181671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444685" y="-1552784"/>
            <a:ext cx="4552494" cy="4461444"/>
          </a:xfrm>
          <a:custGeom>
            <a:avLst/>
            <a:gdLst/>
            <a:ahLst/>
            <a:cxnLst/>
            <a:rect l="l" t="t" r="r" b="b"/>
            <a:pathLst>
              <a:path w="9104987" h="8922887">
                <a:moveTo>
                  <a:pt x="0" y="0"/>
                </a:moveTo>
                <a:lnTo>
                  <a:pt x="9104987" y="0"/>
                </a:lnTo>
                <a:lnTo>
                  <a:pt x="9104987" y="8922887"/>
                </a:lnTo>
                <a:lnTo>
                  <a:pt x="0" y="89228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4979562" y="493399"/>
            <a:ext cx="7638894" cy="7486116"/>
          </a:xfrm>
          <a:custGeom>
            <a:avLst/>
            <a:gdLst/>
            <a:ahLst/>
            <a:cxnLst/>
            <a:rect l="l" t="t" r="r" b="b"/>
            <a:pathLst>
              <a:path w="15277788" h="14972232">
                <a:moveTo>
                  <a:pt x="0" y="0"/>
                </a:moveTo>
                <a:lnTo>
                  <a:pt x="15277788" y="0"/>
                </a:lnTo>
                <a:lnTo>
                  <a:pt x="15277788" y="14972232"/>
                </a:lnTo>
                <a:lnTo>
                  <a:pt x="0" y="149722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-160172" y="4916416"/>
            <a:ext cx="9450637" cy="1039443"/>
            <a:chOff x="0" y="0"/>
            <a:chExt cx="4978113" cy="54752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978113" cy="547526"/>
            </a:xfrm>
            <a:custGeom>
              <a:avLst/>
              <a:gdLst/>
              <a:ahLst/>
              <a:cxnLst/>
              <a:rect l="l" t="t" r="r" b="b"/>
              <a:pathLst>
                <a:path w="4978113" h="547526">
                  <a:moveTo>
                    <a:pt x="10240" y="0"/>
                  </a:moveTo>
                  <a:lnTo>
                    <a:pt x="4967873" y="0"/>
                  </a:lnTo>
                  <a:cubicBezTo>
                    <a:pt x="4970589" y="0"/>
                    <a:pt x="4973194" y="1079"/>
                    <a:pt x="4975114" y="2999"/>
                  </a:cubicBezTo>
                  <a:cubicBezTo>
                    <a:pt x="4977034" y="4920"/>
                    <a:pt x="4978113" y="7524"/>
                    <a:pt x="4978113" y="10240"/>
                  </a:cubicBezTo>
                  <a:lnTo>
                    <a:pt x="4978113" y="537286"/>
                  </a:lnTo>
                  <a:cubicBezTo>
                    <a:pt x="4978113" y="540001"/>
                    <a:pt x="4977034" y="542606"/>
                    <a:pt x="4975114" y="544526"/>
                  </a:cubicBezTo>
                  <a:cubicBezTo>
                    <a:pt x="4973194" y="546447"/>
                    <a:pt x="4970589" y="547526"/>
                    <a:pt x="4967873" y="547526"/>
                  </a:cubicBezTo>
                  <a:lnTo>
                    <a:pt x="10240" y="547526"/>
                  </a:lnTo>
                  <a:cubicBezTo>
                    <a:pt x="7524" y="547526"/>
                    <a:pt x="4920" y="546447"/>
                    <a:pt x="2999" y="544526"/>
                  </a:cubicBezTo>
                  <a:cubicBezTo>
                    <a:pt x="1079" y="542606"/>
                    <a:pt x="0" y="540001"/>
                    <a:pt x="0" y="537286"/>
                  </a:cubicBezTo>
                  <a:lnTo>
                    <a:pt x="0" y="10240"/>
                  </a:lnTo>
                  <a:cubicBezTo>
                    <a:pt x="0" y="7524"/>
                    <a:pt x="1079" y="4920"/>
                    <a:pt x="2999" y="2999"/>
                  </a:cubicBezTo>
                  <a:cubicBezTo>
                    <a:pt x="4920" y="1079"/>
                    <a:pt x="7524" y="0"/>
                    <a:pt x="10240" y="0"/>
                  </a:cubicBezTo>
                  <a:close/>
                </a:path>
              </a:pathLst>
            </a:custGeom>
            <a:solidFill>
              <a:srgbClr val="FCEBC7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4978113" cy="585626"/>
            </a:xfrm>
            <a:prstGeom prst="rect">
              <a:avLst/>
            </a:prstGeom>
          </p:spPr>
          <p:txBody>
            <a:bodyPr lIns="25400" tIns="25400" rIns="25400" bIns="25400" rtlCol="0" anchor="ctr"/>
            <a:lstStyle/>
            <a:p>
              <a:pPr algn="ctr">
                <a:lnSpc>
                  <a:spcPts val="1330"/>
                </a:lnSpc>
              </a:pPr>
              <a:endParaRPr sz="700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016518" y="2152097"/>
            <a:ext cx="5646034" cy="98597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n-US" sz="30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每學年下學期</a:t>
            </a:r>
            <a:r>
              <a:rPr lang="en-US" sz="3000" b="1" dirty="0">
                <a:solidFill>
                  <a:srgbClr val="EA9423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(約2~3月)</a:t>
            </a:r>
            <a:r>
              <a:rPr lang="en-US" sz="30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公告辦理次學年之交換學習申請資訊</a:t>
            </a:r>
            <a:endParaRPr lang="en-US" sz="3000" b="1" dirty="0"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sp>
        <p:nvSpPr>
          <p:cNvPr id="9" name="Freeform 9"/>
          <p:cNvSpPr/>
          <p:nvPr/>
        </p:nvSpPr>
        <p:spPr>
          <a:xfrm rot="846028">
            <a:off x="89459" y="3945707"/>
            <a:ext cx="1293607" cy="2092599"/>
          </a:xfrm>
          <a:custGeom>
            <a:avLst/>
            <a:gdLst/>
            <a:ahLst/>
            <a:cxnLst/>
            <a:rect l="l" t="t" r="r" b="b"/>
            <a:pathLst>
              <a:path w="2587213" h="4185197">
                <a:moveTo>
                  <a:pt x="0" y="0"/>
                </a:moveTo>
                <a:lnTo>
                  <a:pt x="2587213" y="0"/>
                </a:lnTo>
                <a:lnTo>
                  <a:pt x="2587213" y="4185197"/>
                </a:lnTo>
                <a:lnTo>
                  <a:pt x="0" y="418519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1107742">
            <a:off x="12563" y="2728213"/>
            <a:ext cx="727956" cy="2723645"/>
          </a:xfrm>
          <a:custGeom>
            <a:avLst/>
            <a:gdLst/>
            <a:ahLst/>
            <a:cxnLst/>
            <a:rect l="l" t="t" r="r" b="b"/>
            <a:pathLst>
              <a:path w="1455912" h="5447290">
                <a:moveTo>
                  <a:pt x="0" y="0"/>
                </a:moveTo>
                <a:lnTo>
                  <a:pt x="1455912" y="0"/>
                </a:lnTo>
                <a:lnTo>
                  <a:pt x="1455912" y="5447289"/>
                </a:lnTo>
                <a:lnTo>
                  <a:pt x="0" y="544728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-612722" flipH="1">
            <a:off x="2363423" y="-593160"/>
            <a:ext cx="1363571" cy="1391399"/>
          </a:xfrm>
          <a:custGeom>
            <a:avLst/>
            <a:gdLst/>
            <a:ahLst/>
            <a:cxnLst/>
            <a:rect l="l" t="t" r="r" b="b"/>
            <a:pathLst>
              <a:path w="2727142" h="2782798">
                <a:moveTo>
                  <a:pt x="2727141" y="0"/>
                </a:moveTo>
                <a:lnTo>
                  <a:pt x="0" y="0"/>
                </a:lnTo>
                <a:lnTo>
                  <a:pt x="0" y="2782798"/>
                </a:lnTo>
                <a:lnTo>
                  <a:pt x="2727141" y="2782798"/>
                </a:lnTo>
                <a:lnTo>
                  <a:pt x="2727141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1799954">
            <a:off x="425337" y="205152"/>
            <a:ext cx="629325" cy="1177309"/>
          </a:xfrm>
          <a:custGeom>
            <a:avLst/>
            <a:gdLst/>
            <a:ahLst/>
            <a:cxnLst/>
            <a:rect l="l" t="t" r="r" b="b"/>
            <a:pathLst>
              <a:path w="1258650" h="2354617">
                <a:moveTo>
                  <a:pt x="0" y="0"/>
                </a:moveTo>
                <a:lnTo>
                  <a:pt x="1258650" y="0"/>
                </a:lnTo>
                <a:lnTo>
                  <a:pt x="1258650" y="2354617"/>
                </a:lnTo>
                <a:lnTo>
                  <a:pt x="0" y="235461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5622086" y="204011"/>
            <a:ext cx="944501" cy="704082"/>
          </a:xfrm>
          <a:custGeom>
            <a:avLst/>
            <a:gdLst/>
            <a:ahLst/>
            <a:cxnLst/>
            <a:rect l="l" t="t" r="r" b="b"/>
            <a:pathLst>
              <a:path w="1889001" h="1408164">
                <a:moveTo>
                  <a:pt x="0" y="0"/>
                </a:moveTo>
                <a:lnTo>
                  <a:pt x="1889001" y="0"/>
                </a:lnTo>
                <a:lnTo>
                  <a:pt x="1889001" y="1408164"/>
                </a:lnTo>
                <a:lnTo>
                  <a:pt x="0" y="140816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pic>
        <p:nvPicPr>
          <p:cNvPr id="16" name="圖片 15">
            <a:extLst>
              <a:ext uri="{FF2B5EF4-FFF2-40B4-BE49-F238E27FC236}">
                <a16:creationId xmlns:a16="http://schemas.microsoft.com/office/drawing/2014/main" id="{C25EAF23-7132-43AA-AB13-855BF5D38AB6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9162" y="165158"/>
            <a:ext cx="1047121" cy="586640"/>
          </a:xfrm>
          <a:prstGeom prst="rect">
            <a:avLst/>
          </a:prstGeom>
        </p:spPr>
      </p:pic>
      <p:sp>
        <p:nvSpPr>
          <p:cNvPr id="18" name="文字方塊 17">
            <a:extLst>
              <a:ext uri="{FF2B5EF4-FFF2-40B4-BE49-F238E27FC236}">
                <a16:creationId xmlns:a16="http://schemas.microsoft.com/office/drawing/2014/main" id="{C4127FFC-FBEC-48D7-BAFC-C0E4F1EFE362}"/>
              </a:ext>
            </a:extLst>
          </p:cNvPr>
          <p:cNvSpPr txBox="1"/>
          <p:nvPr/>
        </p:nvSpPr>
        <p:spPr>
          <a:xfrm>
            <a:off x="952123" y="1097455"/>
            <a:ext cx="5317509" cy="6413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4677"/>
              </a:lnSpc>
            </a:pPr>
            <a:r>
              <a:rPr lang="zh-TW" altLang="en-US" sz="33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申請國內</a:t>
            </a:r>
            <a:r>
              <a:rPr lang="en-US" altLang="zh-TW" sz="3300" b="1" dirty="0" err="1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交換學生</a:t>
            </a:r>
            <a:r>
              <a:rPr lang="zh-TW" altLang="en-US" sz="33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時間</a:t>
            </a:r>
            <a:endParaRPr lang="en-US" altLang="zh-TW" sz="33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sp>
        <p:nvSpPr>
          <p:cNvPr id="17" name="Freeform 11">
            <a:extLst>
              <a:ext uri="{FF2B5EF4-FFF2-40B4-BE49-F238E27FC236}">
                <a16:creationId xmlns:a16="http://schemas.microsoft.com/office/drawing/2014/main" id="{67C4EBE6-94CC-4874-AED0-7873412D1E80}"/>
              </a:ext>
            </a:extLst>
          </p:cNvPr>
          <p:cNvSpPr/>
          <p:nvPr/>
        </p:nvSpPr>
        <p:spPr>
          <a:xfrm>
            <a:off x="5972440" y="3204269"/>
            <a:ext cx="2645960" cy="1757361"/>
          </a:xfrm>
          <a:custGeom>
            <a:avLst/>
            <a:gdLst/>
            <a:ahLst/>
            <a:cxnLst/>
            <a:rect l="l" t="t" r="r" b="b"/>
            <a:pathLst>
              <a:path w="10555576" h="7619207">
                <a:moveTo>
                  <a:pt x="0" y="0"/>
                </a:moveTo>
                <a:lnTo>
                  <a:pt x="10555576" y="0"/>
                </a:lnTo>
                <a:lnTo>
                  <a:pt x="10555576" y="7619207"/>
                </a:lnTo>
                <a:lnTo>
                  <a:pt x="0" y="7619207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4" name="投影片編號版面配置區 13">
            <a:extLst>
              <a:ext uri="{FF2B5EF4-FFF2-40B4-BE49-F238E27FC236}">
                <a16:creationId xmlns:a16="http://schemas.microsoft.com/office/drawing/2014/main" id="{C23664A0-AEED-45A8-87C4-EE560D2E219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0" name="文字方塊 19">
            <a:extLst>
              <a:ext uri="{FF2B5EF4-FFF2-40B4-BE49-F238E27FC236}">
                <a16:creationId xmlns:a16="http://schemas.microsoft.com/office/drawing/2014/main" id="{874550E0-CEB3-4737-8034-D77FFB1485EB}"/>
              </a:ext>
            </a:extLst>
          </p:cNvPr>
          <p:cNvSpPr txBox="1"/>
          <p:nvPr/>
        </p:nvSpPr>
        <p:spPr>
          <a:xfrm>
            <a:off x="8618400" y="4831200"/>
            <a:ext cx="317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5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388462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0" name="Google Shape;540;p24"/>
          <p:cNvGrpSpPr/>
          <p:nvPr/>
        </p:nvGrpSpPr>
        <p:grpSpPr>
          <a:xfrm>
            <a:off x="507313" y="1730525"/>
            <a:ext cx="8129325" cy="3001500"/>
            <a:chOff x="507313" y="1730525"/>
            <a:chExt cx="8129325" cy="3001500"/>
          </a:xfrm>
        </p:grpSpPr>
        <p:cxnSp>
          <p:nvCxnSpPr>
            <p:cNvPr id="541" name="Google Shape;541;p24"/>
            <p:cNvCxnSpPr>
              <a:endCxn id="542" idx="3"/>
            </p:cNvCxnSpPr>
            <p:nvPr/>
          </p:nvCxnSpPr>
          <p:spPr>
            <a:xfrm flipH="1">
              <a:off x="8209186" y="1742963"/>
              <a:ext cx="3012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43" name="Google Shape;543;p24"/>
            <p:cNvCxnSpPr/>
            <p:nvPr/>
          </p:nvCxnSpPr>
          <p:spPr>
            <a:xfrm rot="10800000">
              <a:off x="8209313" y="2517975"/>
              <a:ext cx="337200" cy="5700"/>
            </a:xfrm>
            <a:prstGeom prst="straightConnector1">
              <a:avLst/>
            </a:prstGeom>
            <a:noFill/>
            <a:ln w="19050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44" name="Google Shape;544;p24"/>
            <p:cNvCxnSpPr/>
            <p:nvPr/>
          </p:nvCxnSpPr>
          <p:spPr>
            <a:xfrm rot="10800000">
              <a:off x="8209063" y="3287275"/>
              <a:ext cx="3735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45" name="Google Shape;545;p24"/>
            <p:cNvCxnSpPr/>
            <p:nvPr/>
          </p:nvCxnSpPr>
          <p:spPr>
            <a:xfrm rot="10800000">
              <a:off x="8209088" y="4055875"/>
              <a:ext cx="4035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546" name="Google Shape;546;p24"/>
            <p:cNvSpPr/>
            <p:nvPr/>
          </p:nvSpPr>
          <p:spPr>
            <a:xfrm>
              <a:off x="572863" y="1730525"/>
              <a:ext cx="8063775" cy="2932275"/>
            </a:xfrm>
            <a:custGeom>
              <a:avLst/>
              <a:gdLst/>
              <a:ahLst/>
              <a:cxnLst/>
              <a:rect l="l" t="t" r="r" b="b"/>
              <a:pathLst>
                <a:path w="322551" h="117291" extrusionOk="0">
                  <a:moveTo>
                    <a:pt x="64174" y="82921"/>
                  </a:moveTo>
                  <a:lnTo>
                    <a:pt x="106235" y="60568"/>
                  </a:lnTo>
                  <a:lnTo>
                    <a:pt x="33890" y="47349"/>
                  </a:lnTo>
                  <a:lnTo>
                    <a:pt x="17306" y="30284"/>
                  </a:lnTo>
                  <a:lnTo>
                    <a:pt x="0" y="73307"/>
                  </a:lnTo>
                  <a:lnTo>
                    <a:pt x="60809" y="106475"/>
                  </a:lnTo>
                  <a:lnTo>
                    <a:pt x="208865" y="117291"/>
                  </a:lnTo>
                  <a:lnTo>
                    <a:pt x="322551" y="108879"/>
                  </a:lnTo>
                  <a:lnTo>
                    <a:pt x="317263" y="0"/>
                  </a:lnTo>
                </a:path>
              </a:pathLst>
            </a:custGeom>
            <a:noFill/>
            <a:ln w="3810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547" name="Google Shape;547;p24"/>
            <p:cNvSpPr/>
            <p:nvPr/>
          </p:nvSpPr>
          <p:spPr>
            <a:xfrm>
              <a:off x="1800799" y="2725774"/>
              <a:ext cx="766446" cy="1081665"/>
            </a:xfrm>
            <a:custGeom>
              <a:avLst/>
              <a:gdLst/>
              <a:ahLst/>
              <a:cxnLst/>
              <a:rect l="l" t="t" r="r" b="b"/>
              <a:pathLst>
                <a:path w="46179" h="66033" extrusionOk="0">
                  <a:moveTo>
                    <a:pt x="23103" y="10458"/>
                  </a:moveTo>
                  <a:cubicBezTo>
                    <a:pt x="24724" y="10458"/>
                    <a:pt x="26358" y="10770"/>
                    <a:pt x="27912" y="11415"/>
                  </a:cubicBezTo>
                  <a:cubicBezTo>
                    <a:pt x="32635" y="13384"/>
                    <a:pt x="35709" y="17986"/>
                    <a:pt x="35689" y="23090"/>
                  </a:cubicBezTo>
                  <a:cubicBezTo>
                    <a:pt x="35689" y="30043"/>
                    <a:pt x="30042" y="35689"/>
                    <a:pt x="23089" y="35689"/>
                  </a:cubicBezTo>
                  <a:cubicBezTo>
                    <a:pt x="17985" y="35689"/>
                    <a:pt x="13384" y="32615"/>
                    <a:pt x="11434" y="27892"/>
                  </a:cubicBezTo>
                  <a:cubicBezTo>
                    <a:pt x="9485" y="23190"/>
                    <a:pt x="10550" y="17765"/>
                    <a:pt x="14167" y="14148"/>
                  </a:cubicBezTo>
                  <a:cubicBezTo>
                    <a:pt x="16589" y="11740"/>
                    <a:pt x="19820" y="10458"/>
                    <a:pt x="23103" y="10458"/>
                  </a:cubicBezTo>
                  <a:close/>
                  <a:moveTo>
                    <a:pt x="23052" y="1"/>
                  </a:moveTo>
                  <a:cubicBezTo>
                    <a:pt x="10309" y="1"/>
                    <a:pt x="0" y="10342"/>
                    <a:pt x="0" y="23090"/>
                  </a:cubicBezTo>
                  <a:cubicBezTo>
                    <a:pt x="0" y="35830"/>
                    <a:pt x="23089" y="66033"/>
                    <a:pt x="23089" y="66033"/>
                  </a:cubicBezTo>
                  <a:cubicBezTo>
                    <a:pt x="23089" y="66033"/>
                    <a:pt x="46158" y="35830"/>
                    <a:pt x="46158" y="23090"/>
                  </a:cubicBezTo>
                  <a:cubicBezTo>
                    <a:pt x="46178" y="10342"/>
                    <a:pt x="35850" y="1"/>
                    <a:pt x="23126" y="1"/>
                  </a:cubicBezTo>
                  <a:cubicBezTo>
                    <a:pt x="23114" y="1"/>
                    <a:pt x="23102" y="1"/>
                    <a:pt x="23089" y="1"/>
                  </a:cubicBezTo>
                  <a:cubicBezTo>
                    <a:pt x="23077" y="1"/>
                    <a:pt x="23065" y="1"/>
                    <a:pt x="2305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" name="Google Shape;548;p24"/>
            <p:cNvSpPr/>
            <p:nvPr/>
          </p:nvSpPr>
          <p:spPr>
            <a:xfrm>
              <a:off x="507313" y="3459400"/>
              <a:ext cx="164400" cy="1644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549;p24"/>
            <p:cNvSpPr/>
            <p:nvPr/>
          </p:nvSpPr>
          <p:spPr>
            <a:xfrm>
              <a:off x="2011488" y="4312650"/>
              <a:ext cx="164400" cy="1644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" name="Google Shape;550;p24"/>
            <p:cNvSpPr/>
            <p:nvPr/>
          </p:nvSpPr>
          <p:spPr>
            <a:xfrm>
              <a:off x="5712863" y="4567625"/>
              <a:ext cx="164400" cy="1644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" name="Google Shape;551;p24"/>
            <p:cNvSpPr/>
            <p:nvPr/>
          </p:nvSpPr>
          <p:spPr>
            <a:xfrm>
              <a:off x="935888" y="2429375"/>
              <a:ext cx="164400" cy="1644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52" name="Google Shape;552;p24"/>
          <p:cNvSpPr txBox="1">
            <a:spLocks noGrp="1"/>
          </p:cNvSpPr>
          <p:nvPr>
            <p:ph type="title"/>
          </p:nvPr>
        </p:nvSpPr>
        <p:spPr>
          <a:xfrm>
            <a:off x="2158550" y="601132"/>
            <a:ext cx="4892400" cy="38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3200" b="1" dirty="0">
                <a:solidFill>
                  <a:srgbClr val="0070C0"/>
                </a:solidFill>
              </a:rPr>
              <a:t>交換學生申請資格及限制</a:t>
            </a:r>
            <a:endParaRPr sz="3200" b="1" dirty="0">
              <a:solidFill>
                <a:srgbClr val="0070C0"/>
              </a:solidFill>
            </a:endParaRPr>
          </a:p>
        </p:txBody>
      </p:sp>
      <p:grpSp>
        <p:nvGrpSpPr>
          <p:cNvPr id="553" name="Google Shape;553;p24"/>
          <p:cNvGrpSpPr/>
          <p:nvPr/>
        </p:nvGrpSpPr>
        <p:grpSpPr>
          <a:xfrm>
            <a:off x="2957771" y="3835725"/>
            <a:ext cx="5251415" cy="428400"/>
            <a:chOff x="3193422" y="3835725"/>
            <a:chExt cx="5015764" cy="428400"/>
          </a:xfrm>
        </p:grpSpPr>
        <p:cxnSp>
          <p:nvCxnSpPr>
            <p:cNvPr id="554" name="Google Shape;554;p24"/>
            <p:cNvCxnSpPr/>
            <p:nvPr/>
          </p:nvCxnSpPr>
          <p:spPr>
            <a:xfrm flipH="1">
              <a:off x="6579178" y="4043413"/>
              <a:ext cx="489108" cy="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555" name="Google Shape;555;p24"/>
            <p:cNvGrpSpPr/>
            <p:nvPr/>
          </p:nvGrpSpPr>
          <p:grpSpPr>
            <a:xfrm>
              <a:off x="3193422" y="3835725"/>
              <a:ext cx="5015764" cy="428400"/>
              <a:chOff x="3193422" y="3835725"/>
              <a:chExt cx="5015764" cy="428400"/>
            </a:xfrm>
          </p:grpSpPr>
          <p:sp>
            <p:nvSpPr>
              <p:cNvPr id="556" name="Google Shape;556;p24"/>
              <p:cNvSpPr/>
              <p:nvPr/>
            </p:nvSpPr>
            <p:spPr>
              <a:xfrm>
                <a:off x="6919625" y="3871274"/>
                <a:ext cx="1289561" cy="363837"/>
              </a:xfrm>
              <a:prstGeom prst="roundRect">
                <a:avLst>
                  <a:gd name="adj" fmla="val 16667"/>
                </a:avLst>
              </a:prstGeom>
              <a:solidFill>
                <a:schemeClr val="lt1"/>
              </a:solidFill>
              <a:ln w="19050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zh-TW" altLang="en-US" sz="1800" dirty="0">
                    <a:solidFill>
                      <a:schemeClr val="accent5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Fira Sans Extra Condensed Medium"/>
                    <a:sym typeface="Fira Sans Extra Condensed Medium"/>
                  </a:rPr>
                  <a:t>休學</a:t>
                </a:r>
                <a:endParaRPr sz="1800" dirty="0">
                  <a:solidFill>
                    <a:schemeClr val="accent5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Fira Sans Extra Condensed Medium"/>
                  <a:sym typeface="Fira Sans Extra Condensed Medium"/>
                </a:endParaRPr>
              </a:p>
            </p:txBody>
          </p:sp>
          <p:sp>
            <p:nvSpPr>
              <p:cNvPr id="557" name="Google Shape;557;p24"/>
              <p:cNvSpPr txBox="1"/>
              <p:nvPr/>
            </p:nvSpPr>
            <p:spPr>
              <a:xfrm>
                <a:off x="3193422" y="3835725"/>
                <a:ext cx="3560741" cy="428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329414" lvl="1">
                  <a:lnSpc>
                    <a:spcPct val="150000"/>
                  </a:lnSpc>
                </a:pPr>
                <a:r>
                  <a:rPr lang="en-US" altLang="zh-TW" sz="1800" b="1" dirty="0" err="1">
                    <a:latin typeface="微軟正黑體" panose="020B0604030504040204" pitchFamily="34" charset="-120"/>
                    <a:ea typeface="微軟正黑體" panose="020B0604030504040204" pitchFamily="34" charset="-120"/>
                    <a:cs typeface="王漢宗特黑體"/>
                    <a:sym typeface="王漢宗特黑體"/>
                  </a:rPr>
                  <a:t>休學生不得申請</a:t>
                </a:r>
                <a:r>
                  <a:rPr lang="en-US" altLang="zh-TW" sz="1800" b="1" dirty="0">
                    <a:latin typeface="微軟正黑體" panose="020B0604030504040204" pitchFamily="34" charset="-120"/>
                    <a:ea typeface="微軟正黑體" panose="020B0604030504040204" pitchFamily="34" charset="-120"/>
                    <a:cs typeface="王漢宗特黑體"/>
                    <a:sym typeface="王漢宗特黑體"/>
                  </a:rPr>
                  <a:t>。</a:t>
                </a:r>
              </a:p>
            </p:txBody>
          </p:sp>
        </p:grpSp>
      </p:grpSp>
      <p:grpSp>
        <p:nvGrpSpPr>
          <p:cNvPr id="558" name="Google Shape;558;p24"/>
          <p:cNvGrpSpPr/>
          <p:nvPr/>
        </p:nvGrpSpPr>
        <p:grpSpPr>
          <a:xfrm>
            <a:off x="2011489" y="1528150"/>
            <a:ext cx="6197698" cy="428400"/>
            <a:chOff x="3041254" y="1528150"/>
            <a:chExt cx="5167932" cy="428400"/>
          </a:xfrm>
        </p:grpSpPr>
        <p:grpSp>
          <p:nvGrpSpPr>
            <p:cNvPr id="559" name="Google Shape;559;p24"/>
            <p:cNvGrpSpPr/>
            <p:nvPr/>
          </p:nvGrpSpPr>
          <p:grpSpPr>
            <a:xfrm>
              <a:off x="3041254" y="1528150"/>
              <a:ext cx="5167932" cy="428400"/>
              <a:chOff x="3041254" y="1528150"/>
              <a:chExt cx="5167932" cy="428400"/>
            </a:xfrm>
          </p:grpSpPr>
          <p:sp>
            <p:nvSpPr>
              <p:cNvPr id="560" name="Google Shape;560;p24"/>
              <p:cNvSpPr txBox="1"/>
              <p:nvPr/>
            </p:nvSpPr>
            <p:spPr>
              <a:xfrm>
                <a:off x="3041254" y="1528150"/>
                <a:ext cx="3712909" cy="428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lvl="0"/>
                <a:r>
                  <a:rPr lang="zh-TW" altLang="en-US" sz="1800" b="1" dirty="0">
                    <a:solidFill>
                      <a:schemeClr val="dk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Fira Sans"/>
                    <a:sym typeface="Fira Sans"/>
                  </a:rPr>
                  <a:t>本校學生修業滿</a:t>
                </a:r>
                <a:r>
                  <a:rPr lang="en-US" altLang="zh-TW" sz="1800" b="1" dirty="0">
                    <a:solidFill>
                      <a:srgbClr val="FF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Fira Sans"/>
                    <a:sym typeface="Fira Sans"/>
                  </a:rPr>
                  <a:t>1</a:t>
                </a:r>
                <a:r>
                  <a:rPr lang="zh-TW" altLang="en-US" sz="1800" b="1" dirty="0">
                    <a:solidFill>
                      <a:srgbClr val="FF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Fira Sans"/>
                    <a:sym typeface="Fira Sans"/>
                  </a:rPr>
                  <a:t>學年</a:t>
                </a:r>
                <a:r>
                  <a:rPr lang="en-US" altLang="zh-TW" sz="1800" b="1" dirty="0">
                    <a:solidFill>
                      <a:srgbClr val="FF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Fira Sans"/>
                    <a:sym typeface="Fira Sans"/>
                  </a:rPr>
                  <a:t>(</a:t>
                </a:r>
                <a:r>
                  <a:rPr lang="zh-TW" altLang="en-US" sz="1800" b="1" dirty="0">
                    <a:solidFill>
                      <a:srgbClr val="FF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Fira Sans"/>
                    <a:sym typeface="Fira Sans"/>
                  </a:rPr>
                  <a:t>含</a:t>
                </a:r>
                <a:r>
                  <a:rPr lang="en-US" altLang="zh-TW" sz="1800" b="1" dirty="0">
                    <a:solidFill>
                      <a:srgbClr val="FF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Fira Sans"/>
                    <a:sym typeface="Fira Sans"/>
                  </a:rPr>
                  <a:t>)</a:t>
                </a:r>
                <a:r>
                  <a:rPr lang="zh-TW" altLang="en-US" sz="1800" b="1" dirty="0">
                    <a:solidFill>
                      <a:schemeClr val="dk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Fira Sans"/>
                    <a:sym typeface="Fira Sans"/>
                  </a:rPr>
                  <a:t>以上，</a:t>
                </a:r>
                <a:r>
                  <a:rPr lang="zh-TW" altLang="en-US" sz="1800" b="1" dirty="0">
                    <a:solidFill>
                      <a:srgbClr val="FF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Fira Sans"/>
                    <a:sym typeface="Fira Sans"/>
                  </a:rPr>
                  <a:t>歷年學業成績總平均達</a:t>
                </a:r>
                <a:r>
                  <a:rPr lang="en-US" altLang="zh-TW" sz="1800" b="1" dirty="0">
                    <a:solidFill>
                      <a:srgbClr val="FF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Fira Sans"/>
                    <a:sym typeface="Fira Sans"/>
                  </a:rPr>
                  <a:t>75</a:t>
                </a:r>
                <a:r>
                  <a:rPr lang="zh-TW" altLang="en-US" sz="1800" b="1" dirty="0">
                    <a:solidFill>
                      <a:srgbClr val="FF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Fira Sans"/>
                    <a:sym typeface="Fira Sans"/>
                  </a:rPr>
                  <a:t>分以上或班排名前</a:t>
                </a:r>
                <a:r>
                  <a:rPr lang="en-US" altLang="zh-TW" sz="1800" b="1" dirty="0">
                    <a:solidFill>
                      <a:srgbClr val="FF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Fira Sans"/>
                    <a:sym typeface="Fira Sans"/>
                  </a:rPr>
                  <a:t>50%</a:t>
                </a:r>
                <a:r>
                  <a:rPr lang="zh-TW" altLang="en-US" sz="1800" b="1" dirty="0">
                    <a:solidFill>
                      <a:schemeClr val="dk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Fira Sans"/>
                    <a:sym typeface="Fira Sans"/>
                  </a:rPr>
                  <a:t>，歷年操行成績總平均達</a:t>
                </a:r>
                <a:r>
                  <a:rPr lang="en-US" altLang="zh-TW" sz="1800" b="1" dirty="0">
                    <a:solidFill>
                      <a:schemeClr val="dk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Fira Sans"/>
                    <a:sym typeface="Fira Sans"/>
                  </a:rPr>
                  <a:t>80</a:t>
                </a:r>
                <a:r>
                  <a:rPr lang="zh-TW" altLang="en-US" sz="1800" b="1" dirty="0">
                    <a:solidFill>
                      <a:schemeClr val="dk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Fira Sans"/>
                    <a:sym typeface="Fira Sans"/>
                  </a:rPr>
                  <a:t>分以上者。</a:t>
                </a:r>
              </a:p>
            </p:txBody>
          </p:sp>
          <p:sp>
            <p:nvSpPr>
              <p:cNvPr id="542" name="Google Shape;542;p24"/>
              <p:cNvSpPr/>
              <p:nvPr/>
            </p:nvSpPr>
            <p:spPr>
              <a:xfrm>
                <a:off x="7068286" y="1564313"/>
                <a:ext cx="1140900" cy="357300"/>
              </a:xfrm>
              <a:prstGeom prst="roundRect">
                <a:avLst>
                  <a:gd name="adj" fmla="val 16667"/>
                </a:avLst>
              </a:prstGeom>
              <a:solidFill>
                <a:schemeClr val="lt1"/>
              </a:solidFill>
              <a:ln w="19050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zh-TW" altLang="en-US" sz="1800" dirty="0">
                    <a:solidFill>
                      <a:schemeClr val="accent2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Fira Sans Extra Condensed Medium"/>
                    <a:sym typeface="Fira Sans Extra Condensed Medium"/>
                  </a:rPr>
                  <a:t>成績</a:t>
                </a:r>
                <a:endParaRPr sz="1800" dirty="0">
                  <a:solidFill>
                    <a:schemeClr val="accent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Fira Sans Extra Condensed Medium"/>
                  <a:sym typeface="Fira Sans Extra Condensed Medium"/>
                </a:endParaRPr>
              </a:p>
            </p:txBody>
          </p:sp>
        </p:grpSp>
        <p:cxnSp>
          <p:nvCxnSpPr>
            <p:cNvPr id="561" name="Google Shape;561;p24"/>
            <p:cNvCxnSpPr/>
            <p:nvPr/>
          </p:nvCxnSpPr>
          <p:spPr>
            <a:xfrm rot="10800000">
              <a:off x="6767086" y="1730513"/>
              <a:ext cx="3012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562" name="Google Shape;562;p24"/>
          <p:cNvGrpSpPr/>
          <p:nvPr/>
        </p:nvGrpSpPr>
        <p:grpSpPr>
          <a:xfrm>
            <a:off x="2892221" y="2297375"/>
            <a:ext cx="5316966" cy="428400"/>
            <a:chOff x="3505163" y="2297375"/>
            <a:chExt cx="4704024" cy="428400"/>
          </a:xfrm>
        </p:grpSpPr>
        <p:grpSp>
          <p:nvGrpSpPr>
            <p:cNvPr id="563" name="Google Shape;563;p24"/>
            <p:cNvGrpSpPr/>
            <p:nvPr/>
          </p:nvGrpSpPr>
          <p:grpSpPr>
            <a:xfrm>
              <a:off x="3505163" y="2297375"/>
              <a:ext cx="4704024" cy="428400"/>
              <a:chOff x="3505163" y="2297375"/>
              <a:chExt cx="4704024" cy="428400"/>
            </a:xfrm>
          </p:grpSpPr>
          <p:sp>
            <p:nvSpPr>
              <p:cNvPr id="564" name="Google Shape;564;p24"/>
              <p:cNvSpPr txBox="1"/>
              <p:nvPr/>
            </p:nvSpPr>
            <p:spPr>
              <a:xfrm>
                <a:off x="3505163" y="2297375"/>
                <a:ext cx="3249000" cy="428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329414" lvl="1">
                  <a:lnSpc>
                    <a:spcPct val="150000"/>
                  </a:lnSpc>
                </a:pPr>
                <a:r>
                  <a:rPr lang="en-US" altLang="zh-TW" sz="1800" b="1" dirty="0" err="1">
                    <a:latin typeface="微軟正黑體" panose="020B0604030504040204" pitchFamily="34" charset="-120"/>
                    <a:ea typeface="微軟正黑體" panose="020B0604030504040204" pitchFamily="34" charset="-120"/>
                    <a:cs typeface="王漢宗特黑體"/>
                    <a:sym typeface="王漢宗特黑體"/>
                  </a:rPr>
                  <a:t>申請交換學校</a:t>
                </a:r>
                <a:r>
                  <a:rPr lang="en-US" altLang="zh-TW" sz="1800" b="1" dirty="0">
                    <a:latin typeface="微軟正黑體" panose="020B0604030504040204" pitchFamily="34" charset="-120"/>
                    <a:ea typeface="微軟正黑體" panose="020B0604030504040204" pitchFamily="34" charset="-120"/>
                    <a:cs typeface="王漢宗特黑體"/>
                    <a:sym typeface="王漢宗特黑體"/>
                  </a:rPr>
                  <a:t>(</a:t>
                </a:r>
                <a:r>
                  <a:rPr lang="en-US" altLang="zh-TW" sz="1800" b="1" dirty="0" err="1">
                    <a:latin typeface="微軟正黑體" panose="020B0604030504040204" pitchFamily="34" charset="-120"/>
                    <a:ea typeface="微軟正黑體" panose="020B0604030504040204" pitchFamily="34" charset="-120"/>
                    <a:cs typeface="王漢宗特黑體"/>
                    <a:sym typeface="王漢宗特黑體"/>
                  </a:rPr>
                  <a:t>學系</a:t>
                </a:r>
                <a:r>
                  <a:rPr lang="en-US" altLang="zh-TW" sz="1800" b="1" dirty="0">
                    <a:latin typeface="微軟正黑體" panose="020B0604030504040204" pitchFamily="34" charset="-120"/>
                    <a:ea typeface="微軟正黑體" panose="020B0604030504040204" pitchFamily="34" charset="-120"/>
                    <a:cs typeface="王漢宗特黑體"/>
                    <a:sym typeface="王漢宗特黑體"/>
                  </a:rPr>
                  <a:t>)至多3志願</a:t>
                </a:r>
                <a:r>
                  <a:rPr lang="en-US" altLang="zh-TW" sz="1600" b="1" dirty="0">
                    <a:latin typeface="微軟正黑體" panose="020B0604030504040204" pitchFamily="34" charset="-120"/>
                    <a:ea typeface="微軟正黑體" panose="020B0604030504040204" pitchFamily="34" charset="-120"/>
                    <a:cs typeface="王漢宗特黑體"/>
                    <a:sym typeface="王漢宗特黑體"/>
                  </a:rPr>
                  <a:t>。</a:t>
                </a:r>
              </a:p>
            </p:txBody>
          </p:sp>
          <p:sp>
            <p:nvSpPr>
              <p:cNvPr id="565" name="Google Shape;565;p24"/>
              <p:cNvSpPr/>
              <p:nvPr/>
            </p:nvSpPr>
            <p:spPr>
              <a:xfrm>
                <a:off x="7068286" y="2333501"/>
                <a:ext cx="1140900" cy="357300"/>
              </a:xfrm>
              <a:prstGeom prst="roundRect">
                <a:avLst>
                  <a:gd name="adj" fmla="val 16667"/>
                </a:avLst>
              </a:prstGeom>
              <a:solidFill>
                <a:schemeClr val="lt1"/>
              </a:solidFill>
              <a:ln w="19050" cap="flat" cmpd="sng">
                <a:solidFill>
                  <a:schemeClr val="accent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zh-TW" altLang="en-US" sz="1800" dirty="0">
                    <a:solidFill>
                      <a:schemeClr val="accent3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Fira Sans Extra Condensed Medium"/>
                    <a:sym typeface="Fira Sans Extra Condensed Medium"/>
                  </a:rPr>
                  <a:t>志願</a:t>
                </a:r>
                <a:endParaRPr sz="1800" dirty="0">
                  <a:solidFill>
                    <a:schemeClr val="accent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Fira Sans Extra Condensed Medium"/>
                  <a:sym typeface="Fira Sans Extra Condensed Medium"/>
                </a:endParaRPr>
              </a:p>
            </p:txBody>
          </p:sp>
        </p:grpSp>
        <p:cxnSp>
          <p:nvCxnSpPr>
            <p:cNvPr id="566" name="Google Shape;566;p24"/>
            <p:cNvCxnSpPr/>
            <p:nvPr/>
          </p:nvCxnSpPr>
          <p:spPr>
            <a:xfrm rot="10800000">
              <a:off x="6767086" y="2505625"/>
              <a:ext cx="3012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567" name="Google Shape;567;p24"/>
          <p:cNvGrpSpPr/>
          <p:nvPr/>
        </p:nvGrpSpPr>
        <p:grpSpPr>
          <a:xfrm>
            <a:off x="2957771" y="3066550"/>
            <a:ext cx="5251415" cy="428400"/>
            <a:chOff x="2957771" y="3066550"/>
            <a:chExt cx="5251415" cy="428400"/>
          </a:xfrm>
        </p:grpSpPr>
        <p:cxnSp>
          <p:nvCxnSpPr>
            <p:cNvPr id="571" name="Google Shape;571;p24"/>
            <p:cNvCxnSpPr/>
            <p:nvPr/>
          </p:nvCxnSpPr>
          <p:spPr>
            <a:xfrm flipH="1">
              <a:off x="6579178" y="3274813"/>
              <a:ext cx="489108" cy="5937"/>
            </a:xfrm>
            <a:prstGeom prst="straightConnector1">
              <a:avLst/>
            </a:prstGeom>
            <a:noFill/>
            <a:ln w="19050" cap="flat" cmpd="sng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568" name="Google Shape;568;p24"/>
            <p:cNvGrpSpPr/>
            <p:nvPr/>
          </p:nvGrpSpPr>
          <p:grpSpPr>
            <a:xfrm>
              <a:off x="2957771" y="3066550"/>
              <a:ext cx="5251415" cy="428400"/>
              <a:chOff x="2957771" y="3066550"/>
              <a:chExt cx="5251415" cy="428400"/>
            </a:xfrm>
          </p:grpSpPr>
          <p:sp>
            <p:nvSpPr>
              <p:cNvPr id="569" name="Google Shape;569;p24"/>
              <p:cNvSpPr txBox="1"/>
              <p:nvPr/>
            </p:nvSpPr>
            <p:spPr>
              <a:xfrm>
                <a:off x="2957771" y="3066550"/>
                <a:ext cx="3796392" cy="428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329414" lvl="1">
                  <a:lnSpc>
                    <a:spcPts val="2000"/>
                  </a:lnSpc>
                </a:pPr>
                <a:r>
                  <a:rPr lang="en-US" altLang="zh-TW" sz="1800" b="1" dirty="0">
                    <a:latin typeface="微軟正黑體" panose="020B0604030504040204" pitchFamily="34" charset="-120"/>
                    <a:ea typeface="微軟正黑體" panose="020B0604030504040204" pitchFamily="34" charset="-120"/>
                    <a:cs typeface="王漢宗特黑體"/>
                    <a:sym typeface="王漢宗特黑體"/>
                  </a:rPr>
                  <a:t>申請交換期間為1學期或1學年，每人合計最多以1學年為限。</a:t>
                </a:r>
              </a:p>
            </p:txBody>
          </p:sp>
          <p:sp>
            <p:nvSpPr>
              <p:cNvPr id="570" name="Google Shape;570;p24"/>
              <p:cNvSpPr/>
              <p:nvPr/>
            </p:nvSpPr>
            <p:spPr>
              <a:xfrm>
                <a:off x="6919625" y="3102099"/>
                <a:ext cx="1289561" cy="376151"/>
              </a:xfrm>
              <a:prstGeom prst="roundRect">
                <a:avLst>
                  <a:gd name="adj" fmla="val 16667"/>
                </a:avLst>
              </a:prstGeom>
              <a:solidFill>
                <a:schemeClr val="lt1"/>
              </a:solidFill>
              <a:ln w="1905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lnSpc>
                    <a:spcPts val="2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zh-TW" altLang="en-US" sz="1800" dirty="0">
                    <a:solidFill>
                      <a:schemeClr val="accent4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Fira Sans Extra Condensed Medium"/>
                    <a:sym typeface="Fira Sans Extra Condensed Medium"/>
                  </a:rPr>
                  <a:t>期間</a:t>
                </a:r>
                <a:endParaRPr sz="1800" dirty="0">
                  <a:solidFill>
                    <a:schemeClr val="accent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Fira Sans Extra Condensed Medium"/>
                  <a:sym typeface="Fira Sans Extra Condensed Medium"/>
                </a:endParaRPr>
              </a:p>
            </p:txBody>
          </p:sp>
        </p:grpSp>
      </p:grpSp>
      <p:pic>
        <p:nvPicPr>
          <p:cNvPr id="34" name="圖片 33">
            <a:extLst>
              <a:ext uri="{FF2B5EF4-FFF2-40B4-BE49-F238E27FC236}">
                <a16:creationId xmlns:a16="http://schemas.microsoft.com/office/drawing/2014/main" id="{AD124DAF-BAF1-4E3B-B97F-CC9121FBBE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9162" y="165158"/>
            <a:ext cx="1047121" cy="586640"/>
          </a:xfrm>
          <a:prstGeom prst="rect">
            <a:avLst/>
          </a:prstGeom>
        </p:spPr>
      </p:pic>
      <p:sp>
        <p:nvSpPr>
          <p:cNvPr id="35" name="文字方塊 34">
            <a:extLst>
              <a:ext uri="{FF2B5EF4-FFF2-40B4-BE49-F238E27FC236}">
                <a16:creationId xmlns:a16="http://schemas.microsoft.com/office/drawing/2014/main" id="{AC5CFAE4-5442-4F0C-A542-93FC8BF279B7}"/>
              </a:ext>
            </a:extLst>
          </p:cNvPr>
          <p:cNvSpPr txBox="1"/>
          <p:nvPr/>
        </p:nvSpPr>
        <p:spPr>
          <a:xfrm>
            <a:off x="8618400" y="4831200"/>
            <a:ext cx="317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6</a:t>
            </a:r>
            <a:endParaRPr lang="zh-TW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-42349" y="2195212"/>
            <a:ext cx="9239850" cy="1883744"/>
            <a:chOff x="0" y="0"/>
            <a:chExt cx="4867081" cy="99226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867081" cy="992260"/>
            </a:xfrm>
            <a:custGeom>
              <a:avLst/>
              <a:gdLst/>
              <a:ahLst/>
              <a:cxnLst/>
              <a:rect l="l" t="t" r="r" b="b"/>
              <a:pathLst>
                <a:path w="4867081" h="992260">
                  <a:moveTo>
                    <a:pt x="0" y="0"/>
                  </a:moveTo>
                  <a:lnTo>
                    <a:pt x="4867081" y="0"/>
                  </a:lnTo>
                  <a:lnTo>
                    <a:pt x="4867081" y="992260"/>
                  </a:lnTo>
                  <a:lnTo>
                    <a:pt x="0" y="992260"/>
                  </a:lnTo>
                  <a:close/>
                </a:path>
              </a:pathLst>
            </a:custGeom>
            <a:solidFill>
              <a:srgbClr val="C0DAE7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57150"/>
              <a:ext cx="4867081" cy="1049410"/>
            </a:xfrm>
            <a:prstGeom prst="rect">
              <a:avLst/>
            </a:prstGeom>
          </p:spPr>
          <p:txBody>
            <a:bodyPr lIns="25400" tIns="25400" rIns="25400" bIns="25400" rtlCol="0" anchor="ctr"/>
            <a:lstStyle/>
            <a:p>
              <a:pPr algn="ctr">
                <a:lnSpc>
                  <a:spcPts val="1540"/>
                </a:lnSpc>
              </a:pPr>
              <a:endParaRPr sz="700"/>
            </a:p>
          </p:txBody>
        </p:sp>
      </p:grpSp>
      <p:sp>
        <p:nvSpPr>
          <p:cNvPr id="7" name="Freeform 7"/>
          <p:cNvSpPr/>
          <p:nvPr/>
        </p:nvSpPr>
        <p:spPr>
          <a:xfrm rot="2700000">
            <a:off x="403124" y="2990029"/>
            <a:ext cx="2177854" cy="2177854"/>
          </a:xfrm>
          <a:custGeom>
            <a:avLst/>
            <a:gdLst/>
            <a:ahLst/>
            <a:cxnLst/>
            <a:rect l="l" t="t" r="r" b="b"/>
            <a:pathLst>
              <a:path w="4355707" h="4355707">
                <a:moveTo>
                  <a:pt x="0" y="0"/>
                </a:moveTo>
                <a:lnTo>
                  <a:pt x="4355707" y="0"/>
                </a:lnTo>
                <a:lnTo>
                  <a:pt x="4355707" y="4355707"/>
                </a:lnTo>
                <a:lnTo>
                  <a:pt x="0" y="43557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2700000">
            <a:off x="3483074" y="2990029"/>
            <a:ext cx="2177854" cy="2177854"/>
          </a:xfrm>
          <a:custGeom>
            <a:avLst/>
            <a:gdLst/>
            <a:ahLst/>
            <a:cxnLst/>
            <a:rect l="l" t="t" r="r" b="b"/>
            <a:pathLst>
              <a:path w="4355707" h="4355707">
                <a:moveTo>
                  <a:pt x="0" y="0"/>
                </a:moveTo>
                <a:lnTo>
                  <a:pt x="4355706" y="0"/>
                </a:lnTo>
                <a:lnTo>
                  <a:pt x="4355706" y="4355707"/>
                </a:lnTo>
                <a:lnTo>
                  <a:pt x="0" y="43557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9" name="Freeform 9"/>
          <p:cNvSpPr/>
          <p:nvPr/>
        </p:nvSpPr>
        <p:spPr>
          <a:xfrm rot="2700000">
            <a:off x="6563023" y="2990029"/>
            <a:ext cx="2177854" cy="2177854"/>
          </a:xfrm>
          <a:custGeom>
            <a:avLst/>
            <a:gdLst/>
            <a:ahLst/>
            <a:cxnLst/>
            <a:rect l="l" t="t" r="r" b="b"/>
            <a:pathLst>
              <a:path w="4355707" h="4355707">
                <a:moveTo>
                  <a:pt x="0" y="0"/>
                </a:moveTo>
                <a:lnTo>
                  <a:pt x="4355707" y="0"/>
                </a:lnTo>
                <a:lnTo>
                  <a:pt x="4355707" y="4355707"/>
                </a:lnTo>
                <a:lnTo>
                  <a:pt x="0" y="43557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0" name="Freeform 10"/>
          <p:cNvSpPr/>
          <p:nvPr/>
        </p:nvSpPr>
        <p:spPr>
          <a:xfrm rot="2700000">
            <a:off x="323526" y="1106286"/>
            <a:ext cx="2177854" cy="2177854"/>
          </a:xfrm>
          <a:custGeom>
            <a:avLst/>
            <a:gdLst/>
            <a:ahLst/>
            <a:cxnLst/>
            <a:rect l="l" t="t" r="r" b="b"/>
            <a:pathLst>
              <a:path w="4355707" h="4355707">
                <a:moveTo>
                  <a:pt x="0" y="0"/>
                </a:moveTo>
                <a:lnTo>
                  <a:pt x="4355707" y="0"/>
                </a:lnTo>
                <a:lnTo>
                  <a:pt x="4355707" y="4355707"/>
                </a:lnTo>
                <a:lnTo>
                  <a:pt x="0" y="43557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2700000">
            <a:off x="3488650" y="1106286"/>
            <a:ext cx="2177854" cy="2177854"/>
          </a:xfrm>
          <a:custGeom>
            <a:avLst/>
            <a:gdLst/>
            <a:ahLst/>
            <a:cxnLst/>
            <a:rect l="l" t="t" r="r" b="b"/>
            <a:pathLst>
              <a:path w="4355707" h="4355707">
                <a:moveTo>
                  <a:pt x="0" y="0"/>
                </a:moveTo>
                <a:lnTo>
                  <a:pt x="4355707" y="0"/>
                </a:lnTo>
                <a:lnTo>
                  <a:pt x="4355707" y="4355707"/>
                </a:lnTo>
                <a:lnTo>
                  <a:pt x="0" y="43557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2" name="Freeform 12"/>
          <p:cNvSpPr/>
          <p:nvPr/>
        </p:nvSpPr>
        <p:spPr>
          <a:xfrm rot="2700000">
            <a:off x="6533990" y="1119229"/>
            <a:ext cx="2177854" cy="2177854"/>
          </a:xfrm>
          <a:custGeom>
            <a:avLst/>
            <a:gdLst/>
            <a:ahLst/>
            <a:cxnLst/>
            <a:rect l="l" t="t" r="r" b="b"/>
            <a:pathLst>
              <a:path w="4355707" h="4355707">
                <a:moveTo>
                  <a:pt x="0" y="0"/>
                </a:moveTo>
                <a:lnTo>
                  <a:pt x="4355707" y="0"/>
                </a:lnTo>
                <a:lnTo>
                  <a:pt x="4355707" y="4355707"/>
                </a:lnTo>
                <a:lnTo>
                  <a:pt x="0" y="43557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7" name="TextBox 17"/>
          <p:cNvSpPr txBox="1"/>
          <p:nvPr/>
        </p:nvSpPr>
        <p:spPr>
          <a:xfrm>
            <a:off x="1123769" y="1902996"/>
            <a:ext cx="577367" cy="3718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52"/>
              </a:lnSpc>
              <a:spcBef>
                <a:spcPct val="0"/>
              </a:spcBef>
            </a:pPr>
            <a:r>
              <a:rPr lang="en-US" sz="2300" spc="122">
                <a:latin typeface="微軟正黑體" panose="020B0604030504040204" pitchFamily="34" charset="-120"/>
                <a:ea typeface="微軟正黑體" panose="020B0604030504040204" pitchFamily="34" charset="-120"/>
                <a:cs typeface="Londrina Solid"/>
                <a:sym typeface="Londrina Solid"/>
              </a:rPr>
              <a:t>01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177863" y="1902996"/>
            <a:ext cx="577367" cy="3718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52"/>
              </a:lnSpc>
              <a:spcBef>
                <a:spcPct val="0"/>
              </a:spcBef>
            </a:pPr>
            <a:r>
              <a:rPr lang="en-US" sz="2300" spc="122">
                <a:latin typeface="微軟正黑體" panose="020B0604030504040204" pitchFamily="34" charset="-120"/>
                <a:ea typeface="微軟正黑體" panose="020B0604030504040204" pitchFamily="34" charset="-120"/>
                <a:cs typeface="Londrina Solid"/>
                <a:sym typeface="Londrina Solid"/>
              </a:rPr>
              <a:t>02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5347092" y="1896281"/>
            <a:ext cx="577367" cy="3718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52"/>
              </a:lnSpc>
              <a:spcBef>
                <a:spcPct val="0"/>
              </a:spcBef>
            </a:pPr>
            <a:r>
              <a:rPr lang="en-US" sz="2300" spc="122">
                <a:latin typeface="微軟正黑體" panose="020B0604030504040204" pitchFamily="34" charset="-120"/>
                <a:ea typeface="微軟正黑體" panose="020B0604030504040204" pitchFamily="34" charset="-120"/>
                <a:cs typeface="Londrina Solid"/>
                <a:sym typeface="Londrina Solid"/>
              </a:rPr>
              <a:t>03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7569385" y="1896281"/>
            <a:ext cx="577367" cy="3718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52"/>
              </a:lnSpc>
              <a:spcBef>
                <a:spcPct val="0"/>
              </a:spcBef>
            </a:pPr>
            <a:r>
              <a:rPr lang="en-US" sz="2300" spc="122">
                <a:latin typeface="微軟正黑體" panose="020B0604030504040204" pitchFamily="34" charset="-120"/>
                <a:ea typeface="微軟正黑體" panose="020B0604030504040204" pitchFamily="34" charset="-120"/>
                <a:cs typeface="Londrina Solid"/>
                <a:sym typeface="Londrina Solid"/>
              </a:rPr>
              <a:t>04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628042" y="2704066"/>
            <a:ext cx="1767329" cy="299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80"/>
              </a:lnSpc>
              <a:spcBef>
                <a:spcPct val="0"/>
              </a:spcBef>
            </a:pPr>
            <a:r>
              <a:rPr 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申請表1份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2395371" y="641351"/>
            <a:ext cx="4227444" cy="8463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00"/>
              </a:lnSpc>
              <a:spcBef>
                <a:spcPct val="0"/>
              </a:spcBef>
            </a:pPr>
            <a:r>
              <a:rPr lang="en-US" sz="3000" b="1" dirty="0" err="1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申請人應檢具以下表件向所屬學系提出申請</a:t>
            </a:r>
            <a:endParaRPr lang="en-US" sz="30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4752111" y="2682265"/>
            <a:ext cx="1767329" cy="6412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80"/>
              </a:lnSpc>
              <a:spcBef>
                <a:spcPct val="0"/>
              </a:spcBef>
            </a:pPr>
            <a:r>
              <a:rPr 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交換期間修課計畫書1份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6975521" y="2682265"/>
            <a:ext cx="1767329" cy="6412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80"/>
              </a:lnSpc>
              <a:spcBef>
                <a:spcPct val="0"/>
              </a:spcBef>
            </a:pPr>
            <a:r>
              <a:rPr lang="en-US" sz="2000" b="1" dirty="0" err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其他助審相關資料</a:t>
            </a:r>
            <a:endParaRPr lang="en-US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sp>
        <p:nvSpPr>
          <p:cNvPr id="31" name="TextBox 31"/>
          <p:cNvSpPr txBox="1"/>
          <p:nvPr/>
        </p:nvSpPr>
        <p:spPr>
          <a:xfrm>
            <a:off x="2582885" y="2725128"/>
            <a:ext cx="1767329" cy="923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00"/>
              </a:lnSpc>
              <a:spcBef>
                <a:spcPct val="0"/>
              </a:spcBef>
            </a:pPr>
            <a:r>
              <a:rPr lang="en-US" sz="2000" b="1" dirty="0" err="1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mo Bold"/>
                <a:sym typeface="Arimo Bold"/>
              </a:rPr>
              <a:t>歷年學業成績單正本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mo Bold"/>
                <a:sym typeface="Arimo Bold"/>
              </a:rPr>
              <a:t>、名次證明書各</a:t>
            </a:r>
            <a:r>
              <a:rPr 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mo Bold"/>
                <a:sym typeface="Arimo Bold"/>
              </a:rPr>
              <a:t>1份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972485" y="4406255"/>
            <a:ext cx="7709629" cy="2808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380"/>
              </a:lnSpc>
            </a:pPr>
            <a:r>
              <a:rPr lang="en-US" sz="1700" dirty="0" err="1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合作學校有規定者從其規定，例如臺灣國立大學系統要求需檢附教師推薦信二封</a:t>
            </a:r>
            <a:endParaRPr lang="en-US" sz="1700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pic>
        <p:nvPicPr>
          <p:cNvPr id="34" name="圖片 33">
            <a:extLst>
              <a:ext uri="{FF2B5EF4-FFF2-40B4-BE49-F238E27FC236}">
                <a16:creationId xmlns:a16="http://schemas.microsoft.com/office/drawing/2014/main" id="{D57D060E-9F8F-49C7-99C4-9AC6A11411E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9162" y="165158"/>
            <a:ext cx="1047121" cy="586640"/>
          </a:xfrm>
          <a:prstGeom prst="rect">
            <a:avLst/>
          </a:prstGeom>
        </p:spPr>
      </p:pic>
      <p:sp>
        <p:nvSpPr>
          <p:cNvPr id="26" name="文字方塊 25">
            <a:extLst>
              <a:ext uri="{FF2B5EF4-FFF2-40B4-BE49-F238E27FC236}">
                <a16:creationId xmlns:a16="http://schemas.microsoft.com/office/drawing/2014/main" id="{1531CA7A-11CC-4073-BC36-D32D106A6D49}"/>
              </a:ext>
            </a:extLst>
          </p:cNvPr>
          <p:cNvSpPr txBox="1"/>
          <p:nvPr/>
        </p:nvSpPr>
        <p:spPr>
          <a:xfrm>
            <a:off x="8618400" y="4831200"/>
            <a:ext cx="317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7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729527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55032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5555" b="-5555"/>
            </a:stretch>
          </a:blipFill>
        </p:spPr>
      </p:sp>
      <p:grpSp>
        <p:nvGrpSpPr>
          <p:cNvPr id="3" name="Group 3"/>
          <p:cNvGrpSpPr/>
          <p:nvPr/>
        </p:nvGrpSpPr>
        <p:grpSpPr>
          <a:xfrm rot="93123">
            <a:off x="154563" y="1274925"/>
            <a:ext cx="1589956" cy="2561227"/>
            <a:chOff x="0" y="0"/>
            <a:chExt cx="974921" cy="157047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974921" cy="1570479"/>
            </a:xfrm>
            <a:custGeom>
              <a:avLst/>
              <a:gdLst/>
              <a:ahLst/>
              <a:cxnLst/>
              <a:rect l="l" t="t" r="r" b="b"/>
              <a:pathLst>
                <a:path w="974921" h="1570479">
                  <a:moveTo>
                    <a:pt x="17042" y="0"/>
                  </a:moveTo>
                  <a:lnTo>
                    <a:pt x="957878" y="0"/>
                  </a:lnTo>
                  <a:cubicBezTo>
                    <a:pt x="967290" y="0"/>
                    <a:pt x="974921" y="7630"/>
                    <a:pt x="974921" y="17042"/>
                  </a:cubicBezTo>
                  <a:lnTo>
                    <a:pt x="974921" y="1553436"/>
                  </a:lnTo>
                  <a:cubicBezTo>
                    <a:pt x="974921" y="1562849"/>
                    <a:pt x="967290" y="1570479"/>
                    <a:pt x="957878" y="1570479"/>
                  </a:cubicBezTo>
                  <a:lnTo>
                    <a:pt x="17042" y="1570479"/>
                  </a:lnTo>
                  <a:cubicBezTo>
                    <a:pt x="7630" y="1570479"/>
                    <a:pt x="0" y="1562849"/>
                    <a:pt x="0" y="1553436"/>
                  </a:cubicBezTo>
                  <a:lnTo>
                    <a:pt x="0" y="17042"/>
                  </a:lnTo>
                  <a:cubicBezTo>
                    <a:pt x="0" y="7630"/>
                    <a:pt x="7630" y="0"/>
                    <a:pt x="17042" y="0"/>
                  </a:cubicBezTo>
                  <a:close/>
                </a:path>
              </a:pathLst>
            </a:custGeom>
            <a:solidFill>
              <a:srgbClr val="000000">
                <a:alpha val="31765"/>
              </a:srgbClr>
            </a:solidFill>
            <a:ln w="38100" cap="sq">
              <a:solidFill>
                <a:srgbClr val="000000">
                  <a:alpha val="31765"/>
                </a:srgbClr>
              </a:solidFill>
              <a:prstDash val="solid"/>
              <a:miter/>
            </a:ln>
          </p:spPr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974921" cy="1618104"/>
            </a:xfrm>
            <a:prstGeom prst="rect">
              <a:avLst/>
            </a:prstGeom>
          </p:spPr>
          <p:txBody>
            <a:bodyPr lIns="25400" tIns="25400" rIns="25400" bIns="25400" rtlCol="0" anchor="ctr"/>
            <a:lstStyle/>
            <a:p>
              <a:pPr algn="ctr">
                <a:lnSpc>
                  <a:spcPts val="1605"/>
                </a:lnSpc>
                <a:spcBef>
                  <a:spcPct val="0"/>
                </a:spcBef>
              </a:pPr>
              <a:endParaRPr sz="70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28572" y="1255987"/>
            <a:ext cx="1641937" cy="2601227"/>
            <a:chOff x="0" y="0"/>
            <a:chExt cx="1006794" cy="159500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006794" cy="1595006"/>
            </a:xfrm>
            <a:custGeom>
              <a:avLst/>
              <a:gdLst/>
              <a:ahLst/>
              <a:cxnLst/>
              <a:rect l="l" t="t" r="r" b="b"/>
              <a:pathLst>
                <a:path w="1006794" h="1595006">
                  <a:moveTo>
                    <a:pt x="25933" y="0"/>
                  </a:moveTo>
                  <a:lnTo>
                    <a:pt x="980861" y="0"/>
                  </a:lnTo>
                  <a:cubicBezTo>
                    <a:pt x="987739" y="0"/>
                    <a:pt x="994335" y="2732"/>
                    <a:pt x="999198" y="7596"/>
                  </a:cubicBezTo>
                  <a:cubicBezTo>
                    <a:pt x="1004062" y="12459"/>
                    <a:pt x="1006794" y="19055"/>
                    <a:pt x="1006794" y="25933"/>
                  </a:cubicBezTo>
                  <a:lnTo>
                    <a:pt x="1006794" y="1569073"/>
                  </a:lnTo>
                  <a:cubicBezTo>
                    <a:pt x="1006794" y="1575951"/>
                    <a:pt x="1004062" y="1582547"/>
                    <a:pt x="999198" y="1587410"/>
                  </a:cubicBezTo>
                  <a:cubicBezTo>
                    <a:pt x="994335" y="1592274"/>
                    <a:pt x="987739" y="1595006"/>
                    <a:pt x="980861" y="1595006"/>
                  </a:cubicBezTo>
                  <a:lnTo>
                    <a:pt x="25933" y="1595006"/>
                  </a:lnTo>
                  <a:cubicBezTo>
                    <a:pt x="19055" y="1595006"/>
                    <a:pt x="12459" y="1592274"/>
                    <a:pt x="7596" y="1587410"/>
                  </a:cubicBezTo>
                  <a:cubicBezTo>
                    <a:pt x="2732" y="1582547"/>
                    <a:pt x="0" y="1575951"/>
                    <a:pt x="0" y="1569073"/>
                  </a:cubicBezTo>
                  <a:lnTo>
                    <a:pt x="0" y="25933"/>
                  </a:lnTo>
                  <a:cubicBezTo>
                    <a:pt x="0" y="19055"/>
                    <a:pt x="2732" y="12459"/>
                    <a:pt x="7596" y="7596"/>
                  </a:cubicBezTo>
                  <a:cubicBezTo>
                    <a:pt x="12459" y="2732"/>
                    <a:pt x="19055" y="0"/>
                    <a:pt x="25933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1006794" cy="1642631"/>
            </a:xfrm>
            <a:prstGeom prst="rect">
              <a:avLst/>
            </a:prstGeom>
          </p:spPr>
          <p:txBody>
            <a:bodyPr lIns="25400" tIns="25400" rIns="25400" bIns="25400" rtlCol="0" anchor="ctr"/>
            <a:lstStyle/>
            <a:p>
              <a:pPr algn="ctr">
                <a:lnSpc>
                  <a:spcPts val="1605"/>
                </a:lnSpc>
              </a:pPr>
              <a:endParaRPr sz="70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9" name="Freeform 9"/>
          <p:cNvSpPr/>
          <p:nvPr/>
        </p:nvSpPr>
        <p:spPr>
          <a:xfrm rot="-78655">
            <a:off x="537390" y="1156678"/>
            <a:ext cx="876264" cy="194371"/>
          </a:xfrm>
          <a:custGeom>
            <a:avLst/>
            <a:gdLst/>
            <a:ahLst/>
            <a:cxnLst/>
            <a:rect l="l" t="t" r="r" b="b"/>
            <a:pathLst>
              <a:path w="1752527" h="388742">
                <a:moveTo>
                  <a:pt x="0" y="0"/>
                </a:moveTo>
                <a:lnTo>
                  <a:pt x="1752527" y="0"/>
                </a:lnTo>
                <a:lnTo>
                  <a:pt x="1752527" y="388742"/>
                </a:lnTo>
                <a:lnTo>
                  <a:pt x="0" y="38874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8403271" flipH="1">
            <a:off x="4258076" y="3709537"/>
            <a:ext cx="868688" cy="295354"/>
          </a:xfrm>
          <a:custGeom>
            <a:avLst/>
            <a:gdLst/>
            <a:ahLst/>
            <a:cxnLst/>
            <a:rect l="l" t="t" r="r" b="b"/>
            <a:pathLst>
              <a:path w="1737376" h="590708">
                <a:moveTo>
                  <a:pt x="1737376" y="0"/>
                </a:moveTo>
                <a:lnTo>
                  <a:pt x="0" y="0"/>
                </a:lnTo>
                <a:lnTo>
                  <a:pt x="0" y="590708"/>
                </a:lnTo>
                <a:lnTo>
                  <a:pt x="1737376" y="590708"/>
                </a:lnTo>
                <a:lnTo>
                  <a:pt x="1737376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2227880">
            <a:off x="1784311" y="3150098"/>
            <a:ext cx="866137" cy="294487"/>
          </a:xfrm>
          <a:custGeom>
            <a:avLst/>
            <a:gdLst/>
            <a:ahLst/>
            <a:cxnLst/>
            <a:rect l="l" t="t" r="r" b="b"/>
            <a:pathLst>
              <a:path w="1732274" h="588973">
                <a:moveTo>
                  <a:pt x="0" y="0"/>
                </a:moveTo>
                <a:lnTo>
                  <a:pt x="1732274" y="0"/>
                </a:lnTo>
                <a:lnTo>
                  <a:pt x="1732274" y="588973"/>
                </a:lnTo>
                <a:lnTo>
                  <a:pt x="0" y="58897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grpSp>
        <p:nvGrpSpPr>
          <p:cNvPr id="12" name="Group 12"/>
          <p:cNvGrpSpPr/>
          <p:nvPr/>
        </p:nvGrpSpPr>
        <p:grpSpPr>
          <a:xfrm>
            <a:off x="2608386" y="1851711"/>
            <a:ext cx="1641937" cy="2956738"/>
            <a:chOff x="0" y="0"/>
            <a:chExt cx="1006794" cy="1812996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006794" cy="1812996"/>
            </a:xfrm>
            <a:custGeom>
              <a:avLst/>
              <a:gdLst/>
              <a:ahLst/>
              <a:cxnLst/>
              <a:rect l="l" t="t" r="r" b="b"/>
              <a:pathLst>
                <a:path w="1006794" h="1812996">
                  <a:moveTo>
                    <a:pt x="25933" y="0"/>
                  </a:moveTo>
                  <a:lnTo>
                    <a:pt x="980861" y="0"/>
                  </a:lnTo>
                  <a:cubicBezTo>
                    <a:pt x="987739" y="0"/>
                    <a:pt x="994335" y="2732"/>
                    <a:pt x="999198" y="7596"/>
                  </a:cubicBezTo>
                  <a:cubicBezTo>
                    <a:pt x="1004062" y="12459"/>
                    <a:pt x="1006794" y="19055"/>
                    <a:pt x="1006794" y="25933"/>
                  </a:cubicBezTo>
                  <a:lnTo>
                    <a:pt x="1006794" y="1787063"/>
                  </a:lnTo>
                  <a:cubicBezTo>
                    <a:pt x="1006794" y="1801386"/>
                    <a:pt x="995183" y="1812996"/>
                    <a:pt x="980861" y="1812996"/>
                  </a:cubicBezTo>
                  <a:lnTo>
                    <a:pt x="25933" y="1812996"/>
                  </a:lnTo>
                  <a:cubicBezTo>
                    <a:pt x="19055" y="1812996"/>
                    <a:pt x="12459" y="1810264"/>
                    <a:pt x="7596" y="1805401"/>
                  </a:cubicBezTo>
                  <a:cubicBezTo>
                    <a:pt x="2732" y="1800537"/>
                    <a:pt x="0" y="1793941"/>
                    <a:pt x="0" y="1787063"/>
                  </a:cubicBezTo>
                  <a:lnTo>
                    <a:pt x="0" y="25933"/>
                  </a:lnTo>
                  <a:cubicBezTo>
                    <a:pt x="0" y="19055"/>
                    <a:pt x="2732" y="12459"/>
                    <a:pt x="7596" y="7596"/>
                  </a:cubicBezTo>
                  <a:cubicBezTo>
                    <a:pt x="12459" y="2732"/>
                    <a:pt x="19055" y="0"/>
                    <a:pt x="25933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4" name="TextBox 14"/>
            <p:cNvSpPr txBox="1"/>
            <p:nvPr/>
          </p:nvSpPr>
          <p:spPr>
            <a:xfrm>
              <a:off x="0" y="-47625"/>
              <a:ext cx="1006794" cy="1860621"/>
            </a:xfrm>
            <a:prstGeom prst="rect">
              <a:avLst/>
            </a:prstGeom>
          </p:spPr>
          <p:txBody>
            <a:bodyPr lIns="25400" tIns="25400" rIns="25400" bIns="25400" rtlCol="0" anchor="ctr"/>
            <a:lstStyle/>
            <a:p>
              <a:pPr algn="ctr">
                <a:lnSpc>
                  <a:spcPts val="1605"/>
                </a:lnSpc>
              </a:pPr>
              <a:endParaRPr sz="70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5" name="Freeform 15"/>
          <p:cNvSpPr/>
          <p:nvPr/>
        </p:nvSpPr>
        <p:spPr>
          <a:xfrm>
            <a:off x="3086860" y="1759549"/>
            <a:ext cx="684989" cy="184325"/>
          </a:xfrm>
          <a:custGeom>
            <a:avLst/>
            <a:gdLst/>
            <a:ahLst/>
            <a:cxnLst/>
            <a:rect l="l" t="t" r="r" b="b"/>
            <a:pathLst>
              <a:path w="1369978" h="368649">
                <a:moveTo>
                  <a:pt x="0" y="0"/>
                </a:moveTo>
                <a:lnTo>
                  <a:pt x="1369978" y="0"/>
                </a:lnTo>
                <a:lnTo>
                  <a:pt x="1369978" y="368649"/>
                </a:lnTo>
                <a:lnTo>
                  <a:pt x="0" y="36864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grpSp>
        <p:nvGrpSpPr>
          <p:cNvPr id="20" name="Group 20"/>
          <p:cNvGrpSpPr/>
          <p:nvPr/>
        </p:nvGrpSpPr>
        <p:grpSpPr>
          <a:xfrm>
            <a:off x="5088523" y="1361047"/>
            <a:ext cx="1641937" cy="2601227"/>
            <a:chOff x="0" y="0"/>
            <a:chExt cx="1006794" cy="1595006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006794" cy="1595006"/>
            </a:xfrm>
            <a:custGeom>
              <a:avLst/>
              <a:gdLst/>
              <a:ahLst/>
              <a:cxnLst/>
              <a:rect l="l" t="t" r="r" b="b"/>
              <a:pathLst>
                <a:path w="1006794" h="1595006">
                  <a:moveTo>
                    <a:pt x="25933" y="0"/>
                  </a:moveTo>
                  <a:lnTo>
                    <a:pt x="980861" y="0"/>
                  </a:lnTo>
                  <a:cubicBezTo>
                    <a:pt x="987739" y="0"/>
                    <a:pt x="994335" y="2732"/>
                    <a:pt x="999198" y="7596"/>
                  </a:cubicBezTo>
                  <a:cubicBezTo>
                    <a:pt x="1004062" y="12459"/>
                    <a:pt x="1006794" y="19055"/>
                    <a:pt x="1006794" y="25933"/>
                  </a:cubicBezTo>
                  <a:lnTo>
                    <a:pt x="1006794" y="1569073"/>
                  </a:lnTo>
                  <a:cubicBezTo>
                    <a:pt x="1006794" y="1575951"/>
                    <a:pt x="1004062" y="1582547"/>
                    <a:pt x="999198" y="1587410"/>
                  </a:cubicBezTo>
                  <a:cubicBezTo>
                    <a:pt x="994335" y="1592274"/>
                    <a:pt x="987739" y="1595006"/>
                    <a:pt x="980861" y="1595006"/>
                  </a:cubicBezTo>
                  <a:lnTo>
                    <a:pt x="25933" y="1595006"/>
                  </a:lnTo>
                  <a:cubicBezTo>
                    <a:pt x="19055" y="1595006"/>
                    <a:pt x="12459" y="1592274"/>
                    <a:pt x="7596" y="1587410"/>
                  </a:cubicBezTo>
                  <a:cubicBezTo>
                    <a:pt x="2732" y="1582547"/>
                    <a:pt x="0" y="1575951"/>
                    <a:pt x="0" y="1569073"/>
                  </a:cubicBezTo>
                  <a:lnTo>
                    <a:pt x="0" y="25933"/>
                  </a:lnTo>
                  <a:cubicBezTo>
                    <a:pt x="0" y="19055"/>
                    <a:pt x="2732" y="12459"/>
                    <a:pt x="7596" y="7596"/>
                  </a:cubicBezTo>
                  <a:cubicBezTo>
                    <a:pt x="12459" y="2732"/>
                    <a:pt x="19055" y="0"/>
                    <a:pt x="25933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0" y="-47625"/>
              <a:ext cx="1006794" cy="1642631"/>
            </a:xfrm>
            <a:prstGeom prst="rect">
              <a:avLst/>
            </a:prstGeom>
          </p:spPr>
          <p:txBody>
            <a:bodyPr lIns="25400" tIns="25400" rIns="25400" bIns="25400" rtlCol="0" anchor="ctr"/>
            <a:lstStyle/>
            <a:p>
              <a:pPr algn="ctr">
                <a:lnSpc>
                  <a:spcPts val="1605"/>
                </a:lnSpc>
              </a:pPr>
              <a:endParaRPr sz="70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3" name="Freeform 23"/>
          <p:cNvSpPr/>
          <p:nvPr/>
        </p:nvSpPr>
        <p:spPr>
          <a:xfrm rot="82450" flipH="1" flipV="1">
            <a:off x="6747083" y="2998462"/>
            <a:ext cx="1021583" cy="837698"/>
          </a:xfrm>
          <a:custGeom>
            <a:avLst/>
            <a:gdLst/>
            <a:ahLst/>
            <a:cxnLst/>
            <a:rect l="l" t="t" r="r" b="b"/>
            <a:pathLst>
              <a:path w="2043165" h="1675395">
                <a:moveTo>
                  <a:pt x="2043165" y="1675395"/>
                </a:moveTo>
                <a:lnTo>
                  <a:pt x="0" y="1675395"/>
                </a:lnTo>
                <a:lnTo>
                  <a:pt x="0" y="0"/>
                </a:lnTo>
                <a:lnTo>
                  <a:pt x="2043165" y="0"/>
                </a:lnTo>
                <a:lnTo>
                  <a:pt x="2043165" y="1675395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grpSp>
        <p:nvGrpSpPr>
          <p:cNvPr id="24" name="Group 24"/>
          <p:cNvGrpSpPr/>
          <p:nvPr/>
        </p:nvGrpSpPr>
        <p:grpSpPr>
          <a:xfrm>
            <a:off x="7471824" y="816367"/>
            <a:ext cx="1543604" cy="2144978"/>
            <a:chOff x="0" y="0"/>
            <a:chExt cx="946499" cy="1520797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946499" cy="1520797"/>
            </a:xfrm>
            <a:custGeom>
              <a:avLst/>
              <a:gdLst/>
              <a:ahLst/>
              <a:cxnLst/>
              <a:rect l="l" t="t" r="r" b="b"/>
              <a:pathLst>
                <a:path w="946499" h="1520797">
                  <a:moveTo>
                    <a:pt x="27585" y="0"/>
                  </a:moveTo>
                  <a:lnTo>
                    <a:pt x="918914" y="0"/>
                  </a:lnTo>
                  <a:cubicBezTo>
                    <a:pt x="934149" y="0"/>
                    <a:pt x="946499" y="12350"/>
                    <a:pt x="946499" y="27585"/>
                  </a:cubicBezTo>
                  <a:lnTo>
                    <a:pt x="946499" y="1493212"/>
                  </a:lnTo>
                  <a:cubicBezTo>
                    <a:pt x="946499" y="1500528"/>
                    <a:pt x="943593" y="1507544"/>
                    <a:pt x="938419" y="1512717"/>
                  </a:cubicBezTo>
                  <a:cubicBezTo>
                    <a:pt x="933246" y="1517890"/>
                    <a:pt x="926230" y="1520797"/>
                    <a:pt x="918914" y="1520797"/>
                  </a:cubicBezTo>
                  <a:lnTo>
                    <a:pt x="27585" y="1520797"/>
                  </a:lnTo>
                  <a:cubicBezTo>
                    <a:pt x="12350" y="1520797"/>
                    <a:pt x="0" y="1508446"/>
                    <a:pt x="0" y="1493212"/>
                  </a:cubicBezTo>
                  <a:lnTo>
                    <a:pt x="0" y="27585"/>
                  </a:lnTo>
                  <a:cubicBezTo>
                    <a:pt x="0" y="20269"/>
                    <a:pt x="2906" y="13253"/>
                    <a:pt x="8080" y="8080"/>
                  </a:cubicBezTo>
                  <a:cubicBezTo>
                    <a:pt x="13253" y="2906"/>
                    <a:pt x="20269" y="0"/>
                    <a:pt x="27585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26" name="TextBox 26"/>
            <p:cNvSpPr txBox="1"/>
            <p:nvPr/>
          </p:nvSpPr>
          <p:spPr>
            <a:xfrm>
              <a:off x="0" y="-47625"/>
              <a:ext cx="946499" cy="1568422"/>
            </a:xfrm>
            <a:prstGeom prst="rect">
              <a:avLst/>
            </a:prstGeom>
          </p:spPr>
          <p:txBody>
            <a:bodyPr lIns="25400" tIns="25400" rIns="25400" bIns="25400" rtlCol="0" anchor="ctr"/>
            <a:lstStyle/>
            <a:p>
              <a:pPr algn="ctr">
                <a:lnSpc>
                  <a:spcPts val="1605"/>
                </a:lnSpc>
              </a:pPr>
              <a:endParaRPr sz="70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7" name="Freeform 27"/>
          <p:cNvSpPr/>
          <p:nvPr/>
        </p:nvSpPr>
        <p:spPr>
          <a:xfrm rot="2569023">
            <a:off x="6440306" y="1351064"/>
            <a:ext cx="472990" cy="153937"/>
          </a:xfrm>
          <a:custGeom>
            <a:avLst/>
            <a:gdLst/>
            <a:ahLst/>
            <a:cxnLst/>
            <a:rect l="l" t="t" r="r" b="b"/>
            <a:pathLst>
              <a:path w="945979" h="307873">
                <a:moveTo>
                  <a:pt x="0" y="0"/>
                </a:moveTo>
                <a:lnTo>
                  <a:pt x="945979" y="0"/>
                </a:lnTo>
                <a:lnTo>
                  <a:pt x="945979" y="307873"/>
                </a:lnTo>
                <a:lnTo>
                  <a:pt x="0" y="30787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2569023">
            <a:off x="4883735" y="3842227"/>
            <a:ext cx="472990" cy="153937"/>
          </a:xfrm>
          <a:custGeom>
            <a:avLst/>
            <a:gdLst/>
            <a:ahLst/>
            <a:cxnLst/>
            <a:rect l="l" t="t" r="r" b="b"/>
            <a:pathLst>
              <a:path w="945979" h="307873">
                <a:moveTo>
                  <a:pt x="0" y="0"/>
                </a:moveTo>
                <a:lnTo>
                  <a:pt x="945979" y="0"/>
                </a:lnTo>
                <a:lnTo>
                  <a:pt x="945979" y="307873"/>
                </a:lnTo>
                <a:lnTo>
                  <a:pt x="0" y="30787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 rot="-2569719">
            <a:off x="7226425" y="827543"/>
            <a:ext cx="490799" cy="209825"/>
          </a:xfrm>
          <a:custGeom>
            <a:avLst/>
            <a:gdLst/>
            <a:ahLst/>
            <a:cxnLst/>
            <a:rect l="l" t="t" r="r" b="b"/>
            <a:pathLst>
              <a:path w="981597" h="419650">
                <a:moveTo>
                  <a:pt x="0" y="0"/>
                </a:moveTo>
                <a:lnTo>
                  <a:pt x="981598" y="0"/>
                </a:lnTo>
                <a:lnTo>
                  <a:pt x="981598" y="419650"/>
                </a:lnTo>
                <a:lnTo>
                  <a:pt x="0" y="41965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b="-3212"/>
            </a:stretch>
          </a:blipFill>
        </p:spPr>
      </p:sp>
      <p:sp>
        <p:nvSpPr>
          <p:cNvPr id="30" name="TextBox 30"/>
          <p:cNvSpPr txBox="1"/>
          <p:nvPr/>
        </p:nvSpPr>
        <p:spPr>
          <a:xfrm>
            <a:off x="411091" y="181121"/>
            <a:ext cx="4394590" cy="6328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  <a:spcBef>
                <a:spcPct val="0"/>
              </a:spcBef>
            </a:pPr>
            <a:r>
              <a:rPr lang="zh-TW" altLang="en-US" sz="32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國內交換生</a:t>
            </a:r>
            <a:r>
              <a:rPr lang="en-US" sz="3200" b="1" dirty="0" err="1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作業流程</a:t>
            </a:r>
            <a:endParaRPr lang="en-US" sz="32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sp>
        <p:nvSpPr>
          <p:cNvPr id="31" name="TextBox 31"/>
          <p:cNvSpPr txBox="1"/>
          <p:nvPr/>
        </p:nvSpPr>
        <p:spPr>
          <a:xfrm>
            <a:off x="237521" y="1520878"/>
            <a:ext cx="1424039" cy="17953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 b="1" dirty="0" err="1">
                <a:solidFill>
                  <a:srgbClr val="01070A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教務處註冊與課務組公告合作學校及名額相關訊息</a:t>
            </a:r>
            <a:endParaRPr lang="en-US" sz="2000" b="1" dirty="0">
              <a:solidFill>
                <a:srgbClr val="01070A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sp>
        <p:nvSpPr>
          <p:cNvPr id="32" name="TextBox 32"/>
          <p:cNvSpPr txBox="1"/>
          <p:nvPr/>
        </p:nvSpPr>
        <p:spPr>
          <a:xfrm>
            <a:off x="2783882" y="1944510"/>
            <a:ext cx="1290945" cy="27699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60"/>
              </a:lnSpc>
            </a:pPr>
            <a:r>
              <a:rPr lang="en-US" sz="1900" b="1" dirty="0" err="1">
                <a:solidFill>
                  <a:srgbClr val="01070A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申請人檢具所需文件，經</a:t>
            </a:r>
            <a:r>
              <a:rPr lang="en-US" sz="1900" b="1" dirty="0" err="1">
                <a:solidFill>
                  <a:srgbClr val="495CE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導師及學系主任</a:t>
            </a:r>
            <a:r>
              <a:rPr lang="en-US" sz="19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核可</a:t>
            </a:r>
            <a:r>
              <a:rPr lang="en-US" sz="1900" b="1" dirty="0" err="1">
                <a:solidFill>
                  <a:srgbClr val="01070A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後，於公告期限內送</a:t>
            </a:r>
            <a:r>
              <a:rPr lang="en-US" sz="1900" b="1" dirty="0" err="1">
                <a:solidFill>
                  <a:srgbClr val="495CE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教務處</a:t>
            </a:r>
            <a:r>
              <a:rPr lang="en-US" sz="1900" b="1" dirty="0" err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各校區辦公室</a:t>
            </a:r>
            <a:endParaRPr lang="en-US" sz="19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5292350" y="1569027"/>
            <a:ext cx="1234284" cy="20774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60"/>
              </a:lnSpc>
            </a:pPr>
            <a:r>
              <a:rPr lang="en-US" sz="19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教務處</a:t>
            </a:r>
            <a:r>
              <a:rPr lang="en-US" sz="1900" b="1" dirty="0" err="1">
                <a:solidFill>
                  <a:srgbClr val="EA9423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彙整各學系推薦名冊</a:t>
            </a:r>
            <a:r>
              <a:rPr lang="en-US" sz="19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並經校長核定後，送交合作學校審查</a:t>
            </a:r>
            <a:endParaRPr lang="en-US" sz="1900" b="1" dirty="0"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sp>
        <p:nvSpPr>
          <p:cNvPr id="35" name="TextBox 35"/>
          <p:cNvSpPr txBox="1"/>
          <p:nvPr/>
        </p:nvSpPr>
        <p:spPr>
          <a:xfrm>
            <a:off x="7624601" y="853437"/>
            <a:ext cx="1105474" cy="20005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90"/>
              </a:lnSpc>
            </a:pPr>
            <a:r>
              <a:rPr lang="en-US" sz="185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合作學校通知交換生審核通過名單，</a:t>
            </a:r>
            <a:r>
              <a:rPr lang="en-US" sz="1850" b="1" dirty="0" err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轉知學生申請結果</a:t>
            </a:r>
            <a:endParaRPr lang="en-US" sz="185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sp>
        <p:nvSpPr>
          <p:cNvPr id="36" name="Freeform 36"/>
          <p:cNvSpPr/>
          <p:nvPr/>
        </p:nvSpPr>
        <p:spPr>
          <a:xfrm rot="-2569719">
            <a:off x="8666316" y="2831688"/>
            <a:ext cx="490799" cy="173687"/>
          </a:xfrm>
          <a:custGeom>
            <a:avLst/>
            <a:gdLst/>
            <a:ahLst/>
            <a:cxnLst/>
            <a:rect l="l" t="t" r="r" b="b"/>
            <a:pathLst>
              <a:path w="981597" h="347373">
                <a:moveTo>
                  <a:pt x="0" y="0"/>
                </a:moveTo>
                <a:lnTo>
                  <a:pt x="981597" y="0"/>
                </a:lnTo>
                <a:lnTo>
                  <a:pt x="981597" y="347373"/>
                </a:lnTo>
                <a:lnTo>
                  <a:pt x="0" y="34737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b="-24687"/>
            </a:stretch>
          </a:blipFill>
        </p:spPr>
      </p:sp>
      <p:pic>
        <p:nvPicPr>
          <p:cNvPr id="37" name="圖片 36">
            <a:extLst>
              <a:ext uri="{FF2B5EF4-FFF2-40B4-BE49-F238E27FC236}">
                <a16:creationId xmlns:a16="http://schemas.microsoft.com/office/drawing/2014/main" id="{BDEC9512-1C80-4257-BCB1-EBF29B5042C3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9162" y="165158"/>
            <a:ext cx="1047121" cy="586640"/>
          </a:xfrm>
          <a:prstGeom prst="rect">
            <a:avLst/>
          </a:prstGeom>
        </p:spPr>
      </p:pic>
      <p:grpSp>
        <p:nvGrpSpPr>
          <p:cNvPr id="42" name="群組 41">
            <a:extLst>
              <a:ext uri="{FF2B5EF4-FFF2-40B4-BE49-F238E27FC236}">
                <a16:creationId xmlns:a16="http://schemas.microsoft.com/office/drawing/2014/main" id="{D2DD5EB5-5EFA-4CEA-8586-2AE28A0DD127}"/>
              </a:ext>
            </a:extLst>
          </p:cNvPr>
          <p:cNvGrpSpPr/>
          <p:nvPr/>
        </p:nvGrpSpPr>
        <p:grpSpPr>
          <a:xfrm>
            <a:off x="6004682" y="4072366"/>
            <a:ext cx="2513559" cy="954713"/>
            <a:chOff x="12009364" y="8144731"/>
            <a:chExt cx="5027117" cy="1909426"/>
          </a:xfrm>
        </p:grpSpPr>
        <p:grpSp>
          <p:nvGrpSpPr>
            <p:cNvPr id="41" name="群組 40">
              <a:extLst>
                <a:ext uri="{FF2B5EF4-FFF2-40B4-BE49-F238E27FC236}">
                  <a16:creationId xmlns:a16="http://schemas.microsoft.com/office/drawing/2014/main" id="{01DB99CD-25D3-48B7-A6E4-50D1EF2F7436}"/>
                </a:ext>
              </a:extLst>
            </p:cNvPr>
            <p:cNvGrpSpPr/>
            <p:nvPr/>
          </p:nvGrpSpPr>
          <p:grpSpPr>
            <a:xfrm>
              <a:off x="12009364" y="8144731"/>
              <a:ext cx="5027117" cy="1909426"/>
              <a:chOff x="12931843" y="8139428"/>
              <a:chExt cx="5027117" cy="1909426"/>
            </a:xfrm>
          </p:grpSpPr>
          <p:grpSp>
            <p:nvGrpSpPr>
              <p:cNvPr id="16" name="Group 16"/>
              <p:cNvGrpSpPr/>
              <p:nvPr/>
            </p:nvGrpSpPr>
            <p:grpSpPr>
              <a:xfrm>
                <a:off x="12931843" y="8149104"/>
                <a:ext cx="5027117" cy="1899750"/>
                <a:chOff x="0" y="0"/>
                <a:chExt cx="1541250" cy="582439"/>
              </a:xfrm>
            </p:grpSpPr>
            <p:sp>
              <p:nvSpPr>
                <p:cNvPr id="17" name="Freeform 17"/>
                <p:cNvSpPr/>
                <p:nvPr/>
              </p:nvSpPr>
              <p:spPr>
                <a:xfrm>
                  <a:off x="0" y="0"/>
                  <a:ext cx="1541250" cy="5824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41250" h="582439">
                      <a:moveTo>
                        <a:pt x="3080" y="0"/>
                      </a:moveTo>
                      <a:lnTo>
                        <a:pt x="1538170" y="0"/>
                      </a:lnTo>
                      <a:cubicBezTo>
                        <a:pt x="1538987" y="0"/>
                        <a:pt x="1539771" y="325"/>
                        <a:pt x="1540348" y="902"/>
                      </a:cubicBezTo>
                      <a:cubicBezTo>
                        <a:pt x="1540926" y="1480"/>
                        <a:pt x="1541250" y="2263"/>
                        <a:pt x="1541250" y="3080"/>
                      </a:cubicBezTo>
                      <a:lnTo>
                        <a:pt x="1541250" y="579359"/>
                      </a:lnTo>
                      <a:cubicBezTo>
                        <a:pt x="1541250" y="581060"/>
                        <a:pt x="1539871" y="582439"/>
                        <a:pt x="1538170" y="582439"/>
                      </a:cubicBezTo>
                      <a:lnTo>
                        <a:pt x="3080" y="582439"/>
                      </a:lnTo>
                      <a:cubicBezTo>
                        <a:pt x="1379" y="582439"/>
                        <a:pt x="0" y="581060"/>
                        <a:pt x="0" y="579359"/>
                      </a:cubicBezTo>
                      <a:lnTo>
                        <a:pt x="0" y="3080"/>
                      </a:lnTo>
                      <a:cubicBezTo>
                        <a:pt x="0" y="1379"/>
                        <a:pt x="1379" y="0"/>
                        <a:pt x="3080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9050" cap="sq">
                  <a:solidFill>
                    <a:srgbClr val="000000"/>
                  </a:solidFill>
                  <a:prstDash val="solid"/>
                  <a:miter/>
                </a:ln>
              </p:spPr>
            </p:sp>
            <p:sp>
              <p:nvSpPr>
                <p:cNvPr id="18" name="TextBox 18"/>
                <p:cNvSpPr txBox="1"/>
                <p:nvPr/>
              </p:nvSpPr>
              <p:spPr>
                <a:xfrm>
                  <a:off x="0" y="-47625"/>
                  <a:ext cx="1541250" cy="630064"/>
                </a:xfrm>
                <a:prstGeom prst="rect">
                  <a:avLst/>
                </a:prstGeom>
              </p:spPr>
              <p:txBody>
                <a:bodyPr lIns="25400" tIns="25400" rIns="25400" bIns="25400" rtlCol="0" anchor="ctr"/>
                <a:lstStyle/>
                <a:p>
                  <a:pPr algn="ctr">
                    <a:lnSpc>
                      <a:spcPts val="1605"/>
                    </a:lnSpc>
                  </a:pPr>
                  <a:endParaRPr sz="700"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</p:grpSp>
          <p:sp>
            <p:nvSpPr>
              <p:cNvPr id="33" name="TextBox 33"/>
              <p:cNvSpPr txBox="1"/>
              <p:nvPr/>
            </p:nvSpPr>
            <p:spPr>
              <a:xfrm>
                <a:off x="13141985" y="8139428"/>
                <a:ext cx="4117315" cy="1846660"/>
              </a:xfrm>
              <a:prstGeom prst="rect">
                <a:avLst/>
              </a:prstGeom>
            </p:spPr>
            <p:txBody>
              <a:bodyPr lIns="0" tIns="0" rIns="0" bIns="0" rtlCol="0" anchor="t">
                <a:spAutoFit/>
              </a:bodyPr>
              <a:lstStyle/>
              <a:p>
                <a:pPr algn="ctr">
                  <a:lnSpc>
                    <a:spcPts val="2380"/>
                  </a:lnSpc>
                </a:pPr>
                <a:r>
                  <a:rPr lang="en-US" sz="1700" b="1" dirty="0" err="1">
                    <a:latin typeface="微軟正黑體" panose="020B0604030504040204" pitchFamily="34" charset="-120"/>
                    <a:ea typeface="微軟正黑體" panose="020B0604030504040204" pitchFamily="34" charset="-120"/>
                    <a:cs typeface="王漢宗特黑體"/>
                    <a:sym typeface="王漢宗特黑體"/>
                  </a:rPr>
                  <a:t>若薦送人數超出合作協議規定，由</a:t>
                </a:r>
                <a:r>
                  <a:rPr lang="en-US" sz="1700" b="1" dirty="0" err="1">
                    <a:solidFill>
                      <a:srgbClr val="EA9423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王漢宗特黑體"/>
                    <a:sym typeface="王漢宗特黑體"/>
                  </a:rPr>
                  <a:t>教務長召集相關委員會</a:t>
                </a:r>
                <a:r>
                  <a:rPr lang="en-US" sz="1700" b="1" dirty="0" err="1">
                    <a:latin typeface="微軟正黑體" panose="020B0604030504040204" pitchFamily="34" charset="-120"/>
                    <a:ea typeface="微軟正黑體" panose="020B0604030504040204" pitchFamily="34" charset="-120"/>
                    <a:cs typeface="王漢宗特黑體"/>
                    <a:sym typeface="王漢宗特黑體"/>
                  </a:rPr>
                  <a:t>審議</a:t>
                </a:r>
                <a:endParaRPr lang="en-US" sz="1700" b="1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王漢宗特黑體"/>
                  <a:sym typeface="王漢宗特黑體"/>
                </a:endParaRPr>
              </a:p>
            </p:txBody>
          </p:sp>
        </p:grpSp>
        <p:sp>
          <p:nvSpPr>
            <p:cNvPr id="19" name="Freeform 19"/>
            <p:cNvSpPr/>
            <p:nvPr/>
          </p:nvSpPr>
          <p:spPr>
            <a:xfrm>
              <a:off x="16439482" y="8176689"/>
              <a:ext cx="585624" cy="813367"/>
            </a:xfrm>
            <a:custGeom>
              <a:avLst/>
              <a:gdLst/>
              <a:ahLst/>
              <a:cxnLst/>
              <a:rect l="l" t="t" r="r" b="b"/>
              <a:pathLst>
                <a:path w="585624" h="813367">
                  <a:moveTo>
                    <a:pt x="0" y="0"/>
                  </a:moveTo>
                  <a:lnTo>
                    <a:pt x="585624" y="0"/>
                  </a:lnTo>
                  <a:lnTo>
                    <a:pt x="585624" y="813367"/>
                  </a:lnTo>
                  <a:lnTo>
                    <a:pt x="0" y="8133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43" name="文字方塊 42">
            <a:extLst>
              <a:ext uri="{FF2B5EF4-FFF2-40B4-BE49-F238E27FC236}">
                <a16:creationId xmlns:a16="http://schemas.microsoft.com/office/drawing/2014/main" id="{7F900BBE-878A-4225-89CB-727858892F6D}"/>
              </a:ext>
            </a:extLst>
          </p:cNvPr>
          <p:cNvSpPr txBox="1"/>
          <p:nvPr/>
        </p:nvSpPr>
        <p:spPr>
          <a:xfrm>
            <a:off x="8618400" y="4831200"/>
            <a:ext cx="317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8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331384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4">
            <a:extLst>
              <a:ext uri="{FF2B5EF4-FFF2-40B4-BE49-F238E27FC236}">
                <a16:creationId xmlns:a16="http://schemas.microsoft.com/office/drawing/2014/main" id="{EEBF7692-94F7-4D1E-993B-C50449D758FB}"/>
              </a:ext>
            </a:extLst>
          </p:cNvPr>
          <p:cNvGrpSpPr/>
          <p:nvPr/>
        </p:nvGrpSpPr>
        <p:grpSpPr>
          <a:xfrm>
            <a:off x="-1" y="4787590"/>
            <a:ext cx="9144001" cy="355911"/>
            <a:chOff x="0" y="0"/>
            <a:chExt cx="4978113" cy="547526"/>
          </a:xfrm>
        </p:grpSpPr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EC658C9D-6C5E-4F23-BC1D-0EBA09940F7E}"/>
                </a:ext>
              </a:extLst>
            </p:cNvPr>
            <p:cNvSpPr/>
            <p:nvPr/>
          </p:nvSpPr>
          <p:spPr>
            <a:xfrm>
              <a:off x="0" y="0"/>
              <a:ext cx="4978113" cy="547526"/>
            </a:xfrm>
            <a:custGeom>
              <a:avLst/>
              <a:gdLst/>
              <a:ahLst/>
              <a:cxnLst/>
              <a:rect l="l" t="t" r="r" b="b"/>
              <a:pathLst>
                <a:path w="4978113" h="547526">
                  <a:moveTo>
                    <a:pt x="10240" y="0"/>
                  </a:moveTo>
                  <a:lnTo>
                    <a:pt x="4967873" y="0"/>
                  </a:lnTo>
                  <a:cubicBezTo>
                    <a:pt x="4970589" y="0"/>
                    <a:pt x="4973194" y="1079"/>
                    <a:pt x="4975114" y="2999"/>
                  </a:cubicBezTo>
                  <a:cubicBezTo>
                    <a:pt x="4977034" y="4920"/>
                    <a:pt x="4978113" y="7524"/>
                    <a:pt x="4978113" y="10240"/>
                  </a:cubicBezTo>
                  <a:lnTo>
                    <a:pt x="4978113" y="537286"/>
                  </a:lnTo>
                  <a:cubicBezTo>
                    <a:pt x="4978113" y="540001"/>
                    <a:pt x="4977034" y="542606"/>
                    <a:pt x="4975114" y="544526"/>
                  </a:cubicBezTo>
                  <a:cubicBezTo>
                    <a:pt x="4973194" y="546447"/>
                    <a:pt x="4970589" y="547526"/>
                    <a:pt x="4967873" y="547526"/>
                  </a:cubicBezTo>
                  <a:lnTo>
                    <a:pt x="10240" y="547526"/>
                  </a:lnTo>
                  <a:cubicBezTo>
                    <a:pt x="7524" y="547526"/>
                    <a:pt x="4920" y="546447"/>
                    <a:pt x="2999" y="544526"/>
                  </a:cubicBezTo>
                  <a:cubicBezTo>
                    <a:pt x="1079" y="542606"/>
                    <a:pt x="0" y="540001"/>
                    <a:pt x="0" y="537286"/>
                  </a:cubicBezTo>
                  <a:lnTo>
                    <a:pt x="0" y="10240"/>
                  </a:lnTo>
                  <a:cubicBezTo>
                    <a:pt x="0" y="7524"/>
                    <a:pt x="1079" y="4920"/>
                    <a:pt x="2999" y="2999"/>
                  </a:cubicBezTo>
                  <a:cubicBezTo>
                    <a:pt x="4920" y="1079"/>
                    <a:pt x="7524" y="0"/>
                    <a:pt x="10240" y="0"/>
                  </a:cubicBezTo>
                  <a:close/>
                </a:path>
              </a:pathLst>
            </a:custGeom>
            <a:solidFill>
              <a:srgbClr val="FCEBC7"/>
            </a:solidFill>
          </p:spPr>
        </p:sp>
        <p:sp>
          <p:nvSpPr>
            <p:cNvPr id="15" name="TextBox 6">
              <a:extLst>
                <a:ext uri="{FF2B5EF4-FFF2-40B4-BE49-F238E27FC236}">
                  <a16:creationId xmlns:a16="http://schemas.microsoft.com/office/drawing/2014/main" id="{17781FA0-93FD-4504-A603-F7A5D85DA672}"/>
                </a:ext>
              </a:extLst>
            </p:cNvPr>
            <p:cNvSpPr txBox="1"/>
            <p:nvPr/>
          </p:nvSpPr>
          <p:spPr>
            <a:xfrm>
              <a:off x="0" y="-38100"/>
              <a:ext cx="4978113" cy="585626"/>
            </a:xfrm>
            <a:prstGeom prst="rect">
              <a:avLst/>
            </a:prstGeom>
          </p:spPr>
          <p:txBody>
            <a:bodyPr lIns="25400" tIns="25400" rIns="25400" bIns="25400" rtlCol="0" anchor="ctr"/>
            <a:lstStyle/>
            <a:p>
              <a:pPr algn="ctr">
                <a:lnSpc>
                  <a:spcPts val="1330"/>
                </a:lnSpc>
              </a:pPr>
              <a:endParaRPr sz="700"/>
            </a:p>
          </p:txBody>
        </p:sp>
      </p:grpSp>
      <p:sp>
        <p:nvSpPr>
          <p:cNvPr id="8" name="Freeform 2">
            <a:extLst>
              <a:ext uri="{FF2B5EF4-FFF2-40B4-BE49-F238E27FC236}">
                <a16:creationId xmlns:a16="http://schemas.microsoft.com/office/drawing/2014/main" id="{737AFA6C-EAC7-42B1-8C34-9BBD8EC025EC}"/>
              </a:ext>
            </a:extLst>
          </p:cNvPr>
          <p:cNvSpPr/>
          <p:nvPr/>
        </p:nvSpPr>
        <p:spPr>
          <a:xfrm>
            <a:off x="5444685" y="-1552784"/>
            <a:ext cx="4552494" cy="4461444"/>
          </a:xfrm>
          <a:custGeom>
            <a:avLst/>
            <a:gdLst/>
            <a:ahLst/>
            <a:cxnLst/>
            <a:rect l="l" t="t" r="r" b="b"/>
            <a:pathLst>
              <a:path w="9104987" h="8922887">
                <a:moveTo>
                  <a:pt x="0" y="0"/>
                </a:moveTo>
                <a:lnTo>
                  <a:pt x="9104987" y="0"/>
                </a:lnTo>
                <a:lnTo>
                  <a:pt x="9104987" y="8922887"/>
                </a:lnTo>
                <a:lnTo>
                  <a:pt x="0" y="89228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>
            <a:extLst>
              <a:ext uri="{FF2B5EF4-FFF2-40B4-BE49-F238E27FC236}">
                <a16:creationId xmlns:a16="http://schemas.microsoft.com/office/drawing/2014/main" id="{76BBA138-32D7-443B-A58F-B42DAF010EFE}"/>
              </a:ext>
            </a:extLst>
          </p:cNvPr>
          <p:cNvSpPr/>
          <p:nvPr/>
        </p:nvSpPr>
        <p:spPr>
          <a:xfrm rot="846028">
            <a:off x="89459" y="3945707"/>
            <a:ext cx="1293607" cy="2092599"/>
          </a:xfrm>
          <a:custGeom>
            <a:avLst/>
            <a:gdLst/>
            <a:ahLst/>
            <a:cxnLst/>
            <a:rect l="l" t="t" r="r" b="b"/>
            <a:pathLst>
              <a:path w="2587213" h="4185197">
                <a:moveTo>
                  <a:pt x="0" y="0"/>
                </a:moveTo>
                <a:lnTo>
                  <a:pt x="2587213" y="0"/>
                </a:lnTo>
                <a:lnTo>
                  <a:pt x="2587213" y="4185197"/>
                </a:lnTo>
                <a:lnTo>
                  <a:pt x="0" y="418519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DE404A67-436B-4521-BBD0-6F9834BD3D20}"/>
              </a:ext>
            </a:extLst>
          </p:cNvPr>
          <p:cNvSpPr/>
          <p:nvPr/>
        </p:nvSpPr>
        <p:spPr>
          <a:xfrm rot="1107742">
            <a:off x="12563" y="2728213"/>
            <a:ext cx="727956" cy="2723645"/>
          </a:xfrm>
          <a:custGeom>
            <a:avLst/>
            <a:gdLst/>
            <a:ahLst/>
            <a:cxnLst/>
            <a:rect l="l" t="t" r="r" b="b"/>
            <a:pathLst>
              <a:path w="1455912" h="5447290">
                <a:moveTo>
                  <a:pt x="0" y="0"/>
                </a:moveTo>
                <a:lnTo>
                  <a:pt x="1455912" y="0"/>
                </a:lnTo>
                <a:lnTo>
                  <a:pt x="1455912" y="5447289"/>
                </a:lnTo>
                <a:lnTo>
                  <a:pt x="0" y="544728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graphicFrame>
        <p:nvGraphicFramePr>
          <p:cNvPr id="2" name="資料庫圖表 1">
            <a:extLst>
              <a:ext uri="{FF2B5EF4-FFF2-40B4-BE49-F238E27FC236}">
                <a16:creationId xmlns:a16="http://schemas.microsoft.com/office/drawing/2014/main" id="{243221BC-394D-4190-BE6A-9294C586902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31705631"/>
              </p:ext>
            </p:extLst>
          </p:nvPr>
        </p:nvGraphicFramePr>
        <p:xfrm>
          <a:off x="582837" y="887920"/>
          <a:ext cx="8353446" cy="42555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3" name="TextBox 29">
            <a:extLst>
              <a:ext uri="{FF2B5EF4-FFF2-40B4-BE49-F238E27FC236}">
                <a16:creationId xmlns:a16="http://schemas.microsoft.com/office/drawing/2014/main" id="{9B2A84D5-906D-4118-9716-ABCF93EE0E66}"/>
              </a:ext>
            </a:extLst>
          </p:cNvPr>
          <p:cNvSpPr txBox="1"/>
          <p:nvPr/>
        </p:nvSpPr>
        <p:spPr>
          <a:xfrm>
            <a:off x="0" y="454633"/>
            <a:ext cx="5593862" cy="594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40"/>
              </a:lnSpc>
            </a:pPr>
            <a:r>
              <a:rPr lang="en-US" sz="3200" b="1" spc="120" dirty="0" err="1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國內交換學生</a:t>
            </a:r>
            <a:r>
              <a:rPr lang="zh-TW" altLang="en-US" sz="3200" b="1" spc="12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作業時間</a:t>
            </a:r>
            <a:endParaRPr lang="en-US" sz="3200" b="1" spc="12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sp>
        <p:nvSpPr>
          <p:cNvPr id="4" name="TextBox 34">
            <a:extLst>
              <a:ext uri="{FF2B5EF4-FFF2-40B4-BE49-F238E27FC236}">
                <a16:creationId xmlns:a16="http://schemas.microsoft.com/office/drawing/2014/main" id="{C36A3667-7D47-4668-8E55-2347BB8D30B1}"/>
              </a:ext>
            </a:extLst>
          </p:cNvPr>
          <p:cNvSpPr txBox="1"/>
          <p:nvPr/>
        </p:nvSpPr>
        <p:spPr>
          <a:xfrm>
            <a:off x="1143453" y="2230279"/>
            <a:ext cx="1330957" cy="2837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380"/>
              </a:lnSpc>
            </a:pPr>
            <a:r>
              <a:rPr lang="zh-TW" altLang="en-US" sz="1800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受理申請</a:t>
            </a:r>
            <a:endParaRPr lang="en-US" sz="1800" b="1" dirty="0">
              <a:solidFill>
                <a:schemeClr val="accent5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sp>
        <p:nvSpPr>
          <p:cNvPr id="5" name="TextBox 34">
            <a:extLst>
              <a:ext uri="{FF2B5EF4-FFF2-40B4-BE49-F238E27FC236}">
                <a16:creationId xmlns:a16="http://schemas.microsoft.com/office/drawing/2014/main" id="{347B9E04-80C3-40B8-BBFF-A550BD98F68C}"/>
              </a:ext>
            </a:extLst>
          </p:cNvPr>
          <p:cNvSpPr txBox="1"/>
          <p:nvPr/>
        </p:nvSpPr>
        <p:spPr>
          <a:xfrm>
            <a:off x="3855202" y="2230279"/>
            <a:ext cx="1574477" cy="2837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380"/>
              </a:lnSpc>
            </a:pPr>
            <a:r>
              <a:rPr lang="en-US" sz="1800" b="1" dirty="0" err="1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所屬學校審核</a:t>
            </a:r>
            <a:endParaRPr lang="en-US" sz="1800" b="1" dirty="0">
              <a:solidFill>
                <a:schemeClr val="accent5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sp>
        <p:nvSpPr>
          <p:cNvPr id="6" name="TextBox 34">
            <a:extLst>
              <a:ext uri="{FF2B5EF4-FFF2-40B4-BE49-F238E27FC236}">
                <a16:creationId xmlns:a16="http://schemas.microsoft.com/office/drawing/2014/main" id="{34D8B890-91BF-46D0-AEFC-FBA7D825D8EC}"/>
              </a:ext>
            </a:extLst>
          </p:cNvPr>
          <p:cNvSpPr txBox="1"/>
          <p:nvPr/>
        </p:nvSpPr>
        <p:spPr>
          <a:xfrm>
            <a:off x="6860307" y="2230279"/>
            <a:ext cx="1574477" cy="2837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380"/>
              </a:lnSpc>
            </a:pPr>
            <a:r>
              <a:rPr lang="zh-TW" altLang="en-US" sz="1800" b="1" dirty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接待</a:t>
            </a:r>
            <a:r>
              <a:rPr lang="en-US" sz="1800" b="1" dirty="0" err="1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學校審核</a:t>
            </a:r>
            <a:endParaRPr lang="en-US" sz="1800" b="1" dirty="0">
              <a:solidFill>
                <a:schemeClr val="accent5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E3914B7F-23F6-4D5C-8B17-EEC38E62E465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9162" y="165158"/>
            <a:ext cx="1047121" cy="586640"/>
          </a:xfrm>
          <a:prstGeom prst="rect">
            <a:avLst/>
          </a:prstGeom>
        </p:spPr>
      </p:pic>
      <p:sp>
        <p:nvSpPr>
          <p:cNvPr id="16" name="文字方塊 15">
            <a:extLst>
              <a:ext uri="{FF2B5EF4-FFF2-40B4-BE49-F238E27FC236}">
                <a16:creationId xmlns:a16="http://schemas.microsoft.com/office/drawing/2014/main" id="{DE1BCEF7-4568-45D5-8507-813050379AAA}"/>
              </a:ext>
            </a:extLst>
          </p:cNvPr>
          <p:cNvSpPr txBox="1"/>
          <p:nvPr/>
        </p:nvSpPr>
        <p:spPr>
          <a:xfrm>
            <a:off x="8618400" y="4831200"/>
            <a:ext cx="317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9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240338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70290" y="579396"/>
            <a:ext cx="4209817" cy="4209817"/>
          </a:xfrm>
          <a:custGeom>
            <a:avLst/>
            <a:gdLst/>
            <a:ahLst/>
            <a:cxnLst/>
            <a:rect l="l" t="t" r="r" b="b"/>
            <a:pathLst>
              <a:path w="8419633" h="8419633">
                <a:moveTo>
                  <a:pt x="0" y="0"/>
                </a:moveTo>
                <a:lnTo>
                  <a:pt x="8419633" y="0"/>
                </a:lnTo>
                <a:lnTo>
                  <a:pt x="8419633" y="8419632"/>
                </a:lnTo>
                <a:lnTo>
                  <a:pt x="0" y="84196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8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" name="Freeform 3"/>
          <p:cNvSpPr/>
          <p:nvPr/>
        </p:nvSpPr>
        <p:spPr>
          <a:xfrm flipH="1">
            <a:off x="-4189" y="3412118"/>
            <a:ext cx="2370292" cy="773047"/>
          </a:xfrm>
          <a:custGeom>
            <a:avLst/>
            <a:gdLst/>
            <a:ahLst/>
            <a:cxnLst/>
            <a:rect l="l" t="t" r="r" b="b"/>
            <a:pathLst>
              <a:path w="5893602" h="3300417">
                <a:moveTo>
                  <a:pt x="5893602" y="0"/>
                </a:moveTo>
                <a:lnTo>
                  <a:pt x="0" y="0"/>
                </a:lnTo>
                <a:lnTo>
                  <a:pt x="0" y="3300417"/>
                </a:lnTo>
                <a:lnTo>
                  <a:pt x="5893602" y="3300417"/>
                </a:lnTo>
                <a:lnTo>
                  <a:pt x="5893602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310768" y="1043651"/>
            <a:ext cx="3084442" cy="3080633"/>
          </a:xfrm>
          <a:custGeom>
            <a:avLst/>
            <a:gdLst/>
            <a:ahLst/>
            <a:cxnLst/>
            <a:rect l="l" t="t" r="r" b="b"/>
            <a:pathLst>
              <a:path w="6168884" h="6921610">
                <a:moveTo>
                  <a:pt x="0" y="0"/>
                </a:moveTo>
                <a:lnTo>
                  <a:pt x="6168884" y="0"/>
                </a:lnTo>
                <a:lnTo>
                  <a:pt x="6168884" y="6921609"/>
                </a:lnTo>
                <a:lnTo>
                  <a:pt x="0" y="692160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zh-TW" altLang="en-US" sz="700" dirty="0"/>
          </a:p>
        </p:txBody>
      </p:sp>
      <p:sp>
        <p:nvSpPr>
          <p:cNvPr id="5" name="Freeform 5"/>
          <p:cNvSpPr/>
          <p:nvPr/>
        </p:nvSpPr>
        <p:spPr>
          <a:xfrm>
            <a:off x="207718" y="577664"/>
            <a:ext cx="1965578" cy="3178118"/>
          </a:xfrm>
          <a:custGeom>
            <a:avLst/>
            <a:gdLst/>
            <a:ahLst/>
            <a:cxnLst/>
            <a:rect l="l" t="t" r="r" b="b"/>
            <a:pathLst>
              <a:path w="4585210" h="7064050">
                <a:moveTo>
                  <a:pt x="0" y="0"/>
                </a:moveTo>
                <a:lnTo>
                  <a:pt x="4585210" y="0"/>
                </a:lnTo>
                <a:lnTo>
                  <a:pt x="4585210" y="7064050"/>
                </a:lnTo>
                <a:lnTo>
                  <a:pt x="0" y="706405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grpSp>
        <p:nvGrpSpPr>
          <p:cNvPr id="6" name="Group 6"/>
          <p:cNvGrpSpPr/>
          <p:nvPr/>
        </p:nvGrpSpPr>
        <p:grpSpPr>
          <a:xfrm>
            <a:off x="3475041" y="328490"/>
            <a:ext cx="4457193" cy="4691544"/>
            <a:chOff x="0" y="-76200"/>
            <a:chExt cx="2990680" cy="2446628"/>
          </a:xfrm>
        </p:grpSpPr>
        <p:sp>
          <p:nvSpPr>
            <p:cNvPr id="7" name="Freeform 7"/>
            <p:cNvSpPr/>
            <p:nvPr/>
          </p:nvSpPr>
          <p:spPr>
            <a:xfrm>
              <a:off x="32534" y="-50259"/>
              <a:ext cx="2958146" cy="2370428"/>
            </a:xfrm>
            <a:custGeom>
              <a:avLst/>
              <a:gdLst/>
              <a:ahLst/>
              <a:cxnLst/>
              <a:rect l="l" t="t" r="r" b="b"/>
              <a:pathLst>
                <a:path w="2958146" h="2370428">
                  <a:moveTo>
                    <a:pt x="24814" y="0"/>
                  </a:moveTo>
                  <a:lnTo>
                    <a:pt x="2933331" y="0"/>
                  </a:lnTo>
                  <a:cubicBezTo>
                    <a:pt x="2947036" y="0"/>
                    <a:pt x="2958146" y="11110"/>
                    <a:pt x="2958146" y="24814"/>
                  </a:cubicBezTo>
                  <a:lnTo>
                    <a:pt x="2958146" y="2345614"/>
                  </a:lnTo>
                  <a:cubicBezTo>
                    <a:pt x="2958146" y="2352195"/>
                    <a:pt x="2955531" y="2358507"/>
                    <a:pt x="2950878" y="2363160"/>
                  </a:cubicBezTo>
                  <a:cubicBezTo>
                    <a:pt x="2946224" y="2367814"/>
                    <a:pt x="2939913" y="2370428"/>
                    <a:pt x="2933331" y="2370428"/>
                  </a:cubicBezTo>
                  <a:lnTo>
                    <a:pt x="24814" y="2370428"/>
                  </a:lnTo>
                  <a:cubicBezTo>
                    <a:pt x="18233" y="2370428"/>
                    <a:pt x="11922" y="2367814"/>
                    <a:pt x="7268" y="2363160"/>
                  </a:cubicBezTo>
                  <a:cubicBezTo>
                    <a:pt x="2614" y="2358507"/>
                    <a:pt x="0" y="2352195"/>
                    <a:pt x="0" y="2345614"/>
                  </a:cubicBezTo>
                  <a:lnTo>
                    <a:pt x="0" y="24814"/>
                  </a:lnTo>
                  <a:cubicBezTo>
                    <a:pt x="0" y="18233"/>
                    <a:pt x="2614" y="11922"/>
                    <a:pt x="7268" y="7268"/>
                  </a:cubicBezTo>
                  <a:cubicBezTo>
                    <a:pt x="11922" y="2614"/>
                    <a:pt x="18233" y="0"/>
                    <a:pt x="24814" y="0"/>
                  </a:cubicBezTo>
                  <a:close/>
                </a:path>
              </a:pathLst>
            </a:custGeom>
            <a:solidFill>
              <a:srgbClr val="FFF3DC"/>
            </a:solidFill>
            <a:ln w="133350" cap="rnd">
              <a:solidFill>
                <a:srgbClr val="000000"/>
              </a:solidFill>
              <a:prstDash val="lgDash"/>
              <a:round/>
            </a:ln>
          </p:spPr>
        </p:sp>
        <p:sp>
          <p:nvSpPr>
            <p:cNvPr id="8" name="TextBox 8"/>
            <p:cNvSpPr txBox="1"/>
            <p:nvPr/>
          </p:nvSpPr>
          <p:spPr>
            <a:xfrm>
              <a:off x="0" y="-76200"/>
              <a:ext cx="2958146" cy="2446628"/>
            </a:xfrm>
            <a:prstGeom prst="rect">
              <a:avLst/>
            </a:prstGeom>
          </p:spPr>
          <p:txBody>
            <a:bodyPr lIns="25400" tIns="25400" rIns="25400" bIns="25400" rtlCol="0" anchor="ctr"/>
            <a:lstStyle/>
            <a:p>
              <a:pPr algn="ctr">
                <a:lnSpc>
                  <a:spcPts val="1330"/>
                </a:lnSpc>
              </a:pPr>
              <a:endParaRPr sz="70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369106" y="2157017"/>
            <a:ext cx="3234690" cy="1154040"/>
            <a:chOff x="0" y="0"/>
            <a:chExt cx="1703870" cy="647137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703870" cy="647137"/>
            </a:xfrm>
            <a:custGeom>
              <a:avLst/>
              <a:gdLst/>
              <a:ahLst/>
              <a:cxnLst/>
              <a:rect l="l" t="t" r="r" b="b"/>
              <a:pathLst>
                <a:path w="1703870" h="647137">
                  <a:moveTo>
                    <a:pt x="10770" y="0"/>
                  </a:moveTo>
                  <a:lnTo>
                    <a:pt x="1693100" y="0"/>
                  </a:lnTo>
                  <a:cubicBezTo>
                    <a:pt x="1695956" y="0"/>
                    <a:pt x="1698696" y="1135"/>
                    <a:pt x="1700715" y="3155"/>
                  </a:cubicBezTo>
                  <a:cubicBezTo>
                    <a:pt x="1702735" y="5174"/>
                    <a:pt x="1703870" y="7914"/>
                    <a:pt x="1703870" y="10770"/>
                  </a:cubicBezTo>
                  <a:lnTo>
                    <a:pt x="1703870" y="636366"/>
                  </a:lnTo>
                  <a:cubicBezTo>
                    <a:pt x="1703870" y="639223"/>
                    <a:pt x="1702735" y="641962"/>
                    <a:pt x="1700715" y="643982"/>
                  </a:cubicBezTo>
                  <a:cubicBezTo>
                    <a:pt x="1698696" y="646002"/>
                    <a:pt x="1695956" y="647137"/>
                    <a:pt x="1693100" y="647137"/>
                  </a:cubicBezTo>
                  <a:lnTo>
                    <a:pt x="10770" y="647137"/>
                  </a:lnTo>
                  <a:cubicBezTo>
                    <a:pt x="7914" y="647137"/>
                    <a:pt x="5174" y="646002"/>
                    <a:pt x="3155" y="643982"/>
                  </a:cubicBezTo>
                  <a:cubicBezTo>
                    <a:pt x="1135" y="641962"/>
                    <a:pt x="0" y="639223"/>
                    <a:pt x="0" y="636366"/>
                  </a:cubicBezTo>
                  <a:lnTo>
                    <a:pt x="0" y="10770"/>
                  </a:lnTo>
                  <a:cubicBezTo>
                    <a:pt x="0" y="7914"/>
                    <a:pt x="1135" y="5174"/>
                    <a:pt x="3155" y="3155"/>
                  </a:cubicBezTo>
                  <a:cubicBezTo>
                    <a:pt x="5174" y="1135"/>
                    <a:pt x="7914" y="0"/>
                    <a:pt x="10770" y="0"/>
                  </a:cubicBezTo>
                  <a:close/>
                </a:path>
              </a:pathLst>
            </a:custGeom>
            <a:solidFill>
              <a:srgbClr val="FFF496"/>
            </a:solidFill>
            <a:ln w="95250" cap="sq">
              <a:solidFill>
                <a:srgbClr val="000000"/>
              </a:solidFill>
              <a:prstDash val="dash"/>
              <a:miter/>
            </a:ln>
          </p:spPr>
        </p:sp>
        <p:sp>
          <p:nvSpPr>
            <p:cNvPr id="11" name="TextBox 11"/>
            <p:cNvSpPr txBox="1"/>
            <p:nvPr/>
          </p:nvSpPr>
          <p:spPr>
            <a:xfrm>
              <a:off x="0" y="-76200"/>
              <a:ext cx="1703870" cy="723337"/>
            </a:xfrm>
            <a:prstGeom prst="rect">
              <a:avLst/>
            </a:prstGeom>
          </p:spPr>
          <p:txBody>
            <a:bodyPr lIns="25400" tIns="25400" rIns="25400" bIns="25400" rtlCol="0" anchor="ctr"/>
            <a:lstStyle/>
            <a:p>
              <a:pPr algn="ctr">
                <a:lnSpc>
                  <a:spcPts val="1330"/>
                </a:lnSpc>
                <a:spcBef>
                  <a:spcPct val="0"/>
                </a:spcBef>
              </a:pPr>
              <a:endParaRPr sz="70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3250310" y="656259"/>
            <a:ext cx="5132154" cy="4744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00"/>
              </a:lnSpc>
              <a:spcBef>
                <a:spcPct val="0"/>
              </a:spcBef>
            </a:pPr>
            <a:r>
              <a:rPr lang="en-US" sz="3700" b="1" dirty="0" err="1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臺灣國立大學系統</a:t>
            </a:r>
            <a:endParaRPr lang="en-US" sz="37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4389605" y="1153396"/>
            <a:ext cx="2552700" cy="37702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702" lvl="2" indent="-215901">
              <a:lnSpc>
                <a:spcPts val="2100"/>
              </a:lnSpc>
              <a:buFont typeface="Arial"/>
              <a:buChar char="⚬"/>
            </a:pPr>
            <a:r>
              <a:rPr lang="en-US" sz="15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國立中興大學</a:t>
            </a:r>
            <a:endParaRPr lang="en-US" sz="1500" b="1" dirty="0"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  <a:p>
            <a:pPr marL="647702" lvl="2" indent="-215901">
              <a:lnSpc>
                <a:spcPts val="2100"/>
              </a:lnSpc>
              <a:buFont typeface="Arial"/>
              <a:buChar char="⚬"/>
            </a:pPr>
            <a:r>
              <a:rPr lang="en-US" sz="15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國立臺中教育大學</a:t>
            </a:r>
            <a:endParaRPr lang="en-US" sz="1500" b="1" dirty="0"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  <a:p>
            <a:pPr marL="647702" lvl="2" indent="-215901">
              <a:lnSpc>
                <a:spcPts val="2100"/>
              </a:lnSpc>
              <a:buFont typeface="Arial"/>
              <a:buChar char="⚬"/>
            </a:pPr>
            <a:r>
              <a:rPr lang="en-US" sz="15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國立臺灣體育運動大學</a:t>
            </a:r>
            <a:endParaRPr lang="en-US" sz="1500" b="1" dirty="0"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  <a:p>
            <a:pPr marL="647702" lvl="2" indent="-215901">
              <a:lnSpc>
                <a:spcPts val="2100"/>
              </a:lnSpc>
              <a:buFont typeface="Arial"/>
              <a:buChar char="⚬"/>
            </a:pPr>
            <a:r>
              <a:rPr lang="en-US" sz="15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國立勤益科技大學</a:t>
            </a:r>
            <a:endParaRPr lang="en-US" sz="1500" b="1" dirty="0"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  <a:p>
            <a:pPr marL="647702" lvl="2" indent="-215901">
              <a:lnSpc>
                <a:spcPts val="2100"/>
              </a:lnSpc>
              <a:buFont typeface="Arial"/>
              <a:buChar char="⚬"/>
            </a:pPr>
            <a:r>
              <a:rPr lang="en-US" sz="15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國立聯合大學</a:t>
            </a:r>
            <a:endParaRPr lang="en-US" sz="1500" b="1" dirty="0"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  <a:p>
            <a:pPr marL="647702" lvl="2" indent="-215901">
              <a:lnSpc>
                <a:spcPts val="2100"/>
              </a:lnSpc>
              <a:buFont typeface="Arial"/>
              <a:buChar char="⚬"/>
            </a:pPr>
            <a:r>
              <a:rPr lang="en-US" sz="15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國立暨南國際大學</a:t>
            </a:r>
            <a:endParaRPr lang="en-US" sz="1500" b="1" dirty="0"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  <a:p>
            <a:pPr marL="647702" lvl="2" indent="-215901">
              <a:lnSpc>
                <a:spcPts val="2100"/>
              </a:lnSpc>
              <a:buFont typeface="Arial"/>
              <a:buChar char="⚬"/>
            </a:pPr>
            <a:r>
              <a:rPr lang="en-US" sz="15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國立虎尾科技大學</a:t>
            </a:r>
            <a:endParaRPr lang="en-US" sz="1500" b="1" dirty="0"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  <a:p>
            <a:pPr marL="647702" lvl="2" indent="-215901">
              <a:lnSpc>
                <a:spcPts val="2100"/>
              </a:lnSpc>
              <a:buFont typeface="Arial"/>
              <a:buChar char="⚬"/>
            </a:pPr>
            <a:r>
              <a:rPr lang="en-US" sz="15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國立雲林科技大學</a:t>
            </a:r>
            <a:endParaRPr lang="en-US" sz="1500" b="1" dirty="0"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  <a:p>
            <a:pPr marL="647702" lvl="2" indent="-215901">
              <a:lnSpc>
                <a:spcPts val="2100"/>
              </a:lnSpc>
              <a:buFont typeface="Arial"/>
              <a:buChar char="⚬"/>
            </a:pPr>
            <a:r>
              <a:rPr lang="en-US" sz="15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國立嘉義大學</a:t>
            </a:r>
            <a:endParaRPr lang="en-US" sz="1500" b="1" dirty="0"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  <a:p>
            <a:pPr marL="647702" lvl="2" indent="-215901">
              <a:lnSpc>
                <a:spcPts val="2100"/>
              </a:lnSpc>
              <a:buFont typeface="Arial"/>
              <a:buChar char="⚬"/>
            </a:pPr>
            <a:r>
              <a:rPr lang="en-US" sz="15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國立高雄大學</a:t>
            </a:r>
            <a:endParaRPr lang="en-US" sz="1500" b="1" dirty="0"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  <a:p>
            <a:pPr marL="647702" lvl="2" indent="-215901">
              <a:lnSpc>
                <a:spcPts val="2100"/>
              </a:lnSpc>
              <a:buFont typeface="Arial"/>
              <a:buChar char="⚬"/>
            </a:pPr>
            <a:r>
              <a:rPr lang="en-US" sz="15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國立金門大學</a:t>
            </a:r>
            <a:endParaRPr lang="en-US" sz="1500" b="1" dirty="0"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  <a:p>
            <a:pPr marL="647702" lvl="2" indent="-215901">
              <a:lnSpc>
                <a:spcPts val="2100"/>
              </a:lnSpc>
              <a:buFont typeface="Arial"/>
              <a:buChar char="⚬"/>
            </a:pPr>
            <a:r>
              <a:rPr lang="en-US" sz="15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國立東華大學</a:t>
            </a:r>
            <a:endParaRPr lang="en-US" sz="1500" b="1" dirty="0"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  <a:p>
            <a:pPr marL="647702" lvl="2" indent="-215901">
              <a:lnSpc>
                <a:spcPts val="2100"/>
              </a:lnSpc>
              <a:buFont typeface="Arial"/>
              <a:buChar char="⚬"/>
            </a:pPr>
            <a:r>
              <a:rPr lang="en-US" sz="15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國立宜蘭大學</a:t>
            </a:r>
            <a:endParaRPr lang="en-US" sz="1500" b="1" dirty="0"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  <a:p>
            <a:pPr marL="647702" lvl="2" indent="-215901">
              <a:lnSpc>
                <a:spcPts val="2100"/>
              </a:lnSpc>
              <a:buFont typeface="Arial"/>
              <a:buChar char="⚬"/>
            </a:pPr>
            <a:r>
              <a:rPr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台北市立大學</a:t>
            </a:r>
            <a:endParaRPr lang="en-US" sz="1500" b="1" dirty="0"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sp>
        <p:nvSpPr>
          <p:cNvPr id="20" name="Freeform 20"/>
          <p:cNvSpPr/>
          <p:nvPr/>
        </p:nvSpPr>
        <p:spPr>
          <a:xfrm rot="10730073">
            <a:off x="6921503" y="1212251"/>
            <a:ext cx="491065" cy="3418808"/>
          </a:xfrm>
          <a:custGeom>
            <a:avLst/>
            <a:gdLst/>
            <a:ahLst/>
            <a:cxnLst/>
            <a:rect l="l" t="t" r="r" b="b"/>
            <a:pathLst>
              <a:path w="982130" h="6837616">
                <a:moveTo>
                  <a:pt x="0" y="0"/>
                </a:moveTo>
                <a:lnTo>
                  <a:pt x="982130" y="0"/>
                </a:lnTo>
                <a:lnTo>
                  <a:pt x="982130" y="6837615"/>
                </a:lnTo>
                <a:lnTo>
                  <a:pt x="0" y="683761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1478776" y="2260136"/>
            <a:ext cx="2962284" cy="923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385"/>
              </a:lnSpc>
            </a:pPr>
            <a:r>
              <a:rPr lang="en-US" sz="1500" dirty="0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1.每校每學期推薦至各接待學校以10名為原則，</a:t>
            </a:r>
            <a:r>
              <a:rPr lang="zh-TW" altLang="en-US" sz="1500" dirty="0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每生</a:t>
            </a:r>
            <a:r>
              <a:rPr lang="en-US" sz="150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至多三個志願</a:t>
            </a:r>
            <a:r>
              <a:rPr lang="en-US" sz="1500" dirty="0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。</a:t>
            </a:r>
          </a:p>
          <a:p>
            <a:pPr>
              <a:lnSpc>
                <a:spcPts val="2385"/>
              </a:lnSpc>
            </a:pPr>
            <a:r>
              <a:rPr lang="en-US" sz="1500" dirty="0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2.每生至多申請交換兩學期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7564042" y="2565538"/>
            <a:ext cx="215950" cy="923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80"/>
              </a:lnSpc>
            </a:pPr>
            <a:r>
              <a:rPr lang="en-US" sz="1700" dirty="0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十</a:t>
            </a:r>
          </a:p>
          <a:p>
            <a:pPr algn="ctr">
              <a:lnSpc>
                <a:spcPts val="2380"/>
              </a:lnSpc>
            </a:pPr>
            <a:r>
              <a:rPr lang="zh-TW" altLang="en-US" sz="1700" dirty="0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四</a:t>
            </a:r>
            <a:endParaRPr lang="en-US" sz="1700" dirty="0"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  <a:p>
            <a:pPr algn="ctr">
              <a:lnSpc>
                <a:spcPts val="2380"/>
              </a:lnSpc>
            </a:pPr>
            <a:r>
              <a:rPr lang="en-US" sz="1700" dirty="0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校</a:t>
            </a:r>
          </a:p>
        </p:txBody>
      </p:sp>
      <p:pic>
        <p:nvPicPr>
          <p:cNvPr id="23" name="圖片 22">
            <a:extLst>
              <a:ext uri="{FF2B5EF4-FFF2-40B4-BE49-F238E27FC236}">
                <a16:creationId xmlns:a16="http://schemas.microsoft.com/office/drawing/2014/main" id="{288E78CC-B89C-456F-80C6-2F1CFCAD614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2328" y="108177"/>
            <a:ext cx="1047121" cy="586640"/>
          </a:xfrm>
          <a:prstGeom prst="rect">
            <a:avLst/>
          </a:prstGeom>
        </p:spPr>
      </p:pic>
      <p:sp>
        <p:nvSpPr>
          <p:cNvPr id="25" name="文字方塊 24">
            <a:extLst>
              <a:ext uri="{FF2B5EF4-FFF2-40B4-BE49-F238E27FC236}">
                <a16:creationId xmlns:a16="http://schemas.microsoft.com/office/drawing/2014/main" id="{18CB43AE-2A1F-49B8-8D74-91B8EF0B74B9}"/>
              </a:ext>
            </a:extLst>
          </p:cNvPr>
          <p:cNvSpPr txBox="1"/>
          <p:nvPr/>
        </p:nvSpPr>
        <p:spPr>
          <a:xfrm>
            <a:off x="8488456" y="4831200"/>
            <a:ext cx="4478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10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6613676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5781" y="60369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5555" b="-5555"/>
            </a:stretch>
          </a:blipFill>
        </p:spPr>
      </p:sp>
      <p:grpSp>
        <p:nvGrpSpPr>
          <p:cNvPr id="3" name="Group 3"/>
          <p:cNvGrpSpPr/>
          <p:nvPr/>
        </p:nvGrpSpPr>
        <p:grpSpPr>
          <a:xfrm rot="93123">
            <a:off x="663826" y="734623"/>
            <a:ext cx="7207295" cy="4000165"/>
            <a:chOff x="0" y="0"/>
            <a:chExt cx="4021842" cy="245279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021842" cy="2452800"/>
            </a:xfrm>
            <a:custGeom>
              <a:avLst/>
              <a:gdLst/>
              <a:ahLst/>
              <a:cxnLst/>
              <a:rect l="l" t="t" r="r" b="b"/>
              <a:pathLst>
                <a:path w="4021842" h="2452800">
                  <a:moveTo>
                    <a:pt x="15344" y="0"/>
                  </a:moveTo>
                  <a:lnTo>
                    <a:pt x="4006497" y="0"/>
                  </a:lnTo>
                  <a:cubicBezTo>
                    <a:pt x="4010567" y="0"/>
                    <a:pt x="4014470" y="1617"/>
                    <a:pt x="4017347" y="4494"/>
                  </a:cubicBezTo>
                  <a:cubicBezTo>
                    <a:pt x="4020225" y="7372"/>
                    <a:pt x="4021842" y="11275"/>
                    <a:pt x="4021842" y="15344"/>
                  </a:cubicBezTo>
                  <a:lnTo>
                    <a:pt x="4021842" y="2437455"/>
                  </a:lnTo>
                  <a:cubicBezTo>
                    <a:pt x="4021842" y="2441525"/>
                    <a:pt x="4020225" y="2445428"/>
                    <a:pt x="4017347" y="2448305"/>
                  </a:cubicBezTo>
                  <a:cubicBezTo>
                    <a:pt x="4014470" y="2451183"/>
                    <a:pt x="4010567" y="2452800"/>
                    <a:pt x="4006497" y="2452800"/>
                  </a:cubicBezTo>
                  <a:lnTo>
                    <a:pt x="15344" y="2452800"/>
                  </a:lnTo>
                  <a:cubicBezTo>
                    <a:pt x="11275" y="2452800"/>
                    <a:pt x="7372" y="2451183"/>
                    <a:pt x="4494" y="2448305"/>
                  </a:cubicBezTo>
                  <a:cubicBezTo>
                    <a:pt x="1617" y="2445428"/>
                    <a:pt x="0" y="2441525"/>
                    <a:pt x="0" y="2437455"/>
                  </a:cubicBezTo>
                  <a:lnTo>
                    <a:pt x="0" y="15344"/>
                  </a:lnTo>
                  <a:cubicBezTo>
                    <a:pt x="0" y="11275"/>
                    <a:pt x="1617" y="7372"/>
                    <a:pt x="4494" y="4494"/>
                  </a:cubicBezTo>
                  <a:cubicBezTo>
                    <a:pt x="7372" y="1617"/>
                    <a:pt x="11275" y="0"/>
                    <a:pt x="15344" y="0"/>
                  </a:cubicBezTo>
                  <a:close/>
                </a:path>
              </a:pathLst>
            </a:custGeom>
            <a:solidFill>
              <a:srgbClr val="000000">
                <a:alpha val="31765"/>
              </a:srgbClr>
            </a:solidFill>
            <a:ln cap="rnd">
              <a:noFill/>
              <a:prstDash val="solid"/>
              <a:round/>
            </a:ln>
          </p:spPr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4021842" cy="2500424"/>
            </a:xfrm>
            <a:prstGeom prst="rect">
              <a:avLst/>
            </a:prstGeom>
          </p:spPr>
          <p:txBody>
            <a:bodyPr lIns="25400" tIns="25400" rIns="25400" bIns="25400" rtlCol="0" anchor="ctr"/>
            <a:lstStyle/>
            <a:p>
              <a:pPr algn="ctr">
                <a:lnSpc>
                  <a:spcPts val="2400"/>
                </a:lnSpc>
                <a:spcBef>
                  <a:spcPts val="600"/>
                </a:spcBef>
              </a:pPr>
              <a:endParaRPr sz="200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799505" y="773993"/>
            <a:ext cx="6980728" cy="4082691"/>
            <a:chOff x="0" y="0"/>
            <a:chExt cx="3895412" cy="2555175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895412" cy="2555175"/>
            </a:xfrm>
            <a:custGeom>
              <a:avLst/>
              <a:gdLst/>
              <a:ahLst/>
              <a:cxnLst/>
              <a:rect l="l" t="t" r="r" b="b"/>
              <a:pathLst>
                <a:path w="3895412" h="2555175">
                  <a:moveTo>
                    <a:pt x="6703" y="0"/>
                  </a:moveTo>
                  <a:lnTo>
                    <a:pt x="3888710" y="0"/>
                  </a:lnTo>
                  <a:cubicBezTo>
                    <a:pt x="3892411" y="0"/>
                    <a:pt x="3895412" y="3001"/>
                    <a:pt x="3895412" y="6703"/>
                  </a:cubicBezTo>
                  <a:lnTo>
                    <a:pt x="3895412" y="2548473"/>
                  </a:lnTo>
                  <a:cubicBezTo>
                    <a:pt x="3895412" y="2550250"/>
                    <a:pt x="3894706" y="2551955"/>
                    <a:pt x="3893449" y="2553212"/>
                  </a:cubicBezTo>
                  <a:cubicBezTo>
                    <a:pt x="3892192" y="2554469"/>
                    <a:pt x="3890487" y="2555175"/>
                    <a:pt x="3888710" y="2555175"/>
                  </a:cubicBezTo>
                  <a:lnTo>
                    <a:pt x="6703" y="2555175"/>
                  </a:lnTo>
                  <a:cubicBezTo>
                    <a:pt x="4925" y="2555175"/>
                    <a:pt x="3220" y="2554469"/>
                    <a:pt x="1963" y="2553212"/>
                  </a:cubicBezTo>
                  <a:cubicBezTo>
                    <a:pt x="706" y="2551955"/>
                    <a:pt x="0" y="2550250"/>
                    <a:pt x="0" y="2548473"/>
                  </a:cubicBezTo>
                  <a:lnTo>
                    <a:pt x="0" y="6703"/>
                  </a:lnTo>
                  <a:cubicBezTo>
                    <a:pt x="0" y="4925"/>
                    <a:pt x="706" y="3220"/>
                    <a:pt x="1963" y="1963"/>
                  </a:cubicBezTo>
                  <a:cubicBezTo>
                    <a:pt x="3220" y="706"/>
                    <a:pt x="4925" y="0"/>
                    <a:pt x="6703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3895412" cy="26028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25400" tIns="25400" rIns="25400" bIns="25400" rtlCol="0" anchor="ctr"/>
            <a:lstStyle/>
            <a:p>
              <a:pPr algn="ctr">
                <a:lnSpc>
                  <a:spcPts val="1605"/>
                </a:lnSpc>
              </a:pPr>
              <a:endParaRPr sz="160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3" name="Freeform 13"/>
          <p:cNvSpPr/>
          <p:nvPr/>
        </p:nvSpPr>
        <p:spPr>
          <a:xfrm>
            <a:off x="920230" y="171139"/>
            <a:ext cx="680819" cy="594800"/>
          </a:xfrm>
          <a:custGeom>
            <a:avLst/>
            <a:gdLst/>
            <a:ahLst/>
            <a:cxnLst/>
            <a:rect l="l" t="t" r="r" b="b"/>
            <a:pathLst>
              <a:path w="1239167" h="118960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775006" y="1355873"/>
            <a:ext cx="422875" cy="396621"/>
          </a:xfrm>
          <a:custGeom>
            <a:avLst/>
            <a:gdLst/>
            <a:ahLst/>
            <a:cxnLst/>
            <a:rect l="l" t="t" r="r" b="b"/>
            <a:pathLst>
              <a:path w="769680" h="793241">
                <a:moveTo>
                  <a:pt x="0" y="0"/>
                </a:moveTo>
                <a:lnTo>
                  <a:pt x="769680" y="0"/>
                </a:lnTo>
                <a:lnTo>
                  <a:pt x="769680" y="793241"/>
                </a:lnTo>
                <a:lnTo>
                  <a:pt x="0" y="79324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975233" y="2224939"/>
            <a:ext cx="395908" cy="393183"/>
          </a:xfrm>
          <a:custGeom>
            <a:avLst/>
            <a:gdLst/>
            <a:ahLst/>
            <a:cxnLst/>
            <a:rect l="l" t="t" r="r" b="b"/>
            <a:pathLst>
              <a:path w="720597" h="786366">
                <a:moveTo>
                  <a:pt x="0" y="0"/>
                </a:moveTo>
                <a:lnTo>
                  <a:pt x="720597" y="0"/>
                </a:lnTo>
                <a:lnTo>
                  <a:pt x="720597" y="786366"/>
                </a:lnTo>
                <a:lnTo>
                  <a:pt x="0" y="78636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990408" y="3116219"/>
            <a:ext cx="465649" cy="386783"/>
          </a:xfrm>
          <a:custGeom>
            <a:avLst/>
            <a:gdLst/>
            <a:ahLst/>
            <a:cxnLst/>
            <a:rect l="l" t="t" r="r" b="b"/>
            <a:pathLst>
              <a:path w="847533" h="773566">
                <a:moveTo>
                  <a:pt x="0" y="0"/>
                </a:moveTo>
                <a:lnTo>
                  <a:pt x="847533" y="0"/>
                </a:lnTo>
                <a:lnTo>
                  <a:pt x="847533" y="773566"/>
                </a:lnTo>
                <a:lnTo>
                  <a:pt x="0" y="77356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1033728" y="3947781"/>
            <a:ext cx="436469" cy="364969"/>
          </a:xfrm>
          <a:custGeom>
            <a:avLst/>
            <a:gdLst/>
            <a:ahLst/>
            <a:cxnLst/>
            <a:rect l="l" t="t" r="r" b="b"/>
            <a:pathLst>
              <a:path w="876563" h="729938">
                <a:moveTo>
                  <a:pt x="0" y="0"/>
                </a:moveTo>
                <a:lnTo>
                  <a:pt x="876563" y="0"/>
                </a:lnTo>
                <a:lnTo>
                  <a:pt x="876563" y="729938"/>
                </a:lnTo>
                <a:lnTo>
                  <a:pt x="0" y="72993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6274536" y="2438728"/>
            <a:ext cx="2659848" cy="2668609"/>
          </a:xfrm>
          <a:custGeom>
            <a:avLst/>
            <a:gdLst/>
            <a:ahLst/>
            <a:cxnLst/>
            <a:rect l="l" t="t" r="r" b="b"/>
            <a:pathLst>
              <a:path w="5236950" h="3855705">
                <a:moveTo>
                  <a:pt x="0" y="0"/>
                </a:moveTo>
                <a:lnTo>
                  <a:pt x="5236950" y="0"/>
                </a:lnTo>
                <a:lnTo>
                  <a:pt x="5236950" y="3855705"/>
                </a:lnTo>
                <a:lnTo>
                  <a:pt x="0" y="3855705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28" name="TextBox 28"/>
          <p:cNvSpPr txBox="1"/>
          <p:nvPr/>
        </p:nvSpPr>
        <p:spPr>
          <a:xfrm>
            <a:off x="1938607" y="361651"/>
            <a:ext cx="4886878" cy="3250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400"/>
              </a:lnSpc>
              <a:spcBef>
                <a:spcPts val="600"/>
              </a:spcBef>
            </a:pPr>
            <a:r>
              <a:rPr lang="en-US" sz="3200" b="1" dirty="0" err="1">
                <a:solidFill>
                  <a:srgbClr val="00539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學生義務</a:t>
            </a:r>
            <a:endParaRPr lang="en-US" sz="3200" b="1" dirty="0">
              <a:solidFill>
                <a:srgbClr val="00539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1487850" y="2284840"/>
            <a:ext cx="6125366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00"/>
              </a:lnSpc>
              <a:spcBef>
                <a:spcPts val="600"/>
              </a:spcBef>
            </a:pPr>
            <a:r>
              <a:rPr lang="en-US" sz="2000" dirty="0" err="1">
                <a:solidFill>
                  <a:srgbClr val="01070A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交換生應</a:t>
            </a:r>
            <a:r>
              <a:rPr lang="en-US" sz="2000" dirty="0" err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自行負擔</a:t>
            </a:r>
            <a:r>
              <a:rPr lang="en-US" sz="2000" dirty="0" err="1">
                <a:solidFill>
                  <a:srgbClr val="01070A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住宿、書籍等個人相關支出費用</a:t>
            </a:r>
            <a:endParaRPr lang="en-US" sz="2000" dirty="0">
              <a:solidFill>
                <a:srgbClr val="01070A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sp>
        <p:nvSpPr>
          <p:cNvPr id="30" name="TextBox 30"/>
          <p:cNvSpPr txBox="1"/>
          <p:nvPr/>
        </p:nvSpPr>
        <p:spPr>
          <a:xfrm>
            <a:off x="1302090" y="977372"/>
            <a:ext cx="5890251" cy="92333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00"/>
              </a:lnSpc>
              <a:spcBef>
                <a:spcPts val="600"/>
              </a:spcBef>
            </a:pP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除在職專班及教育學程課程須另依接待學校相關規定繳費外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，</a:t>
            </a:r>
            <a:r>
              <a:rPr lang="en-US" sz="2000" b="1" dirty="0" err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交換生應於各自所屬學校註冊並繳納學雜費</a:t>
            </a:r>
            <a:r>
              <a:rPr 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(</a:t>
            </a:r>
            <a:r>
              <a:rPr lang="en-US" sz="2000" b="1" dirty="0" err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含學分費</a:t>
            </a:r>
            <a:r>
              <a:rPr 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)、</a:t>
            </a:r>
            <a:r>
              <a:rPr lang="en-US" sz="2000" b="1" dirty="0" err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使用費及代辦費</a:t>
            </a:r>
            <a:r>
              <a:rPr 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(</a:t>
            </a:r>
            <a:r>
              <a:rPr lang="en-US" sz="2000" b="1" dirty="0" err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含學生團體保費</a:t>
            </a:r>
            <a:r>
              <a:rPr 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）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539540" y="2956532"/>
            <a:ext cx="4424280" cy="6155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00"/>
              </a:lnSpc>
              <a:spcBef>
                <a:spcPts val="600"/>
              </a:spcBef>
            </a:pPr>
            <a:r>
              <a:rPr lang="en-US" sz="2000" dirty="0" err="1">
                <a:solidFill>
                  <a:srgbClr val="00539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交換生選修課程之學分認定，由</a:t>
            </a:r>
            <a:r>
              <a:rPr lang="en-US" sz="2000" dirty="0" err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所屬學校</a:t>
            </a:r>
            <a:r>
              <a:rPr lang="en-US" sz="2000" dirty="0" err="1">
                <a:solidFill>
                  <a:srgbClr val="00539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依其學分相關辦法辦理</a:t>
            </a:r>
            <a:endParaRPr lang="en-US" sz="2000" dirty="0">
              <a:solidFill>
                <a:srgbClr val="00539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sp>
        <p:nvSpPr>
          <p:cNvPr id="32" name="TextBox 32"/>
          <p:cNvSpPr txBox="1"/>
          <p:nvPr/>
        </p:nvSpPr>
        <p:spPr>
          <a:xfrm>
            <a:off x="1597376" y="3820703"/>
            <a:ext cx="4207223" cy="6155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00"/>
              </a:lnSpc>
              <a:spcBef>
                <a:spcPts val="600"/>
              </a:spcBef>
            </a:pPr>
            <a:r>
              <a:rPr lang="en-US" sz="200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交換生所屬學校無師資培育中心者，不得申請選修教育學程課程</a:t>
            </a:r>
            <a:endParaRPr lang="en-US" sz="2000" dirty="0"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sp>
        <p:nvSpPr>
          <p:cNvPr id="33" name="TextBox 33"/>
          <p:cNvSpPr txBox="1"/>
          <p:nvPr/>
        </p:nvSpPr>
        <p:spPr>
          <a:xfrm>
            <a:off x="6487214" y="3047959"/>
            <a:ext cx="2281005" cy="18167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00"/>
              </a:lnSpc>
              <a:spcBef>
                <a:spcPts val="600"/>
              </a:spcBef>
            </a:pPr>
            <a:r>
              <a:rPr lang="en-US" sz="160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申請人經錄取為交換生後，因故無法如期前往合作學校學習，至遲應於</a:t>
            </a:r>
            <a:r>
              <a:rPr lang="en-US" sz="1600" dirty="0" err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合作學校開學日前一個月內</a:t>
            </a:r>
            <a:r>
              <a:rPr lang="en-US" sz="160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向</a:t>
            </a:r>
            <a:r>
              <a:rPr lang="en-US" sz="1600" dirty="0" err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所屬學校教務處註冊組</a:t>
            </a:r>
            <a:r>
              <a:rPr lang="en-US" sz="160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申請撤銷</a:t>
            </a:r>
            <a:endParaRPr lang="en-US" sz="1600" dirty="0"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pic>
        <p:nvPicPr>
          <p:cNvPr id="34" name="圖片 33">
            <a:extLst>
              <a:ext uri="{FF2B5EF4-FFF2-40B4-BE49-F238E27FC236}">
                <a16:creationId xmlns:a16="http://schemas.microsoft.com/office/drawing/2014/main" id="{EB6216A0-92BF-4F45-8CBF-B047D694BE77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9162" y="165158"/>
            <a:ext cx="1150610" cy="586640"/>
          </a:xfrm>
          <a:prstGeom prst="rect">
            <a:avLst/>
          </a:prstGeom>
        </p:spPr>
      </p:pic>
      <p:sp>
        <p:nvSpPr>
          <p:cNvPr id="24" name="文字方塊 23">
            <a:extLst>
              <a:ext uri="{FF2B5EF4-FFF2-40B4-BE49-F238E27FC236}">
                <a16:creationId xmlns:a16="http://schemas.microsoft.com/office/drawing/2014/main" id="{62BBCA2B-3DAA-4547-A0D3-411B153806F0}"/>
              </a:ext>
            </a:extLst>
          </p:cNvPr>
          <p:cNvSpPr txBox="1"/>
          <p:nvPr/>
        </p:nvSpPr>
        <p:spPr>
          <a:xfrm>
            <a:off x="8949926" y="4803759"/>
            <a:ext cx="492088" cy="364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400"/>
              </a:lnSpc>
              <a:spcBef>
                <a:spcPts val="600"/>
              </a:spcBef>
            </a:pP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11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27824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5555" b="-5555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869409" y="1657152"/>
            <a:ext cx="2133539" cy="2467307"/>
            <a:chOff x="0" y="0"/>
            <a:chExt cx="1006794" cy="1579499"/>
          </a:xfrm>
          <a:solidFill>
            <a:srgbClr val="0070C0"/>
          </a:solidFill>
          <a:effectLst>
            <a:glow rad="63500">
              <a:schemeClr val="accent2">
                <a:satMod val="175000"/>
                <a:alpha val="40000"/>
              </a:schemeClr>
            </a:glow>
            <a:outerShdw blurRad="50800" dist="50800" dir="8400000" algn="ctr" rotWithShape="0">
              <a:schemeClr val="bg1">
                <a:lumMod val="95000"/>
              </a:schemeClr>
            </a:outerShdw>
            <a:reflection stA="45000" endPos="5000" dist="50800" dir="5400000" sy="-100000" algn="bl" rotWithShape="0"/>
          </a:effectLst>
          <a:scene3d>
            <a:camera prst="isometricOffAxis1Right"/>
            <a:lightRig rig="threePt" dir="t"/>
          </a:scene3d>
        </p:grpSpPr>
        <p:sp>
          <p:nvSpPr>
            <p:cNvPr id="4" name="Freeform 4"/>
            <p:cNvSpPr/>
            <p:nvPr/>
          </p:nvSpPr>
          <p:spPr>
            <a:xfrm>
              <a:off x="0" y="0"/>
              <a:ext cx="1006794" cy="1579499"/>
            </a:xfrm>
            <a:custGeom>
              <a:avLst/>
              <a:gdLst/>
              <a:ahLst/>
              <a:cxnLst/>
              <a:rect l="l" t="t" r="r" b="b"/>
              <a:pathLst>
                <a:path w="1006794" h="1579499">
                  <a:moveTo>
                    <a:pt x="25933" y="0"/>
                  </a:moveTo>
                  <a:lnTo>
                    <a:pt x="980861" y="0"/>
                  </a:lnTo>
                  <a:cubicBezTo>
                    <a:pt x="987739" y="0"/>
                    <a:pt x="994335" y="2732"/>
                    <a:pt x="999198" y="7596"/>
                  </a:cubicBezTo>
                  <a:cubicBezTo>
                    <a:pt x="1004062" y="12459"/>
                    <a:pt x="1006794" y="19055"/>
                    <a:pt x="1006794" y="25933"/>
                  </a:cubicBezTo>
                  <a:lnTo>
                    <a:pt x="1006794" y="1553566"/>
                  </a:lnTo>
                  <a:cubicBezTo>
                    <a:pt x="1006794" y="1567888"/>
                    <a:pt x="995183" y="1579499"/>
                    <a:pt x="980861" y="1579499"/>
                  </a:cubicBezTo>
                  <a:lnTo>
                    <a:pt x="25933" y="1579499"/>
                  </a:lnTo>
                  <a:cubicBezTo>
                    <a:pt x="19055" y="1579499"/>
                    <a:pt x="12459" y="1576766"/>
                    <a:pt x="7596" y="1571903"/>
                  </a:cubicBezTo>
                  <a:cubicBezTo>
                    <a:pt x="2732" y="1567040"/>
                    <a:pt x="0" y="1560443"/>
                    <a:pt x="0" y="1553566"/>
                  </a:cubicBezTo>
                  <a:lnTo>
                    <a:pt x="0" y="25933"/>
                  </a:lnTo>
                  <a:cubicBezTo>
                    <a:pt x="0" y="19055"/>
                    <a:pt x="2732" y="12459"/>
                    <a:pt x="7596" y="7596"/>
                  </a:cubicBezTo>
                  <a:cubicBezTo>
                    <a:pt x="12459" y="2732"/>
                    <a:pt x="19055" y="0"/>
                    <a:pt x="25933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1006794" cy="1627124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25400" tIns="25400" rIns="25400" bIns="25400" rtlCol="0" anchor="ctr"/>
            <a:lstStyle/>
            <a:p>
              <a:pPr algn="just">
                <a:lnSpc>
                  <a:spcPts val="1605"/>
                </a:lnSpc>
              </a:pPr>
              <a:endParaRPr sz="700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3341775" y="1548524"/>
            <a:ext cx="1964625" cy="2356128"/>
            <a:chOff x="0" y="0"/>
            <a:chExt cx="1006794" cy="1579499"/>
          </a:xfrm>
          <a:solidFill>
            <a:srgbClr val="0070C0"/>
          </a:solidFill>
        </p:grpSpPr>
        <p:sp>
          <p:nvSpPr>
            <p:cNvPr id="10" name="Freeform 10"/>
            <p:cNvSpPr/>
            <p:nvPr/>
          </p:nvSpPr>
          <p:spPr>
            <a:xfrm>
              <a:off x="0" y="0"/>
              <a:ext cx="1006794" cy="1579499"/>
            </a:xfrm>
            <a:custGeom>
              <a:avLst/>
              <a:gdLst/>
              <a:ahLst/>
              <a:cxnLst/>
              <a:rect l="l" t="t" r="r" b="b"/>
              <a:pathLst>
                <a:path w="1006794" h="1579499">
                  <a:moveTo>
                    <a:pt x="25933" y="0"/>
                  </a:moveTo>
                  <a:lnTo>
                    <a:pt x="980861" y="0"/>
                  </a:lnTo>
                  <a:cubicBezTo>
                    <a:pt x="987739" y="0"/>
                    <a:pt x="994335" y="2732"/>
                    <a:pt x="999198" y="7596"/>
                  </a:cubicBezTo>
                  <a:cubicBezTo>
                    <a:pt x="1004062" y="12459"/>
                    <a:pt x="1006794" y="19055"/>
                    <a:pt x="1006794" y="25933"/>
                  </a:cubicBezTo>
                  <a:lnTo>
                    <a:pt x="1006794" y="1553566"/>
                  </a:lnTo>
                  <a:cubicBezTo>
                    <a:pt x="1006794" y="1567888"/>
                    <a:pt x="995183" y="1579499"/>
                    <a:pt x="980861" y="1579499"/>
                  </a:cubicBezTo>
                  <a:lnTo>
                    <a:pt x="25933" y="1579499"/>
                  </a:lnTo>
                  <a:cubicBezTo>
                    <a:pt x="19055" y="1579499"/>
                    <a:pt x="12459" y="1576766"/>
                    <a:pt x="7596" y="1571903"/>
                  </a:cubicBezTo>
                  <a:cubicBezTo>
                    <a:pt x="2732" y="1567040"/>
                    <a:pt x="0" y="1560443"/>
                    <a:pt x="0" y="1553566"/>
                  </a:cubicBezTo>
                  <a:lnTo>
                    <a:pt x="0" y="25933"/>
                  </a:lnTo>
                  <a:cubicBezTo>
                    <a:pt x="0" y="19055"/>
                    <a:pt x="2732" y="12459"/>
                    <a:pt x="7596" y="7596"/>
                  </a:cubicBezTo>
                  <a:cubicBezTo>
                    <a:pt x="12459" y="2732"/>
                    <a:pt x="19055" y="0"/>
                    <a:pt x="25933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</p:sp>
        <p:sp>
          <p:nvSpPr>
            <p:cNvPr id="11" name="TextBox 11"/>
            <p:cNvSpPr txBox="1"/>
            <p:nvPr/>
          </p:nvSpPr>
          <p:spPr>
            <a:xfrm>
              <a:off x="0" y="-47625"/>
              <a:ext cx="1006794" cy="1627124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25400" tIns="25400" rIns="25400" bIns="25400" rtlCol="0" anchor="ctr"/>
            <a:lstStyle/>
            <a:p>
              <a:pPr algn="ctr">
                <a:lnSpc>
                  <a:spcPts val="1605"/>
                </a:lnSpc>
              </a:pPr>
              <a:endParaRPr sz="700"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5786487" y="1657152"/>
            <a:ext cx="2133539" cy="2467308"/>
            <a:chOff x="0" y="0"/>
            <a:chExt cx="1006794" cy="1579499"/>
          </a:xfrm>
          <a:solidFill>
            <a:srgbClr val="0070C0"/>
          </a:solidFill>
          <a:scene3d>
            <a:camera prst="isometricOffAxis2Left"/>
            <a:lightRig rig="threePt" dir="t"/>
          </a:scene3d>
        </p:grpSpPr>
        <p:sp>
          <p:nvSpPr>
            <p:cNvPr id="16" name="Freeform 16"/>
            <p:cNvSpPr/>
            <p:nvPr/>
          </p:nvSpPr>
          <p:spPr>
            <a:xfrm>
              <a:off x="0" y="0"/>
              <a:ext cx="1006794" cy="1579499"/>
            </a:xfrm>
            <a:custGeom>
              <a:avLst/>
              <a:gdLst/>
              <a:ahLst/>
              <a:cxnLst/>
              <a:rect l="l" t="t" r="r" b="b"/>
              <a:pathLst>
                <a:path w="1006794" h="1579499">
                  <a:moveTo>
                    <a:pt x="25933" y="0"/>
                  </a:moveTo>
                  <a:lnTo>
                    <a:pt x="980861" y="0"/>
                  </a:lnTo>
                  <a:cubicBezTo>
                    <a:pt x="987739" y="0"/>
                    <a:pt x="994335" y="2732"/>
                    <a:pt x="999198" y="7596"/>
                  </a:cubicBezTo>
                  <a:cubicBezTo>
                    <a:pt x="1004062" y="12459"/>
                    <a:pt x="1006794" y="19055"/>
                    <a:pt x="1006794" y="25933"/>
                  </a:cubicBezTo>
                  <a:lnTo>
                    <a:pt x="1006794" y="1553566"/>
                  </a:lnTo>
                  <a:cubicBezTo>
                    <a:pt x="1006794" y="1567888"/>
                    <a:pt x="995183" y="1579499"/>
                    <a:pt x="980861" y="1579499"/>
                  </a:cubicBezTo>
                  <a:lnTo>
                    <a:pt x="25933" y="1579499"/>
                  </a:lnTo>
                  <a:cubicBezTo>
                    <a:pt x="19055" y="1579499"/>
                    <a:pt x="12459" y="1576766"/>
                    <a:pt x="7596" y="1571903"/>
                  </a:cubicBezTo>
                  <a:cubicBezTo>
                    <a:pt x="2732" y="1567040"/>
                    <a:pt x="0" y="1560443"/>
                    <a:pt x="0" y="1553566"/>
                  </a:cubicBezTo>
                  <a:lnTo>
                    <a:pt x="0" y="25933"/>
                  </a:lnTo>
                  <a:cubicBezTo>
                    <a:pt x="0" y="19055"/>
                    <a:pt x="2732" y="12459"/>
                    <a:pt x="7596" y="7596"/>
                  </a:cubicBezTo>
                  <a:cubicBezTo>
                    <a:pt x="12459" y="2732"/>
                    <a:pt x="19055" y="0"/>
                    <a:pt x="25933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</p:sp>
        <p:sp>
          <p:nvSpPr>
            <p:cNvPr id="17" name="TextBox 17"/>
            <p:cNvSpPr txBox="1"/>
            <p:nvPr/>
          </p:nvSpPr>
          <p:spPr>
            <a:xfrm>
              <a:off x="0" y="-47625"/>
              <a:ext cx="1006794" cy="1627124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25400" tIns="25400" rIns="25400" bIns="25400" rtlCol="0" anchor="ctr"/>
            <a:lstStyle/>
            <a:p>
              <a:pPr algn="ctr">
                <a:lnSpc>
                  <a:spcPts val="1605"/>
                </a:lnSpc>
              </a:pPr>
              <a:endParaRPr sz="700"/>
            </a:p>
          </p:txBody>
        </p:sp>
      </p:grpSp>
      <p:sp>
        <p:nvSpPr>
          <p:cNvPr id="19" name="Freeform 19"/>
          <p:cNvSpPr/>
          <p:nvPr/>
        </p:nvSpPr>
        <p:spPr>
          <a:xfrm>
            <a:off x="6516246" y="1282009"/>
            <a:ext cx="533053" cy="533053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</p:sp>
      <p:sp>
        <p:nvSpPr>
          <p:cNvPr id="22" name="Freeform 22"/>
          <p:cNvSpPr/>
          <p:nvPr/>
        </p:nvSpPr>
        <p:spPr>
          <a:xfrm>
            <a:off x="7779712" y="3725790"/>
            <a:ext cx="1504603" cy="940123"/>
          </a:xfrm>
          <a:custGeom>
            <a:avLst/>
            <a:gdLst/>
            <a:ahLst/>
            <a:cxnLst/>
            <a:rect l="l" t="t" r="r" b="b"/>
            <a:pathLst>
              <a:path w="5261408" h="3309904">
                <a:moveTo>
                  <a:pt x="0" y="0"/>
                </a:moveTo>
                <a:lnTo>
                  <a:pt x="5261408" y="0"/>
                </a:lnTo>
                <a:lnTo>
                  <a:pt x="5261408" y="3309904"/>
                </a:lnTo>
                <a:lnTo>
                  <a:pt x="0" y="330990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23" name="TextBox 23"/>
          <p:cNvSpPr txBox="1"/>
          <p:nvPr/>
        </p:nvSpPr>
        <p:spPr>
          <a:xfrm>
            <a:off x="2360021" y="114181"/>
            <a:ext cx="3571999" cy="7963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46"/>
              </a:lnSpc>
              <a:spcBef>
                <a:spcPct val="0"/>
              </a:spcBef>
            </a:pPr>
            <a:r>
              <a:rPr lang="zh-TW" altLang="en-US" sz="32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接待</a:t>
            </a:r>
            <a:r>
              <a:rPr lang="en-US" sz="3200" b="1" dirty="0" err="1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學校義務</a:t>
            </a:r>
            <a:endParaRPr lang="en-US" sz="32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6549474" y="1359827"/>
            <a:ext cx="499825" cy="38818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98"/>
              </a:lnSpc>
              <a:spcBef>
                <a:spcPct val="0"/>
              </a:spcBef>
            </a:pPr>
            <a:r>
              <a:rPr lang="en-US" sz="2356" dirty="0">
                <a:solidFill>
                  <a:srgbClr val="FFFFFF"/>
                </a:solidFill>
                <a:latin typeface="Times New Roman" panose="02020603050405020304" pitchFamily="18" charset="0"/>
                <a:ea typeface="Carelia"/>
                <a:cs typeface="Times New Roman" panose="02020603050405020304" pitchFamily="18" charset="0"/>
                <a:sym typeface="Carelia"/>
              </a:rPr>
              <a:t>3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6035761" y="1898582"/>
            <a:ext cx="1775271" cy="197490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2170"/>
              </a:lnSpc>
            </a:pPr>
            <a:r>
              <a:rPr 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接待學校應每學期結束後，提供2份成績單至所屬學校，一份供校方存查，一份供學生留存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508090" y="1889435"/>
            <a:ext cx="1645890" cy="14747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310"/>
              </a:lnSpc>
            </a:pPr>
            <a:r>
              <a:rPr 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接待學校應協助交換生之住宿需求並辦理宿舍申請與候補等事宜</a:t>
            </a:r>
          </a:p>
        </p:txBody>
      </p:sp>
      <p:pic>
        <p:nvPicPr>
          <p:cNvPr id="30" name="圖片 29">
            <a:extLst>
              <a:ext uri="{FF2B5EF4-FFF2-40B4-BE49-F238E27FC236}">
                <a16:creationId xmlns:a16="http://schemas.microsoft.com/office/drawing/2014/main" id="{ABD460FD-6134-4416-B517-992FFFE2753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9162" y="165158"/>
            <a:ext cx="1047121" cy="586640"/>
          </a:xfrm>
          <a:prstGeom prst="rect">
            <a:avLst/>
          </a:prstGeom>
        </p:spPr>
      </p:pic>
      <p:sp>
        <p:nvSpPr>
          <p:cNvPr id="34" name="Freeform 19">
            <a:extLst>
              <a:ext uri="{FF2B5EF4-FFF2-40B4-BE49-F238E27FC236}">
                <a16:creationId xmlns:a16="http://schemas.microsoft.com/office/drawing/2014/main" id="{350AA2AC-4110-4910-A833-18894F79064A}"/>
              </a:ext>
            </a:extLst>
          </p:cNvPr>
          <p:cNvSpPr/>
          <p:nvPr/>
        </p:nvSpPr>
        <p:spPr>
          <a:xfrm>
            <a:off x="4038947" y="1146888"/>
            <a:ext cx="533053" cy="533053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</p:sp>
      <p:sp>
        <p:nvSpPr>
          <p:cNvPr id="35" name="Freeform 19">
            <a:extLst>
              <a:ext uri="{FF2B5EF4-FFF2-40B4-BE49-F238E27FC236}">
                <a16:creationId xmlns:a16="http://schemas.microsoft.com/office/drawing/2014/main" id="{86500D35-B2E0-4D72-94BC-3EF65E86B340}"/>
              </a:ext>
            </a:extLst>
          </p:cNvPr>
          <p:cNvSpPr/>
          <p:nvPr/>
        </p:nvSpPr>
        <p:spPr>
          <a:xfrm>
            <a:off x="1698701" y="1316231"/>
            <a:ext cx="533053" cy="533053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</p:sp>
      <p:sp>
        <p:nvSpPr>
          <p:cNvPr id="36" name="TextBox 26">
            <a:extLst>
              <a:ext uri="{FF2B5EF4-FFF2-40B4-BE49-F238E27FC236}">
                <a16:creationId xmlns:a16="http://schemas.microsoft.com/office/drawing/2014/main" id="{BE81002E-B8BF-4B39-9B4D-A27FF99DBF1F}"/>
              </a:ext>
            </a:extLst>
          </p:cNvPr>
          <p:cNvSpPr txBox="1"/>
          <p:nvPr/>
        </p:nvSpPr>
        <p:spPr>
          <a:xfrm>
            <a:off x="4074174" y="1204098"/>
            <a:ext cx="499825" cy="38818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98"/>
              </a:lnSpc>
              <a:spcBef>
                <a:spcPct val="0"/>
              </a:spcBef>
            </a:pPr>
            <a:r>
              <a:rPr lang="en-US" sz="2356" dirty="0">
                <a:solidFill>
                  <a:srgbClr val="FFFFFF"/>
                </a:solidFill>
                <a:latin typeface="Times New Roman" panose="02020603050405020304" pitchFamily="18" charset="0"/>
                <a:ea typeface="Carelia"/>
                <a:cs typeface="Times New Roman" panose="02020603050405020304" pitchFamily="18" charset="0"/>
                <a:sym typeface="Carelia"/>
              </a:rPr>
              <a:t>2</a:t>
            </a:r>
          </a:p>
        </p:txBody>
      </p:sp>
      <p:sp>
        <p:nvSpPr>
          <p:cNvPr id="37" name="TextBox 26">
            <a:extLst>
              <a:ext uri="{FF2B5EF4-FFF2-40B4-BE49-F238E27FC236}">
                <a16:creationId xmlns:a16="http://schemas.microsoft.com/office/drawing/2014/main" id="{AF79EA8F-864E-448B-9C40-DF057A5377D6}"/>
              </a:ext>
            </a:extLst>
          </p:cNvPr>
          <p:cNvSpPr txBox="1"/>
          <p:nvPr/>
        </p:nvSpPr>
        <p:spPr>
          <a:xfrm>
            <a:off x="1731929" y="1360316"/>
            <a:ext cx="499825" cy="38818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98"/>
              </a:lnSpc>
              <a:spcBef>
                <a:spcPct val="0"/>
              </a:spcBef>
            </a:pPr>
            <a:r>
              <a:rPr lang="en-US" sz="2356" dirty="0">
                <a:solidFill>
                  <a:srgbClr val="FFFFFF"/>
                </a:solidFill>
                <a:latin typeface="Times New Roman" panose="02020603050405020304" pitchFamily="18" charset="0"/>
                <a:ea typeface="Carelia"/>
                <a:cs typeface="Times New Roman" panose="02020603050405020304" pitchFamily="18" charset="0"/>
                <a:sym typeface="Carelia"/>
              </a:rPr>
              <a:t>1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146247" y="1968750"/>
            <a:ext cx="1671187" cy="17697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310"/>
              </a:lnSpc>
            </a:pPr>
            <a:r>
              <a:rPr 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接待學校應提供交換生學生證</a:t>
            </a:r>
          </a:p>
          <a:p>
            <a:pPr>
              <a:lnSpc>
                <a:spcPts val="2310"/>
              </a:lnSpc>
            </a:pPr>
            <a:r>
              <a:rPr lang="zh-TW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接待學系應安排人員協助學生選課事宜</a:t>
            </a:r>
            <a:endParaRPr lang="en-US" sz="2000" b="1" dirty="0">
              <a:solidFill>
                <a:schemeClr val="tx1">
                  <a:lumMod val="50000"/>
                  <a:lumOff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sp>
        <p:nvSpPr>
          <p:cNvPr id="38" name="文字方塊 37">
            <a:extLst>
              <a:ext uri="{FF2B5EF4-FFF2-40B4-BE49-F238E27FC236}">
                <a16:creationId xmlns:a16="http://schemas.microsoft.com/office/drawing/2014/main" id="{E1805AC1-14A1-4780-B242-F9E578AD0324}"/>
              </a:ext>
            </a:extLst>
          </p:cNvPr>
          <p:cNvSpPr txBox="1"/>
          <p:nvPr/>
        </p:nvSpPr>
        <p:spPr>
          <a:xfrm>
            <a:off x="8460060" y="4831200"/>
            <a:ext cx="47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12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948410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3">
            <a:extLst>
              <a:ext uri="{FF2B5EF4-FFF2-40B4-BE49-F238E27FC236}">
                <a16:creationId xmlns:a16="http://schemas.microsoft.com/office/drawing/2014/main" id="{E4FE8CCC-496F-4684-A799-8A1AAE395EC0}"/>
              </a:ext>
            </a:extLst>
          </p:cNvPr>
          <p:cNvGrpSpPr/>
          <p:nvPr/>
        </p:nvGrpSpPr>
        <p:grpSpPr>
          <a:xfrm>
            <a:off x="177464" y="1697438"/>
            <a:ext cx="8789072" cy="2382207"/>
            <a:chOff x="400664" y="1690238"/>
            <a:chExt cx="8789072" cy="2382207"/>
          </a:xfrm>
        </p:grpSpPr>
        <p:grpSp>
          <p:nvGrpSpPr>
            <p:cNvPr id="521" name="Google Shape;521;p23"/>
            <p:cNvGrpSpPr/>
            <p:nvPr/>
          </p:nvGrpSpPr>
          <p:grpSpPr>
            <a:xfrm>
              <a:off x="7419736" y="1848944"/>
              <a:ext cx="1770000" cy="2182222"/>
              <a:chOff x="6535286" y="2636816"/>
              <a:chExt cx="1770000" cy="2182222"/>
            </a:xfrm>
          </p:grpSpPr>
          <p:grpSp>
            <p:nvGrpSpPr>
              <p:cNvPr id="522" name="Google Shape;522;p23"/>
              <p:cNvGrpSpPr/>
              <p:nvPr/>
            </p:nvGrpSpPr>
            <p:grpSpPr>
              <a:xfrm>
                <a:off x="7252805" y="2636816"/>
                <a:ext cx="357900" cy="759523"/>
                <a:chOff x="7252805" y="2636816"/>
                <a:chExt cx="357900" cy="759523"/>
              </a:xfrm>
            </p:grpSpPr>
            <p:cxnSp>
              <p:nvCxnSpPr>
                <p:cNvPr id="523" name="Google Shape;523;p23"/>
                <p:cNvCxnSpPr/>
                <p:nvPr/>
              </p:nvCxnSpPr>
              <p:spPr>
                <a:xfrm>
                  <a:off x="7431763" y="2917539"/>
                  <a:ext cx="0" cy="478800"/>
                </a:xfrm>
                <a:prstGeom prst="straightConnector1">
                  <a:avLst/>
                </a:prstGeom>
                <a:noFill/>
                <a:ln w="19050" cap="flat" cmpd="sng">
                  <a:solidFill>
                    <a:schemeClr val="accent6"/>
                  </a:solidFill>
                  <a:prstDash val="dot"/>
                  <a:round/>
                  <a:headEnd type="none" w="med" len="med"/>
                  <a:tailEnd type="none" w="med" len="med"/>
                </a:ln>
              </p:spPr>
            </p:cxnSp>
            <p:sp>
              <p:nvSpPr>
                <p:cNvPr id="524" name="Google Shape;524;p23"/>
                <p:cNvSpPr/>
                <p:nvPr/>
              </p:nvSpPr>
              <p:spPr>
                <a:xfrm>
                  <a:off x="7252805" y="2636816"/>
                  <a:ext cx="357900" cy="3579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25" name="Google Shape;525;p23"/>
                <p:cNvSpPr/>
                <p:nvPr/>
              </p:nvSpPr>
              <p:spPr>
                <a:xfrm>
                  <a:off x="7351495" y="2700214"/>
                  <a:ext cx="161670" cy="2309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215" h="10309" extrusionOk="0">
                      <a:moveTo>
                        <a:pt x="3588" y="1628"/>
                      </a:moveTo>
                      <a:cubicBezTo>
                        <a:pt x="4600" y="1628"/>
                        <a:pt x="5567" y="2420"/>
                        <a:pt x="5567" y="3617"/>
                      </a:cubicBezTo>
                      <a:cubicBezTo>
                        <a:pt x="5567" y="4703"/>
                        <a:pt x="4683" y="5587"/>
                        <a:pt x="3598" y="5587"/>
                      </a:cubicBezTo>
                      <a:cubicBezTo>
                        <a:pt x="1849" y="5587"/>
                        <a:pt x="965" y="3457"/>
                        <a:pt x="2211" y="2211"/>
                      </a:cubicBezTo>
                      <a:cubicBezTo>
                        <a:pt x="2614" y="1808"/>
                        <a:pt x="3106" y="1628"/>
                        <a:pt x="3588" y="1628"/>
                      </a:cubicBezTo>
                      <a:close/>
                      <a:moveTo>
                        <a:pt x="3598" y="0"/>
                      </a:moveTo>
                      <a:cubicBezTo>
                        <a:pt x="1608" y="0"/>
                        <a:pt x="1" y="1628"/>
                        <a:pt x="1" y="3617"/>
                      </a:cubicBezTo>
                      <a:cubicBezTo>
                        <a:pt x="1" y="5607"/>
                        <a:pt x="3598" y="10309"/>
                        <a:pt x="3598" y="10309"/>
                      </a:cubicBezTo>
                      <a:cubicBezTo>
                        <a:pt x="3598" y="10309"/>
                        <a:pt x="7215" y="5607"/>
                        <a:pt x="7215" y="3617"/>
                      </a:cubicBezTo>
                      <a:cubicBezTo>
                        <a:pt x="7215" y="1628"/>
                        <a:pt x="5587" y="0"/>
                        <a:pt x="3598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526" name="Google Shape;526;p23"/>
              <p:cNvGrpSpPr/>
              <p:nvPr/>
            </p:nvGrpSpPr>
            <p:grpSpPr>
              <a:xfrm>
                <a:off x="6535286" y="2668026"/>
                <a:ext cx="1770000" cy="2151012"/>
                <a:chOff x="6535286" y="2668026"/>
                <a:chExt cx="1770000" cy="2151012"/>
              </a:xfrm>
            </p:grpSpPr>
            <p:sp>
              <p:nvSpPr>
                <p:cNvPr id="527" name="Google Shape;527;p23"/>
                <p:cNvSpPr/>
                <p:nvPr/>
              </p:nvSpPr>
              <p:spPr>
                <a:xfrm>
                  <a:off x="6603667" y="2668026"/>
                  <a:ext cx="1688100" cy="394800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US" altLang="zh-TW" sz="1800" dirty="0">
                      <a:solidFill>
                        <a:schemeClr val="lt1"/>
                      </a:solidFill>
                      <a:latin typeface="Fira Sans Extra Condensed Medium"/>
                      <a:ea typeface="Fira Sans Extra Condensed Medium"/>
                      <a:cs typeface="Fira Sans Extra Condensed Medium"/>
                      <a:sym typeface="Fira Sans Extra Condensed Medium"/>
                    </a:rPr>
                    <a:t>1 </a:t>
                  </a:r>
                  <a:r>
                    <a:rPr lang="zh-TW" altLang="en-US" sz="1800" dirty="0">
                      <a:solidFill>
                        <a:schemeClr val="lt1"/>
                      </a:solidFill>
                      <a:latin typeface="Fira Sans Extra Condensed Medium"/>
                      <a:ea typeface="Fira Sans Extra Condensed Medium"/>
                      <a:cs typeface="Fira Sans Extra Condensed Medium"/>
                      <a:sym typeface="Fira Sans Extra Condensed Medium"/>
                    </a:rPr>
                    <a:t>月</a:t>
                  </a:r>
                  <a:endParaRPr sz="1800" dirty="0">
                    <a:solidFill>
                      <a:schemeClr val="lt1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endParaRPr>
                </a:p>
              </p:txBody>
            </p:sp>
            <p:sp>
              <p:nvSpPr>
                <p:cNvPr id="528" name="Google Shape;528;p23"/>
                <p:cNvSpPr txBox="1"/>
                <p:nvPr/>
              </p:nvSpPr>
              <p:spPr>
                <a:xfrm>
                  <a:off x="6535286" y="3886638"/>
                  <a:ext cx="1770000" cy="9324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lang="en-US" altLang="zh-TW" sz="1200" dirty="0">
                    <a:solidFill>
                      <a:srgbClr val="0070C0"/>
                    </a:solidFill>
                    <a:latin typeface="Fira Sans"/>
                    <a:ea typeface="Fira Sans"/>
                    <a:cs typeface="Fira Sans"/>
                    <a:sym typeface="Fira Sans"/>
                  </a:endParaRPr>
                </a:p>
                <a:p>
                  <a:pPr marL="0" lvl="0" indent="0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US" altLang="zh-TW" sz="1200" dirty="0">
                      <a:solidFill>
                        <a:srgbClr val="0070C0"/>
                      </a:solidFill>
                      <a:latin typeface="Fira Sans"/>
                      <a:ea typeface="Fira Sans"/>
                      <a:cs typeface="Fira Sans"/>
                      <a:sym typeface="Fira Sans"/>
                    </a:rPr>
                    <a:t>1.</a:t>
                  </a:r>
                  <a:r>
                    <a:rPr lang="zh-TW" altLang="en-US" sz="1200" dirty="0">
                      <a:solidFill>
                        <a:srgbClr val="0070C0"/>
                      </a:solidFill>
                      <a:latin typeface="Fira Sans"/>
                      <a:ea typeface="Fira Sans"/>
                      <a:cs typeface="Fira Sans"/>
                      <a:sym typeface="Fira Sans"/>
                    </a:rPr>
                    <a:t>課程結束，接待學校函送成績單</a:t>
                  </a:r>
                  <a:endParaRPr lang="en-US" altLang="zh-TW" sz="1200" dirty="0">
                    <a:solidFill>
                      <a:srgbClr val="0070C0"/>
                    </a:solidFill>
                    <a:latin typeface="Fira Sans"/>
                    <a:ea typeface="Fira Sans"/>
                    <a:cs typeface="Fira Sans"/>
                    <a:sym typeface="Fira Sans"/>
                  </a:endParaRPr>
                </a:p>
                <a:p>
                  <a:pPr marL="0" lvl="0" indent="0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US" altLang="zh-TW" sz="1200" dirty="0">
                      <a:solidFill>
                        <a:srgbClr val="0070C0"/>
                      </a:solidFill>
                      <a:latin typeface="Fira Sans"/>
                      <a:ea typeface="Fira Sans"/>
                      <a:cs typeface="Fira Sans"/>
                      <a:sym typeface="Fira Sans"/>
                    </a:rPr>
                    <a:t>2.</a:t>
                  </a:r>
                  <a:r>
                    <a:rPr lang="zh-TW" altLang="en-US" sz="1200" dirty="0">
                      <a:solidFill>
                        <a:srgbClr val="0070C0"/>
                      </a:solidFill>
                      <a:latin typeface="Fira Sans"/>
                      <a:ea typeface="Fira Sans"/>
                      <a:cs typeface="Fira Sans"/>
                      <a:sym typeface="Fira Sans"/>
                    </a:rPr>
                    <a:t>通知學生可至本校領取成績單並辦理學分抵修</a:t>
                  </a:r>
                  <a:endParaRPr sz="1200" dirty="0">
                    <a:solidFill>
                      <a:srgbClr val="0070C0"/>
                    </a:solidFill>
                    <a:latin typeface="Fira Sans"/>
                    <a:ea typeface="Fira Sans"/>
                    <a:cs typeface="Fira Sans"/>
                    <a:sym typeface="Fira Sans"/>
                  </a:endParaRPr>
                </a:p>
              </p:txBody>
            </p:sp>
          </p:grpSp>
        </p:grpSp>
        <p:grpSp>
          <p:nvGrpSpPr>
            <p:cNvPr id="3" name="群組 2">
              <a:extLst>
                <a:ext uri="{FF2B5EF4-FFF2-40B4-BE49-F238E27FC236}">
                  <a16:creationId xmlns:a16="http://schemas.microsoft.com/office/drawing/2014/main" id="{AC095A33-EBB9-4347-9738-241E764481D0}"/>
                </a:ext>
              </a:extLst>
            </p:cNvPr>
            <p:cNvGrpSpPr/>
            <p:nvPr/>
          </p:nvGrpSpPr>
          <p:grpSpPr>
            <a:xfrm>
              <a:off x="400664" y="1690238"/>
              <a:ext cx="8133207" cy="2382207"/>
              <a:chOff x="400664" y="1690238"/>
              <a:chExt cx="8133207" cy="2382207"/>
            </a:xfrm>
          </p:grpSpPr>
          <p:grpSp>
            <p:nvGrpSpPr>
              <p:cNvPr id="496" name="Google Shape;496;p23"/>
              <p:cNvGrpSpPr/>
              <p:nvPr/>
            </p:nvGrpSpPr>
            <p:grpSpPr>
              <a:xfrm>
                <a:off x="1450513" y="2697579"/>
                <a:ext cx="7083358" cy="236448"/>
                <a:chOff x="1450513" y="2697579"/>
                <a:chExt cx="7083358" cy="236448"/>
              </a:xfrm>
            </p:grpSpPr>
            <p:grpSp>
              <p:nvGrpSpPr>
                <p:cNvPr id="497" name="Google Shape;497;p23"/>
                <p:cNvGrpSpPr/>
                <p:nvPr/>
              </p:nvGrpSpPr>
              <p:grpSpPr>
                <a:xfrm rot="-5400000">
                  <a:off x="7965603" y="2365759"/>
                  <a:ext cx="236448" cy="900088"/>
                  <a:chOff x="1050497" y="4158113"/>
                  <a:chExt cx="207211" cy="788790"/>
                </a:xfrm>
              </p:grpSpPr>
              <p:cxnSp>
                <p:nvCxnSpPr>
                  <p:cNvPr id="498" name="Google Shape;498;p23"/>
                  <p:cNvCxnSpPr>
                    <a:stCxn id="499" idx="3"/>
                  </p:cNvCxnSpPr>
                  <p:nvPr/>
                </p:nvCxnSpPr>
                <p:spPr>
                  <a:xfrm rot="-5400000">
                    <a:off x="842654" y="4469363"/>
                    <a:ext cx="622500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chemeClr val="accent6"/>
                    </a:solidFill>
                    <a:prstDash val="dot"/>
                    <a:round/>
                    <a:headEnd type="none" w="med" len="med"/>
                    <a:tailEnd type="none" w="med" len="med"/>
                  </a:ln>
                </p:spPr>
              </p:cxnSp>
              <p:grpSp>
                <p:nvGrpSpPr>
                  <p:cNvPr id="500" name="Google Shape;500;p23"/>
                  <p:cNvGrpSpPr/>
                  <p:nvPr/>
                </p:nvGrpSpPr>
                <p:grpSpPr>
                  <a:xfrm>
                    <a:off x="1050497" y="4739692"/>
                    <a:ext cx="207211" cy="207211"/>
                    <a:chOff x="1762685" y="4689652"/>
                    <a:chExt cx="183600" cy="183600"/>
                  </a:xfrm>
                </p:grpSpPr>
                <p:sp>
                  <p:nvSpPr>
                    <p:cNvPr id="501" name="Google Shape;501;p23"/>
                    <p:cNvSpPr/>
                    <p:nvPr/>
                  </p:nvSpPr>
                  <p:spPr>
                    <a:xfrm>
                      <a:off x="1762685" y="4689652"/>
                      <a:ext cx="183600" cy="183600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grpSp>
                  <p:nvGrpSpPr>
                    <p:cNvPr id="502" name="Google Shape;502;p23"/>
                    <p:cNvGrpSpPr/>
                    <p:nvPr/>
                  </p:nvGrpSpPr>
                  <p:grpSpPr>
                    <a:xfrm>
                      <a:off x="1798934" y="4725910"/>
                      <a:ext cx="110885" cy="110885"/>
                      <a:chOff x="1260676" y="4542324"/>
                      <a:chExt cx="102900" cy="102900"/>
                    </a:xfrm>
                  </p:grpSpPr>
                  <p:sp>
                    <p:nvSpPr>
                      <p:cNvPr id="503" name="Google Shape;503;p23"/>
                      <p:cNvSpPr/>
                      <p:nvPr/>
                    </p:nvSpPr>
                    <p:spPr>
                      <a:xfrm>
                        <a:off x="1260676" y="4584465"/>
                        <a:ext cx="102900" cy="22200"/>
                      </a:xfrm>
                      <a:prstGeom prst="rect">
                        <a:avLst/>
                      </a:prstGeom>
                      <a:solidFill>
                        <a:schemeClr val="lt1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91425" rIns="91425" bIns="91425" anchor="ctr" anchorCtr="0">
                        <a:noAutofit/>
                      </a:bodyPr>
                      <a:lstStyle/>
                      <a:p>
                        <a:pPr marL="0" lvl="0" indent="0" algn="l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/>
                      </a:p>
                    </p:txBody>
                  </p:sp>
                  <p:sp>
                    <p:nvSpPr>
                      <p:cNvPr id="499" name="Google Shape;499;p23"/>
                      <p:cNvSpPr/>
                      <p:nvPr/>
                    </p:nvSpPr>
                    <p:spPr>
                      <a:xfrm rot="-5400000">
                        <a:off x="1260614" y="4582674"/>
                        <a:ext cx="102900" cy="22200"/>
                      </a:xfrm>
                      <a:prstGeom prst="rect">
                        <a:avLst/>
                      </a:prstGeom>
                      <a:solidFill>
                        <a:schemeClr val="lt1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91425" rIns="91425" bIns="91425" anchor="ctr" anchorCtr="0">
                        <a:noAutofit/>
                      </a:bodyPr>
                      <a:lstStyle/>
                      <a:p>
                        <a:pPr marL="0" lvl="0" indent="0" algn="l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/>
                      </a:p>
                    </p:txBody>
                  </p:sp>
                </p:grpSp>
              </p:grpSp>
            </p:grpSp>
            <p:cxnSp>
              <p:nvCxnSpPr>
                <p:cNvPr id="504" name="Google Shape;504;p23"/>
                <p:cNvCxnSpPr>
                  <a:cxnSpLocks/>
                  <a:endCxn id="501" idx="0"/>
                </p:cNvCxnSpPr>
                <p:nvPr/>
              </p:nvCxnSpPr>
              <p:spPr>
                <a:xfrm flipV="1">
                  <a:off x="1450513" y="2815803"/>
                  <a:ext cx="6846910" cy="72"/>
                </a:xfrm>
                <a:prstGeom prst="straightConnector1">
                  <a:avLst/>
                </a:prstGeom>
                <a:noFill/>
                <a:ln w="19050" cap="flat" cmpd="sng">
                  <a:solidFill>
                    <a:schemeClr val="accent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grpSp>
            <p:nvGrpSpPr>
              <p:cNvPr id="506" name="Google Shape;506;p23"/>
              <p:cNvGrpSpPr/>
              <p:nvPr/>
            </p:nvGrpSpPr>
            <p:grpSpPr>
              <a:xfrm>
                <a:off x="400664" y="1807462"/>
                <a:ext cx="2029257" cy="2168132"/>
                <a:chOff x="400664" y="1807462"/>
                <a:chExt cx="2029257" cy="2168132"/>
              </a:xfrm>
            </p:grpSpPr>
            <p:grpSp>
              <p:nvGrpSpPr>
                <p:cNvPr id="507" name="Google Shape;507;p23"/>
                <p:cNvGrpSpPr/>
                <p:nvPr/>
              </p:nvGrpSpPr>
              <p:grpSpPr>
                <a:xfrm>
                  <a:off x="1316107" y="2203494"/>
                  <a:ext cx="357900" cy="791277"/>
                  <a:chOff x="1316107" y="2203494"/>
                  <a:chExt cx="357900" cy="791277"/>
                </a:xfrm>
              </p:grpSpPr>
              <p:cxnSp>
                <p:nvCxnSpPr>
                  <p:cNvPr id="508" name="Google Shape;508;p23"/>
                  <p:cNvCxnSpPr/>
                  <p:nvPr/>
                </p:nvCxnSpPr>
                <p:spPr>
                  <a:xfrm>
                    <a:off x="1495063" y="2203494"/>
                    <a:ext cx="0" cy="47880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chemeClr val="accent6"/>
                    </a:solidFill>
                    <a:prstDash val="dot"/>
                    <a:round/>
                    <a:headEnd type="none" w="med" len="med"/>
                    <a:tailEnd type="none" w="med" len="med"/>
                  </a:ln>
                </p:spPr>
              </p:cxnSp>
              <p:sp>
                <p:nvSpPr>
                  <p:cNvPr id="509" name="Google Shape;509;p23"/>
                  <p:cNvSpPr/>
                  <p:nvPr/>
                </p:nvSpPr>
                <p:spPr>
                  <a:xfrm rot="-5400000">
                    <a:off x="1316107" y="2636871"/>
                    <a:ext cx="357900" cy="357900"/>
                  </a:xfrm>
                  <a:prstGeom prst="ellipse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510" name="Google Shape;510;p23"/>
                  <p:cNvSpPr/>
                  <p:nvPr/>
                </p:nvSpPr>
                <p:spPr>
                  <a:xfrm>
                    <a:off x="1395701" y="2721264"/>
                    <a:ext cx="198751" cy="1722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588" h="4844" extrusionOk="0">
                        <a:moveTo>
                          <a:pt x="2794" y="0"/>
                        </a:moveTo>
                        <a:lnTo>
                          <a:pt x="1" y="4843"/>
                        </a:lnTo>
                        <a:lnTo>
                          <a:pt x="2794" y="4160"/>
                        </a:lnTo>
                        <a:lnTo>
                          <a:pt x="5587" y="4843"/>
                        </a:lnTo>
                        <a:lnTo>
                          <a:pt x="2794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6525" cap="rnd" cmpd="sng">
                    <a:solidFill>
                      <a:srgbClr val="FFFFFF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grpSp>
              <p:nvGrpSpPr>
                <p:cNvPr id="511" name="Google Shape;511;p23"/>
                <p:cNvGrpSpPr/>
                <p:nvPr/>
              </p:nvGrpSpPr>
              <p:grpSpPr>
                <a:xfrm>
                  <a:off x="400664" y="1807462"/>
                  <a:ext cx="2029257" cy="2168132"/>
                  <a:chOff x="400664" y="1807462"/>
                  <a:chExt cx="2029257" cy="2168132"/>
                </a:xfrm>
              </p:grpSpPr>
              <p:sp>
                <p:nvSpPr>
                  <p:cNvPr id="512" name="Google Shape;512;p23"/>
                  <p:cNvSpPr txBox="1"/>
                  <p:nvPr/>
                </p:nvSpPr>
                <p:spPr>
                  <a:xfrm>
                    <a:off x="400664" y="3043194"/>
                    <a:ext cx="2029257" cy="932400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91425" rIns="91425" bIns="91425" anchor="t" anchorCtr="0">
                    <a:noAutofit/>
                  </a:bodyPr>
                  <a:lstStyle/>
                  <a:p>
                    <a:r>
                      <a:rPr lang="en-US" altLang="zh-TW" sz="1200" dirty="0">
                        <a:solidFill>
                          <a:srgbClr val="0070C0"/>
                        </a:solidFill>
                        <a:latin typeface="Fira Sans"/>
                        <a:sym typeface="王漢宗特黑體"/>
                      </a:rPr>
                      <a:t>1.</a:t>
                    </a:r>
                    <a:r>
                      <a:rPr lang="en-US" altLang="zh-TW" sz="1200" dirty="0">
                        <a:solidFill>
                          <a:srgbClr val="FF0000"/>
                        </a:solidFill>
                        <a:latin typeface="Fira Sans"/>
                        <a:sym typeface="王漢宗特黑體"/>
                      </a:rPr>
                      <a:t>學生</a:t>
                    </a:r>
                    <a:r>
                      <a:rPr lang="zh-TW" altLang="en-US" sz="1200" dirty="0">
                        <a:solidFill>
                          <a:srgbClr val="FF0000"/>
                        </a:solidFill>
                        <a:latin typeface="Fira Sans"/>
                        <a:sym typeface="王漢宗特黑體"/>
                      </a:rPr>
                      <a:t>依</a:t>
                    </a:r>
                    <a:r>
                      <a:rPr lang="en-US" altLang="zh-TW" sz="1200" dirty="0" err="1">
                        <a:solidFill>
                          <a:srgbClr val="FF0000"/>
                        </a:solidFill>
                        <a:latin typeface="Fira Sans"/>
                        <a:sym typeface="王漢宗特黑體"/>
                      </a:rPr>
                      <a:t>所屬學校</a:t>
                    </a:r>
                    <a:r>
                      <a:rPr lang="zh-TW" altLang="en-US" sz="1200" dirty="0">
                        <a:solidFill>
                          <a:srgbClr val="FF0000"/>
                        </a:solidFill>
                        <a:latin typeface="Fira Sans"/>
                        <a:sym typeface="王漢宗特黑體"/>
                      </a:rPr>
                      <a:t>規定，</a:t>
                    </a:r>
                    <a:r>
                      <a:rPr lang="en-US" altLang="zh-TW" sz="1200" dirty="0" err="1">
                        <a:solidFill>
                          <a:srgbClr val="FF0000"/>
                        </a:solidFill>
                        <a:latin typeface="Fira Sans"/>
                        <a:sym typeface="王漢宗特黑體"/>
                      </a:rPr>
                      <a:t>完成註冊繳費、就學貸款及減免等程序</a:t>
                    </a:r>
                    <a:endParaRPr lang="en-US" altLang="zh-TW" sz="1200" dirty="0">
                      <a:solidFill>
                        <a:srgbClr val="FF0000"/>
                      </a:solidFill>
                      <a:latin typeface="Fira Sans"/>
                      <a:sym typeface="王漢宗特黑體"/>
                    </a:endParaRPr>
                  </a:p>
                  <a:p>
                    <a:r>
                      <a:rPr lang="en-US" altLang="zh-TW" sz="1200" dirty="0">
                        <a:solidFill>
                          <a:srgbClr val="0070C0"/>
                        </a:solidFill>
                        <a:latin typeface="Fira Sans"/>
                        <a:sym typeface="王漢宗特黑體"/>
                      </a:rPr>
                      <a:t>2.辦理住宿繳費及報到</a:t>
                    </a:r>
                  </a:p>
                  <a:p>
                    <a:r>
                      <a:rPr lang="en-US" altLang="zh-TW" sz="1200" dirty="0">
                        <a:solidFill>
                          <a:srgbClr val="0070C0"/>
                        </a:solidFill>
                        <a:latin typeface="Fira Sans"/>
                        <a:sym typeface="王漢宗特黑體"/>
                      </a:rPr>
                      <a:t>3.</a:t>
                    </a:r>
                    <a:r>
                      <a:rPr lang="zh-TW" altLang="en-US" sz="1200" dirty="0">
                        <a:solidFill>
                          <a:srgbClr val="0070C0"/>
                        </a:solidFill>
                        <a:latin typeface="Fira Sans"/>
                        <a:sym typeface="王漢宗特黑體"/>
                      </a:rPr>
                      <a:t>依規定完成</a:t>
                    </a:r>
                    <a:r>
                      <a:rPr lang="en-US" altLang="zh-TW" sz="1200" dirty="0" err="1">
                        <a:solidFill>
                          <a:srgbClr val="0070C0"/>
                        </a:solidFill>
                        <a:latin typeface="Fira Sans"/>
                        <a:sym typeface="王漢宗特黑體"/>
                      </a:rPr>
                      <a:t>選課</a:t>
                    </a:r>
                    <a:endParaRPr lang="en-US" altLang="zh-TW" sz="1200" dirty="0">
                      <a:solidFill>
                        <a:srgbClr val="0070C0"/>
                      </a:solidFill>
                      <a:latin typeface="Fira Sans"/>
                      <a:sym typeface="王漢宗特黑體"/>
                    </a:endParaRPr>
                  </a:p>
                  <a:p>
                    <a:r>
                      <a:rPr lang="en-US" altLang="zh-TW" sz="1200" dirty="0">
                        <a:solidFill>
                          <a:srgbClr val="0070C0"/>
                        </a:solidFill>
                        <a:latin typeface="Fira Sans"/>
                        <a:sym typeface="王漢宗特黑體"/>
                      </a:rPr>
                      <a:t>4.</a:t>
                    </a:r>
                    <a:r>
                      <a:rPr lang="zh-TW" altLang="en-US" sz="1200" dirty="0">
                        <a:solidFill>
                          <a:srgbClr val="0070C0"/>
                        </a:solidFill>
                        <a:latin typeface="Fira Sans"/>
                        <a:sym typeface="王漢宗特黑體"/>
                      </a:rPr>
                      <a:t>若有</a:t>
                    </a:r>
                    <a:r>
                      <a:rPr lang="en-US" altLang="zh-TW" sz="1200" dirty="0" err="1">
                        <a:solidFill>
                          <a:srgbClr val="0070C0"/>
                        </a:solidFill>
                        <a:latin typeface="Fira Sans"/>
                        <a:sym typeface="王漢宗特黑體"/>
                      </a:rPr>
                      <a:t>專班、教育學程</a:t>
                    </a:r>
                    <a:r>
                      <a:rPr lang="zh-TW" altLang="en-US" sz="1200" dirty="0">
                        <a:solidFill>
                          <a:srgbClr val="0070C0"/>
                        </a:solidFill>
                        <a:latin typeface="Fira Sans"/>
                        <a:sym typeface="王漢宗特黑體"/>
                      </a:rPr>
                      <a:t>課程需繳交</a:t>
                    </a:r>
                    <a:r>
                      <a:rPr lang="en-US" altLang="zh-TW" sz="1200" dirty="0" err="1">
                        <a:solidFill>
                          <a:srgbClr val="0070C0"/>
                        </a:solidFill>
                        <a:latin typeface="Fira Sans"/>
                        <a:sym typeface="王漢宗特黑體"/>
                      </a:rPr>
                      <a:t>費用</a:t>
                    </a:r>
                    <a:endParaRPr lang="en-US" altLang="zh-TW" sz="1200" dirty="0">
                      <a:solidFill>
                        <a:srgbClr val="0070C0"/>
                      </a:solidFill>
                      <a:latin typeface="Fira Sans"/>
                      <a:sym typeface="王漢宗特黑體"/>
                    </a:endParaRPr>
                  </a:p>
                  <a:p>
                    <a:pPr algn="ctr">
                      <a:lnSpc>
                        <a:spcPts val="1900"/>
                      </a:lnSpc>
                    </a:pPr>
                    <a:endParaRPr lang="en-US" altLang="zh-TW" dirty="0">
                      <a:solidFill>
                        <a:srgbClr val="0070C0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王漢宗特黑體"/>
                      <a:sym typeface="王漢宗特黑體"/>
                    </a:endParaRPr>
                  </a:p>
                  <a:p>
                    <a:pPr algn="ctr">
                      <a:lnSpc>
                        <a:spcPts val="1900"/>
                      </a:lnSpc>
                    </a:pPr>
                    <a:endParaRPr lang="en-US" altLang="zh-TW" dirty="0">
                      <a:solidFill>
                        <a:srgbClr val="0070C0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王漢宗特黑體"/>
                      <a:sym typeface="王漢宗特黑體"/>
                    </a:endParaRPr>
                  </a:p>
                </p:txBody>
              </p:sp>
              <p:sp>
                <p:nvSpPr>
                  <p:cNvPr id="513" name="Google Shape;513;p23"/>
                  <p:cNvSpPr/>
                  <p:nvPr/>
                </p:nvSpPr>
                <p:spPr>
                  <a:xfrm>
                    <a:off x="651070" y="1807462"/>
                    <a:ext cx="1688100" cy="394800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rPr lang="en-US" altLang="zh-TW" sz="1800" dirty="0">
                        <a:solidFill>
                          <a:schemeClr val="lt1"/>
                        </a:solidFill>
                        <a:latin typeface="Fira Sans Extra Condensed Medium"/>
                        <a:ea typeface="Fira Sans Extra Condensed Medium"/>
                        <a:cs typeface="Fira Sans Extra Condensed Medium"/>
                        <a:sym typeface="Fira Sans Extra Condensed Medium"/>
                      </a:rPr>
                      <a:t>9 </a:t>
                    </a:r>
                    <a:r>
                      <a:rPr lang="zh-TW" altLang="en-US" sz="1800" dirty="0">
                        <a:solidFill>
                          <a:schemeClr val="lt1"/>
                        </a:solidFill>
                        <a:latin typeface="Fira Sans Extra Condensed Medium"/>
                        <a:ea typeface="Fira Sans Extra Condensed Medium"/>
                        <a:cs typeface="Fira Sans Extra Condensed Medium"/>
                        <a:sym typeface="Fira Sans Extra Condensed Medium"/>
                      </a:rPr>
                      <a:t>月</a:t>
                    </a:r>
                    <a:endParaRPr sz="1800" dirty="0">
                      <a:solidFill>
                        <a:schemeClr val="lt1"/>
                      </a:solidFill>
                      <a:latin typeface="Fira Sans Extra Condensed Medium"/>
                      <a:ea typeface="Fira Sans Extra Condensed Medium"/>
                      <a:cs typeface="Fira Sans Extra Condensed Medium"/>
                      <a:sym typeface="Fira Sans Extra Condensed Medium"/>
                    </a:endParaRPr>
                  </a:p>
                </p:txBody>
              </p:sp>
            </p:grpSp>
          </p:grpSp>
          <p:grpSp>
            <p:nvGrpSpPr>
              <p:cNvPr id="514" name="Google Shape;514;p23"/>
              <p:cNvGrpSpPr/>
              <p:nvPr/>
            </p:nvGrpSpPr>
            <p:grpSpPr>
              <a:xfrm>
                <a:off x="2310799" y="1690238"/>
                <a:ext cx="1848283" cy="2208680"/>
                <a:chOff x="2636262" y="1613008"/>
                <a:chExt cx="1848283" cy="2208680"/>
              </a:xfrm>
            </p:grpSpPr>
            <p:grpSp>
              <p:nvGrpSpPr>
                <p:cNvPr id="515" name="Google Shape;515;p23"/>
                <p:cNvGrpSpPr/>
                <p:nvPr/>
              </p:nvGrpSpPr>
              <p:grpSpPr>
                <a:xfrm>
                  <a:off x="3380966" y="2729729"/>
                  <a:ext cx="198751" cy="666610"/>
                  <a:chOff x="3380966" y="2729729"/>
                  <a:chExt cx="198751" cy="666610"/>
                </a:xfrm>
              </p:grpSpPr>
              <p:cxnSp>
                <p:nvCxnSpPr>
                  <p:cNvPr id="516" name="Google Shape;516;p23"/>
                  <p:cNvCxnSpPr/>
                  <p:nvPr/>
                </p:nvCxnSpPr>
                <p:spPr>
                  <a:xfrm>
                    <a:off x="3480313" y="2917539"/>
                    <a:ext cx="0" cy="47880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chemeClr val="accent6"/>
                    </a:solidFill>
                    <a:prstDash val="dot"/>
                    <a:round/>
                    <a:headEnd type="none" w="med" len="med"/>
                    <a:tailEnd type="none" w="med" len="med"/>
                  </a:ln>
                </p:spPr>
              </p:cxnSp>
              <p:sp>
                <p:nvSpPr>
                  <p:cNvPr id="517" name="Google Shape;517;p23"/>
                  <p:cNvSpPr/>
                  <p:nvPr/>
                </p:nvSpPr>
                <p:spPr>
                  <a:xfrm rot="10800000">
                    <a:off x="3380966" y="2729729"/>
                    <a:ext cx="198751" cy="1722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588" h="4844" extrusionOk="0">
                        <a:moveTo>
                          <a:pt x="2794" y="0"/>
                        </a:moveTo>
                        <a:lnTo>
                          <a:pt x="1" y="4843"/>
                        </a:lnTo>
                        <a:lnTo>
                          <a:pt x="2794" y="4160"/>
                        </a:lnTo>
                        <a:lnTo>
                          <a:pt x="5587" y="4843"/>
                        </a:lnTo>
                        <a:lnTo>
                          <a:pt x="2794" y="0"/>
                        </a:lnTo>
                        <a:close/>
                      </a:path>
                    </a:pathLst>
                  </a:custGeom>
                  <a:solidFill>
                    <a:schemeClr val="accent3"/>
                  </a:solidFill>
                  <a:ln w="19050" cap="rnd" cmpd="sng">
                    <a:solidFill>
                      <a:srgbClr val="FFFFFF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grpSp>
              <p:nvGrpSpPr>
                <p:cNvPr id="518" name="Google Shape;518;p23"/>
                <p:cNvGrpSpPr/>
                <p:nvPr/>
              </p:nvGrpSpPr>
              <p:grpSpPr>
                <a:xfrm>
                  <a:off x="2636262" y="1613008"/>
                  <a:ext cx="1848283" cy="2208680"/>
                  <a:chOff x="2636262" y="1613008"/>
                  <a:chExt cx="1848283" cy="2208680"/>
                </a:xfrm>
              </p:grpSpPr>
              <p:sp>
                <p:nvSpPr>
                  <p:cNvPr id="519" name="Google Shape;519;p23"/>
                  <p:cNvSpPr/>
                  <p:nvPr/>
                </p:nvSpPr>
                <p:spPr>
                  <a:xfrm>
                    <a:off x="2636262" y="3426888"/>
                    <a:ext cx="1688100" cy="394800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chemeClr val="accent3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rPr lang="en-US" altLang="zh-TW" sz="1800" dirty="0">
                        <a:solidFill>
                          <a:schemeClr val="lt1"/>
                        </a:solidFill>
                        <a:latin typeface="Fira Sans Extra Condensed Medium"/>
                        <a:ea typeface="Fira Sans Extra Condensed Medium"/>
                        <a:cs typeface="Fira Sans Extra Condensed Medium"/>
                        <a:sym typeface="Fira Sans Extra Condensed Medium"/>
                      </a:rPr>
                      <a:t>10 </a:t>
                    </a:r>
                    <a:r>
                      <a:rPr lang="zh-TW" altLang="en-US" sz="1800" dirty="0">
                        <a:solidFill>
                          <a:schemeClr val="lt1"/>
                        </a:solidFill>
                        <a:latin typeface="Fira Sans Extra Condensed Medium"/>
                        <a:ea typeface="Fira Sans Extra Condensed Medium"/>
                        <a:cs typeface="Fira Sans Extra Condensed Medium"/>
                        <a:sym typeface="Fira Sans Extra Condensed Medium"/>
                      </a:rPr>
                      <a:t>月</a:t>
                    </a:r>
                    <a:endParaRPr sz="1800" dirty="0">
                      <a:solidFill>
                        <a:schemeClr val="lt1"/>
                      </a:solidFill>
                      <a:latin typeface="Fira Sans Extra Condensed Medium"/>
                      <a:ea typeface="Fira Sans Extra Condensed Medium"/>
                      <a:cs typeface="Fira Sans Extra Condensed Medium"/>
                      <a:sym typeface="Fira Sans Extra Condensed Medium"/>
                    </a:endParaRPr>
                  </a:p>
                </p:txBody>
              </p:sp>
              <p:sp>
                <p:nvSpPr>
                  <p:cNvPr id="520" name="Google Shape;520;p23"/>
                  <p:cNvSpPr txBox="1"/>
                  <p:nvPr/>
                </p:nvSpPr>
                <p:spPr>
                  <a:xfrm>
                    <a:off x="2714545" y="1613008"/>
                    <a:ext cx="1770000" cy="932400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rPr lang="en-US" altLang="zh-TW" sz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Fira Sans"/>
                        <a:sym typeface="Fira Sans"/>
                      </a:rPr>
                      <a:t>1.</a:t>
                    </a:r>
                    <a:r>
                      <a:rPr lang="zh-TW" altLang="en-US" sz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Fira Sans"/>
                        <a:sym typeface="Fira Sans"/>
                      </a:rPr>
                      <a:t>在接待學校上課</a:t>
                    </a:r>
                    <a:endParaRPr lang="en-US" altLang="zh-TW" sz="1200" dirty="0">
                      <a:solidFill>
                        <a:schemeClr val="dk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Fira Sans"/>
                      <a:sym typeface="Fira Sans"/>
                    </a:endParaRPr>
                  </a:p>
                  <a:p>
                    <a:pPr marL="0" lvl="0" indent="0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rPr lang="en-US" altLang="zh-TW" sz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Fira Sans"/>
                        <a:sym typeface="Fira Sans"/>
                      </a:rPr>
                      <a:t>2.</a:t>
                    </a:r>
                    <a:r>
                      <a:rPr lang="zh-TW" altLang="en-US" sz="1200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Fira Sans"/>
                        <a:sym typeface="Fira Sans"/>
                      </a:rPr>
                      <a:t>請回傳本學期選課確認單</a:t>
                    </a:r>
                    <a:r>
                      <a:rPr lang="en-US" altLang="zh-TW" sz="1200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Fira Sans"/>
                        <a:sym typeface="Fira Sans"/>
                      </a:rPr>
                      <a:t>(</a:t>
                    </a:r>
                    <a:r>
                      <a:rPr lang="zh-TW" altLang="en-US" sz="1200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Fira Sans"/>
                        <a:sym typeface="Fira Sans"/>
                      </a:rPr>
                      <a:t>至少</a:t>
                    </a:r>
                    <a:r>
                      <a:rPr lang="en-US" altLang="zh-TW" sz="1200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Fira Sans"/>
                        <a:sym typeface="Fira Sans"/>
                      </a:rPr>
                      <a:t>9</a:t>
                    </a:r>
                    <a:r>
                      <a:rPr lang="zh-TW" altLang="en-US" sz="1200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Fira Sans"/>
                        <a:sym typeface="Fira Sans"/>
                      </a:rPr>
                      <a:t>學分</a:t>
                    </a:r>
                    <a:r>
                      <a:rPr lang="en-US" altLang="zh-TW" sz="1200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Fira Sans"/>
                        <a:sym typeface="Fira Sans"/>
                      </a:rPr>
                      <a:t>)</a:t>
                    </a:r>
                    <a:endParaRPr sz="1200" dirty="0">
                      <a:solidFill>
                        <a:schemeClr val="accent5">
                          <a:lumMod val="75000"/>
                        </a:schemeClr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Fira Sans"/>
                      <a:sym typeface="Fira Sans"/>
                    </a:endParaRPr>
                  </a:p>
                </p:txBody>
              </p:sp>
            </p:grpSp>
          </p:grpSp>
          <p:grpSp>
            <p:nvGrpSpPr>
              <p:cNvPr id="529" name="Google Shape;529;p23"/>
              <p:cNvGrpSpPr/>
              <p:nvPr/>
            </p:nvGrpSpPr>
            <p:grpSpPr>
              <a:xfrm>
                <a:off x="4039832" y="1886053"/>
                <a:ext cx="1770000" cy="2186392"/>
                <a:chOff x="4580573" y="1789202"/>
                <a:chExt cx="1770000" cy="2186392"/>
              </a:xfrm>
            </p:grpSpPr>
            <p:grpSp>
              <p:nvGrpSpPr>
                <p:cNvPr id="530" name="Google Shape;530;p23"/>
                <p:cNvGrpSpPr/>
                <p:nvPr/>
              </p:nvGrpSpPr>
              <p:grpSpPr>
                <a:xfrm>
                  <a:off x="5366231" y="2203494"/>
                  <a:ext cx="198751" cy="690074"/>
                  <a:chOff x="5366231" y="2203494"/>
                  <a:chExt cx="198751" cy="690074"/>
                </a:xfrm>
              </p:grpSpPr>
              <p:cxnSp>
                <p:nvCxnSpPr>
                  <p:cNvPr id="531" name="Google Shape;531;p23"/>
                  <p:cNvCxnSpPr/>
                  <p:nvPr/>
                </p:nvCxnSpPr>
                <p:spPr>
                  <a:xfrm>
                    <a:off x="5465563" y="2203494"/>
                    <a:ext cx="0" cy="47880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chemeClr val="accent6"/>
                    </a:solidFill>
                    <a:prstDash val="dot"/>
                    <a:round/>
                    <a:headEnd type="none" w="med" len="med"/>
                    <a:tailEnd type="none" w="med" len="med"/>
                  </a:ln>
                </p:spPr>
              </p:cxnSp>
              <p:sp>
                <p:nvSpPr>
                  <p:cNvPr id="532" name="Google Shape;532;p23"/>
                  <p:cNvSpPr/>
                  <p:nvPr/>
                </p:nvSpPr>
                <p:spPr>
                  <a:xfrm>
                    <a:off x="5366231" y="2721279"/>
                    <a:ext cx="198751" cy="1722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588" h="4844" extrusionOk="0">
                        <a:moveTo>
                          <a:pt x="2794" y="0"/>
                        </a:moveTo>
                        <a:lnTo>
                          <a:pt x="1" y="4843"/>
                        </a:lnTo>
                        <a:lnTo>
                          <a:pt x="2794" y="4160"/>
                        </a:lnTo>
                        <a:lnTo>
                          <a:pt x="5587" y="4843"/>
                        </a:lnTo>
                        <a:lnTo>
                          <a:pt x="2794" y="0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 w="19050" cap="rnd" cmpd="sng">
                    <a:solidFill>
                      <a:srgbClr val="FFFFFF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grpSp>
              <p:nvGrpSpPr>
                <p:cNvPr id="533" name="Google Shape;533;p23"/>
                <p:cNvGrpSpPr/>
                <p:nvPr/>
              </p:nvGrpSpPr>
              <p:grpSpPr>
                <a:xfrm>
                  <a:off x="4580573" y="1789202"/>
                  <a:ext cx="1770000" cy="2186392"/>
                  <a:chOff x="4580573" y="1789202"/>
                  <a:chExt cx="1770000" cy="2186392"/>
                </a:xfrm>
              </p:grpSpPr>
              <p:sp>
                <p:nvSpPr>
                  <p:cNvPr id="534" name="Google Shape;534;p23"/>
                  <p:cNvSpPr/>
                  <p:nvPr/>
                </p:nvSpPr>
                <p:spPr>
                  <a:xfrm>
                    <a:off x="4621616" y="1789202"/>
                    <a:ext cx="1688100" cy="394800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rPr lang="en-US" altLang="zh-TW" sz="1800" dirty="0">
                        <a:solidFill>
                          <a:schemeClr val="lt1"/>
                        </a:solidFill>
                        <a:latin typeface="Fira Sans Extra Condensed Medium"/>
                        <a:ea typeface="Fira Sans Extra Condensed Medium"/>
                        <a:cs typeface="Fira Sans Extra Condensed Medium"/>
                        <a:sym typeface="Fira Sans Extra Condensed Medium"/>
                      </a:rPr>
                      <a:t>11 </a:t>
                    </a:r>
                    <a:r>
                      <a:rPr lang="zh-TW" altLang="en-US" sz="1800" dirty="0">
                        <a:solidFill>
                          <a:schemeClr val="lt1"/>
                        </a:solidFill>
                        <a:latin typeface="Fira Sans Extra Condensed Medium"/>
                        <a:ea typeface="Fira Sans Extra Condensed Medium"/>
                        <a:cs typeface="Fira Sans Extra Condensed Medium"/>
                        <a:sym typeface="Fira Sans Extra Condensed Medium"/>
                      </a:rPr>
                      <a:t>月</a:t>
                    </a:r>
                    <a:endParaRPr sz="1800" dirty="0">
                      <a:solidFill>
                        <a:schemeClr val="lt1"/>
                      </a:solidFill>
                      <a:latin typeface="Fira Sans Extra Condensed Medium"/>
                      <a:ea typeface="Fira Sans Extra Condensed Medium"/>
                      <a:cs typeface="Fira Sans Extra Condensed Medium"/>
                      <a:sym typeface="Fira Sans Extra Condensed Medium"/>
                    </a:endParaRPr>
                  </a:p>
                </p:txBody>
              </p:sp>
              <p:sp>
                <p:nvSpPr>
                  <p:cNvPr id="535" name="Google Shape;535;p23"/>
                  <p:cNvSpPr txBox="1"/>
                  <p:nvPr/>
                </p:nvSpPr>
                <p:spPr>
                  <a:xfrm>
                    <a:off x="4580573" y="3043194"/>
                    <a:ext cx="1770000" cy="932400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91425" rIns="91425" bIns="91425" anchor="t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rPr lang="zh-TW" altLang="en-US" sz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Fira Sans"/>
                        <a:sym typeface="Fira Sans"/>
                      </a:rPr>
                      <a:t>在接待學校上課</a:t>
                    </a:r>
                  </a:p>
                </p:txBody>
              </p:sp>
            </p:grpSp>
          </p:grpSp>
          <p:grpSp>
            <p:nvGrpSpPr>
              <p:cNvPr id="42" name="Google Shape;514;p23">
                <a:extLst>
                  <a:ext uri="{FF2B5EF4-FFF2-40B4-BE49-F238E27FC236}">
                    <a16:creationId xmlns:a16="http://schemas.microsoft.com/office/drawing/2014/main" id="{590BED0E-5BE6-4B26-A363-C53ACE6FC68C}"/>
                  </a:ext>
                </a:extLst>
              </p:cNvPr>
              <p:cNvGrpSpPr/>
              <p:nvPr/>
            </p:nvGrpSpPr>
            <p:grpSpPr>
              <a:xfrm>
                <a:off x="5690768" y="1718736"/>
                <a:ext cx="1770000" cy="2196589"/>
                <a:chOff x="2595393" y="1625099"/>
                <a:chExt cx="1770000" cy="2196589"/>
              </a:xfrm>
            </p:grpSpPr>
            <p:grpSp>
              <p:nvGrpSpPr>
                <p:cNvPr id="43" name="Google Shape;515;p23">
                  <a:extLst>
                    <a:ext uri="{FF2B5EF4-FFF2-40B4-BE49-F238E27FC236}">
                      <a16:creationId xmlns:a16="http://schemas.microsoft.com/office/drawing/2014/main" id="{17585178-EE4A-4CFB-938B-653C34D540D8}"/>
                    </a:ext>
                  </a:extLst>
                </p:cNvPr>
                <p:cNvGrpSpPr/>
                <p:nvPr/>
              </p:nvGrpSpPr>
              <p:grpSpPr>
                <a:xfrm>
                  <a:off x="3380966" y="2729729"/>
                  <a:ext cx="198751" cy="666610"/>
                  <a:chOff x="3380966" y="2729729"/>
                  <a:chExt cx="198751" cy="666610"/>
                </a:xfrm>
              </p:grpSpPr>
              <p:cxnSp>
                <p:nvCxnSpPr>
                  <p:cNvPr id="47" name="Google Shape;516;p23">
                    <a:extLst>
                      <a:ext uri="{FF2B5EF4-FFF2-40B4-BE49-F238E27FC236}">
                        <a16:creationId xmlns:a16="http://schemas.microsoft.com/office/drawing/2014/main" id="{34D6E332-6033-4316-BADE-E6452C3432FD}"/>
                      </a:ext>
                    </a:extLst>
                  </p:cNvPr>
                  <p:cNvCxnSpPr/>
                  <p:nvPr/>
                </p:nvCxnSpPr>
                <p:spPr>
                  <a:xfrm>
                    <a:off x="3480313" y="2917539"/>
                    <a:ext cx="0" cy="47880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chemeClr val="accent6"/>
                    </a:solidFill>
                    <a:prstDash val="dot"/>
                    <a:round/>
                    <a:headEnd type="none" w="med" len="med"/>
                    <a:tailEnd type="none" w="med" len="med"/>
                  </a:ln>
                </p:spPr>
              </p:cxnSp>
              <p:sp>
                <p:nvSpPr>
                  <p:cNvPr id="48" name="Google Shape;517;p23">
                    <a:extLst>
                      <a:ext uri="{FF2B5EF4-FFF2-40B4-BE49-F238E27FC236}">
                        <a16:creationId xmlns:a16="http://schemas.microsoft.com/office/drawing/2014/main" id="{8817D4AC-C45B-4984-AD91-6DB3F24CC33D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3380966" y="2729729"/>
                    <a:ext cx="198751" cy="1722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588" h="4844" extrusionOk="0">
                        <a:moveTo>
                          <a:pt x="2794" y="0"/>
                        </a:moveTo>
                        <a:lnTo>
                          <a:pt x="1" y="4843"/>
                        </a:lnTo>
                        <a:lnTo>
                          <a:pt x="2794" y="4160"/>
                        </a:lnTo>
                        <a:lnTo>
                          <a:pt x="5587" y="4843"/>
                        </a:lnTo>
                        <a:lnTo>
                          <a:pt x="2794" y="0"/>
                        </a:lnTo>
                        <a:close/>
                      </a:path>
                    </a:pathLst>
                  </a:custGeom>
                  <a:solidFill>
                    <a:schemeClr val="accent3"/>
                  </a:solidFill>
                  <a:ln w="19050" cap="rnd" cmpd="sng">
                    <a:solidFill>
                      <a:srgbClr val="FFFFFF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grpSp>
              <p:nvGrpSpPr>
                <p:cNvPr id="44" name="Google Shape;518;p23">
                  <a:extLst>
                    <a:ext uri="{FF2B5EF4-FFF2-40B4-BE49-F238E27FC236}">
                      <a16:creationId xmlns:a16="http://schemas.microsoft.com/office/drawing/2014/main" id="{7F52E1E3-28B8-416F-86E4-7FCDF8652F41}"/>
                    </a:ext>
                  </a:extLst>
                </p:cNvPr>
                <p:cNvGrpSpPr/>
                <p:nvPr/>
              </p:nvGrpSpPr>
              <p:grpSpPr>
                <a:xfrm>
                  <a:off x="2595393" y="1625099"/>
                  <a:ext cx="1770000" cy="2196589"/>
                  <a:chOff x="2595393" y="1625099"/>
                  <a:chExt cx="1770000" cy="2196589"/>
                </a:xfrm>
              </p:grpSpPr>
              <p:sp>
                <p:nvSpPr>
                  <p:cNvPr id="45" name="Google Shape;519;p23">
                    <a:extLst>
                      <a:ext uri="{FF2B5EF4-FFF2-40B4-BE49-F238E27FC236}">
                        <a16:creationId xmlns:a16="http://schemas.microsoft.com/office/drawing/2014/main" id="{D8B44D36-8C75-4B26-93AE-3955F0253CE7}"/>
                      </a:ext>
                    </a:extLst>
                  </p:cNvPr>
                  <p:cNvSpPr/>
                  <p:nvPr/>
                </p:nvSpPr>
                <p:spPr>
                  <a:xfrm>
                    <a:off x="2636262" y="3426888"/>
                    <a:ext cx="1688100" cy="394800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chemeClr val="accent3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rPr lang="en-US" altLang="zh-TW" sz="1800" dirty="0">
                        <a:solidFill>
                          <a:schemeClr val="lt1"/>
                        </a:solidFill>
                        <a:latin typeface="Fira Sans Extra Condensed Medium"/>
                        <a:ea typeface="Fira Sans Extra Condensed Medium"/>
                        <a:cs typeface="Fira Sans Extra Condensed Medium"/>
                        <a:sym typeface="Fira Sans Extra Condensed Medium"/>
                      </a:rPr>
                      <a:t> 12 </a:t>
                    </a:r>
                    <a:r>
                      <a:rPr lang="zh-TW" altLang="en-US" sz="1800" dirty="0">
                        <a:solidFill>
                          <a:schemeClr val="lt1"/>
                        </a:solidFill>
                        <a:latin typeface="Fira Sans Extra Condensed Medium"/>
                        <a:ea typeface="Fira Sans Extra Condensed Medium"/>
                        <a:cs typeface="Fira Sans Extra Condensed Medium"/>
                        <a:sym typeface="Fira Sans Extra Condensed Medium"/>
                      </a:rPr>
                      <a:t>月</a:t>
                    </a:r>
                    <a:endParaRPr sz="1800" dirty="0">
                      <a:solidFill>
                        <a:schemeClr val="lt1"/>
                      </a:solidFill>
                      <a:latin typeface="Fira Sans Extra Condensed Medium"/>
                      <a:ea typeface="Fira Sans Extra Condensed Medium"/>
                      <a:cs typeface="Fira Sans Extra Condensed Medium"/>
                      <a:sym typeface="Fira Sans Extra Condensed Medium"/>
                    </a:endParaRPr>
                  </a:p>
                </p:txBody>
              </p:sp>
              <p:sp>
                <p:nvSpPr>
                  <p:cNvPr id="46" name="Google Shape;520;p23">
                    <a:extLst>
                      <a:ext uri="{FF2B5EF4-FFF2-40B4-BE49-F238E27FC236}">
                        <a16:creationId xmlns:a16="http://schemas.microsoft.com/office/drawing/2014/main" id="{7BB38C21-A706-4BBF-80BF-ED9E11705442}"/>
                      </a:ext>
                    </a:extLst>
                  </p:cNvPr>
                  <p:cNvSpPr txBox="1"/>
                  <p:nvPr/>
                </p:nvSpPr>
                <p:spPr>
                  <a:xfrm>
                    <a:off x="2595393" y="1625099"/>
                    <a:ext cx="1770000" cy="932400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rPr lang="zh-TW" altLang="en-US" sz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Fira Sans"/>
                        <a:sym typeface="Fira Sans"/>
                      </a:rPr>
                      <a:t>在接待學校上課</a:t>
                    </a:r>
                    <a:endParaRPr lang="en-US" altLang="zh-TW" sz="1200" dirty="0">
                      <a:solidFill>
                        <a:schemeClr val="dk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Fira Sans"/>
                      <a:sym typeface="Fira Sans"/>
                    </a:endParaRPr>
                  </a:p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rPr lang="zh-TW" altLang="en-US" sz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Fira Sans"/>
                        <a:sym typeface="Fira Sans"/>
                      </a:rPr>
                      <a:t>依接待學校行事曆上課期間規劃完成學期課程</a:t>
                    </a:r>
                  </a:p>
                </p:txBody>
              </p:sp>
            </p:grpSp>
          </p:grpSp>
        </p:grpSp>
      </p:grpSp>
      <p:sp>
        <p:nvSpPr>
          <p:cNvPr id="52" name="TextBox 29">
            <a:extLst>
              <a:ext uri="{FF2B5EF4-FFF2-40B4-BE49-F238E27FC236}">
                <a16:creationId xmlns:a16="http://schemas.microsoft.com/office/drawing/2014/main" id="{059A032C-89F6-493C-B1B9-229CF4965C3B}"/>
              </a:ext>
            </a:extLst>
          </p:cNvPr>
          <p:cNvSpPr txBox="1"/>
          <p:nvPr/>
        </p:nvSpPr>
        <p:spPr>
          <a:xfrm>
            <a:off x="1805359" y="364952"/>
            <a:ext cx="5593862" cy="6563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  <a:spcBef>
                <a:spcPct val="0"/>
              </a:spcBef>
            </a:pPr>
            <a:r>
              <a:rPr lang="en-US" sz="3200" b="1" dirty="0" err="1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國內交換學生</a:t>
            </a:r>
            <a:r>
              <a:rPr lang="zh-TW" altLang="en-US" sz="3200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上</a:t>
            </a:r>
            <a:r>
              <a:rPr lang="en-US" sz="3200" b="1" dirty="0" err="1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學期流程</a:t>
            </a:r>
            <a:endParaRPr lang="en-US" sz="3200" b="1" dirty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pic>
        <p:nvPicPr>
          <p:cNvPr id="51" name="圖片 50">
            <a:extLst>
              <a:ext uri="{FF2B5EF4-FFF2-40B4-BE49-F238E27FC236}">
                <a16:creationId xmlns:a16="http://schemas.microsoft.com/office/drawing/2014/main" id="{396EAB55-405C-462D-961D-986DAE36F9D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9162" y="165158"/>
            <a:ext cx="1047121" cy="586640"/>
          </a:xfrm>
          <a:prstGeom prst="rect">
            <a:avLst/>
          </a:prstGeom>
        </p:spPr>
      </p:pic>
      <p:sp>
        <p:nvSpPr>
          <p:cNvPr id="53" name="文字方塊 52">
            <a:extLst>
              <a:ext uri="{FF2B5EF4-FFF2-40B4-BE49-F238E27FC236}">
                <a16:creationId xmlns:a16="http://schemas.microsoft.com/office/drawing/2014/main" id="{4B002721-0BC2-4093-82BA-E35501F13CC0}"/>
              </a:ext>
            </a:extLst>
          </p:cNvPr>
          <p:cNvSpPr txBox="1"/>
          <p:nvPr/>
        </p:nvSpPr>
        <p:spPr>
          <a:xfrm>
            <a:off x="8541835" y="4670565"/>
            <a:ext cx="5431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13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100488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3">
            <a:extLst>
              <a:ext uri="{FF2B5EF4-FFF2-40B4-BE49-F238E27FC236}">
                <a16:creationId xmlns:a16="http://schemas.microsoft.com/office/drawing/2014/main" id="{E4FE8CCC-496F-4684-A799-8A1AAE395EC0}"/>
              </a:ext>
            </a:extLst>
          </p:cNvPr>
          <p:cNvGrpSpPr/>
          <p:nvPr/>
        </p:nvGrpSpPr>
        <p:grpSpPr>
          <a:xfrm>
            <a:off x="177464" y="1697438"/>
            <a:ext cx="8871033" cy="2509605"/>
            <a:chOff x="400664" y="1690238"/>
            <a:chExt cx="8871033" cy="2509605"/>
          </a:xfrm>
        </p:grpSpPr>
        <p:grpSp>
          <p:nvGrpSpPr>
            <p:cNvPr id="521" name="Google Shape;521;p23"/>
            <p:cNvGrpSpPr/>
            <p:nvPr/>
          </p:nvGrpSpPr>
          <p:grpSpPr>
            <a:xfrm>
              <a:off x="7460768" y="1848944"/>
              <a:ext cx="1810929" cy="2350899"/>
              <a:chOff x="6576318" y="2636816"/>
              <a:chExt cx="1810929" cy="2350899"/>
            </a:xfrm>
          </p:grpSpPr>
          <p:grpSp>
            <p:nvGrpSpPr>
              <p:cNvPr id="522" name="Google Shape;522;p23"/>
              <p:cNvGrpSpPr/>
              <p:nvPr/>
            </p:nvGrpSpPr>
            <p:grpSpPr>
              <a:xfrm>
                <a:off x="7252805" y="2636816"/>
                <a:ext cx="357900" cy="802192"/>
                <a:chOff x="7252805" y="2636816"/>
                <a:chExt cx="357900" cy="802192"/>
              </a:xfrm>
            </p:grpSpPr>
            <p:cxnSp>
              <p:nvCxnSpPr>
                <p:cNvPr id="523" name="Google Shape;523;p23"/>
                <p:cNvCxnSpPr/>
                <p:nvPr/>
              </p:nvCxnSpPr>
              <p:spPr>
                <a:xfrm>
                  <a:off x="7548960" y="2960208"/>
                  <a:ext cx="0" cy="478800"/>
                </a:xfrm>
                <a:prstGeom prst="straightConnector1">
                  <a:avLst/>
                </a:prstGeom>
                <a:noFill/>
                <a:ln w="19050" cap="flat" cmpd="sng">
                  <a:solidFill>
                    <a:schemeClr val="accent6"/>
                  </a:solidFill>
                  <a:prstDash val="dot"/>
                  <a:round/>
                  <a:headEnd type="none" w="med" len="med"/>
                  <a:tailEnd type="none" w="med" len="med"/>
                </a:ln>
              </p:spPr>
            </p:cxnSp>
            <p:sp>
              <p:nvSpPr>
                <p:cNvPr id="524" name="Google Shape;524;p23"/>
                <p:cNvSpPr/>
                <p:nvPr/>
              </p:nvSpPr>
              <p:spPr>
                <a:xfrm>
                  <a:off x="7252805" y="2636816"/>
                  <a:ext cx="357900" cy="3579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25" name="Google Shape;525;p23"/>
                <p:cNvSpPr/>
                <p:nvPr/>
              </p:nvSpPr>
              <p:spPr>
                <a:xfrm>
                  <a:off x="7351495" y="2700214"/>
                  <a:ext cx="161670" cy="2309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215" h="10309" extrusionOk="0">
                      <a:moveTo>
                        <a:pt x="3588" y="1628"/>
                      </a:moveTo>
                      <a:cubicBezTo>
                        <a:pt x="4600" y="1628"/>
                        <a:pt x="5567" y="2420"/>
                        <a:pt x="5567" y="3617"/>
                      </a:cubicBezTo>
                      <a:cubicBezTo>
                        <a:pt x="5567" y="4703"/>
                        <a:pt x="4683" y="5587"/>
                        <a:pt x="3598" y="5587"/>
                      </a:cubicBezTo>
                      <a:cubicBezTo>
                        <a:pt x="1849" y="5587"/>
                        <a:pt x="965" y="3457"/>
                        <a:pt x="2211" y="2211"/>
                      </a:cubicBezTo>
                      <a:cubicBezTo>
                        <a:pt x="2614" y="1808"/>
                        <a:pt x="3106" y="1628"/>
                        <a:pt x="3588" y="1628"/>
                      </a:cubicBezTo>
                      <a:close/>
                      <a:moveTo>
                        <a:pt x="3598" y="0"/>
                      </a:moveTo>
                      <a:cubicBezTo>
                        <a:pt x="1608" y="0"/>
                        <a:pt x="1" y="1628"/>
                        <a:pt x="1" y="3617"/>
                      </a:cubicBezTo>
                      <a:cubicBezTo>
                        <a:pt x="1" y="5607"/>
                        <a:pt x="3598" y="10309"/>
                        <a:pt x="3598" y="10309"/>
                      </a:cubicBezTo>
                      <a:cubicBezTo>
                        <a:pt x="3598" y="10309"/>
                        <a:pt x="7215" y="5607"/>
                        <a:pt x="7215" y="3617"/>
                      </a:cubicBezTo>
                      <a:cubicBezTo>
                        <a:pt x="7215" y="1628"/>
                        <a:pt x="5587" y="0"/>
                        <a:pt x="3598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526" name="Google Shape;526;p23"/>
              <p:cNvGrpSpPr/>
              <p:nvPr/>
            </p:nvGrpSpPr>
            <p:grpSpPr>
              <a:xfrm>
                <a:off x="6576318" y="2668026"/>
                <a:ext cx="1810929" cy="2319689"/>
                <a:chOff x="6576318" y="2668026"/>
                <a:chExt cx="1810929" cy="2319689"/>
              </a:xfrm>
            </p:grpSpPr>
            <p:sp>
              <p:nvSpPr>
                <p:cNvPr id="527" name="Google Shape;527;p23"/>
                <p:cNvSpPr/>
                <p:nvPr/>
              </p:nvSpPr>
              <p:spPr>
                <a:xfrm>
                  <a:off x="6603667" y="2668026"/>
                  <a:ext cx="1688100" cy="394800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US" altLang="zh-TW" sz="1800" dirty="0">
                      <a:solidFill>
                        <a:schemeClr val="lt1"/>
                      </a:solidFill>
                      <a:latin typeface="Fira Sans Extra Condensed Medium"/>
                      <a:ea typeface="Fira Sans Extra Condensed Medium"/>
                      <a:cs typeface="Fira Sans Extra Condensed Medium"/>
                      <a:sym typeface="Fira Sans Extra Condensed Medium"/>
                    </a:rPr>
                    <a:t>6 </a:t>
                  </a:r>
                  <a:r>
                    <a:rPr lang="zh-TW" altLang="en-US" sz="1800" dirty="0">
                      <a:solidFill>
                        <a:schemeClr val="lt1"/>
                      </a:solidFill>
                      <a:latin typeface="Fira Sans Extra Condensed Medium"/>
                      <a:ea typeface="Fira Sans Extra Condensed Medium"/>
                      <a:cs typeface="Fira Sans Extra Condensed Medium"/>
                      <a:sym typeface="Fira Sans Extra Condensed Medium"/>
                    </a:rPr>
                    <a:t>月</a:t>
                  </a:r>
                  <a:endParaRPr sz="1800" dirty="0">
                    <a:solidFill>
                      <a:schemeClr val="lt1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endParaRPr>
                </a:p>
              </p:txBody>
            </p:sp>
            <p:sp>
              <p:nvSpPr>
                <p:cNvPr id="528" name="Google Shape;528;p23"/>
                <p:cNvSpPr txBox="1"/>
                <p:nvPr/>
              </p:nvSpPr>
              <p:spPr>
                <a:xfrm>
                  <a:off x="6576318" y="4055315"/>
                  <a:ext cx="1810929" cy="9324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r>
                    <a:rPr lang="en-US" altLang="zh-TW" sz="1200" dirty="0">
                      <a:solidFill>
                        <a:srgbClr val="0070C0"/>
                      </a:solidFill>
                      <a:latin typeface="Fira Sans"/>
                      <a:ea typeface="Fira Sans"/>
                      <a:cs typeface="Fira Sans"/>
                      <a:sym typeface="Fira Sans"/>
                    </a:rPr>
                    <a:t>1.</a:t>
                  </a:r>
                  <a:r>
                    <a:rPr lang="zh-TW" altLang="en-US" sz="1200" dirty="0">
                      <a:solidFill>
                        <a:srgbClr val="0070C0"/>
                      </a:solidFill>
                      <a:latin typeface="Fira Sans"/>
                      <a:ea typeface="Fira Sans"/>
                      <a:cs typeface="Fira Sans"/>
                      <a:sym typeface="Fira Sans"/>
                    </a:rPr>
                    <a:t>依</a:t>
                  </a:r>
                  <a:r>
                    <a:rPr lang="zh-TW" altLang="en-US" sz="1200" dirty="0">
                      <a:solidFill>
                        <a:srgbClr val="0070C0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Fira Sans"/>
                      <a:sym typeface="Fira Sans"/>
                    </a:rPr>
                    <a:t>接待學校行事曆規定上課期間完成學期課程</a:t>
                  </a:r>
                </a:p>
                <a:p>
                  <a:pPr marL="0" lvl="0" indent="0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US" altLang="zh-TW" sz="1200" dirty="0">
                      <a:solidFill>
                        <a:srgbClr val="0070C0"/>
                      </a:solidFill>
                      <a:latin typeface="Fira Sans"/>
                      <a:ea typeface="Fira Sans"/>
                      <a:cs typeface="Fira Sans"/>
                      <a:sym typeface="Fira Sans"/>
                    </a:rPr>
                    <a:t>2.</a:t>
                  </a:r>
                  <a:r>
                    <a:rPr lang="zh-TW" altLang="en-US" sz="1200" dirty="0">
                      <a:solidFill>
                        <a:srgbClr val="0070C0"/>
                      </a:solidFill>
                      <a:latin typeface="Fira Sans"/>
                      <a:ea typeface="Fira Sans"/>
                      <a:cs typeface="Fira Sans"/>
                      <a:sym typeface="Fira Sans"/>
                    </a:rPr>
                    <a:t>課程結束，接待學校函送成績單</a:t>
                  </a:r>
                  <a:endParaRPr lang="en-US" altLang="zh-TW" sz="1200" dirty="0">
                    <a:solidFill>
                      <a:srgbClr val="0070C0"/>
                    </a:solidFill>
                    <a:latin typeface="Fira Sans"/>
                    <a:ea typeface="Fira Sans"/>
                    <a:cs typeface="Fira Sans"/>
                    <a:sym typeface="Fira Sans"/>
                  </a:endParaRPr>
                </a:p>
                <a:p>
                  <a:pPr marL="0" lvl="0" indent="0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US" altLang="zh-TW" sz="1200" dirty="0">
                      <a:solidFill>
                        <a:srgbClr val="0070C0"/>
                      </a:solidFill>
                      <a:latin typeface="Fira Sans"/>
                      <a:ea typeface="Fira Sans"/>
                      <a:cs typeface="Fira Sans"/>
                      <a:sym typeface="Fira Sans"/>
                    </a:rPr>
                    <a:t>3.</a:t>
                  </a:r>
                  <a:r>
                    <a:rPr lang="zh-TW" altLang="en-US" sz="1200" dirty="0">
                      <a:solidFill>
                        <a:srgbClr val="0070C0"/>
                      </a:solidFill>
                      <a:latin typeface="Fira Sans"/>
                      <a:ea typeface="Fira Sans"/>
                      <a:cs typeface="Fira Sans"/>
                      <a:sym typeface="Fira Sans"/>
                    </a:rPr>
                    <a:t>通知學生可至本校領取成績單並辦理學分抵修</a:t>
                  </a:r>
                  <a:endParaRPr sz="1200" dirty="0">
                    <a:solidFill>
                      <a:srgbClr val="0070C0"/>
                    </a:solidFill>
                    <a:latin typeface="Fira Sans"/>
                    <a:ea typeface="Fira Sans"/>
                    <a:cs typeface="Fira Sans"/>
                    <a:sym typeface="Fira Sans"/>
                  </a:endParaRPr>
                </a:p>
              </p:txBody>
            </p:sp>
          </p:grpSp>
        </p:grpSp>
        <p:grpSp>
          <p:nvGrpSpPr>
            <p:cNvPr id="3" name="群組 2">
              <a:extLst>
                <a:ext uri="{FF2B5EF4-FFF2-40B4-BE49-F238E27FC236}">
                  <a16:creationId xmlns:a16="http://schemas.microsoft.com/office/drawing/2014/main" id="{AC095A33-EBB9-4347-9738-241E764481D0}"/>
                </a:ext>
              </a:extLst>
            </p:cNvPr>
            <p:cNvGrpSpPr/>
            <p:nvPr/>
          </p:nvGrpSpPr>
          <p:grpSpPr>
            <a:xfrm>
              <a:off x="400664" y="1690238"/>
              <a:ext cx="8133207" cy="2382207"/>
              <a:chOff x="400664" y="1690238"/>
              <a:chExt cx="8133207" cy="2382207"/>
            </a:xfrm>
          </p:grpSpPr>
          <p:grpSp>
            <p:nvGrpSpPr>
              <p:cNvPr id="496" name="Google Shape;496;p23"/>
              <p:cNvGrpSpPr/>
              <p:nvPr/>
            </p:nvGrpSpPr>
            <p:grpSpPr>
              <a:xfrm>
                <a:off x="1450513" y="2697579"/>
                <a:ext cx="7083358" cy="236448"/>
                <a:chOff x="1450513" y="2697579"/>
                <a:chExt cx="7083358" cy="236448"/>
              </a:xfrm>
            </p:grpSpPr>
            <p:grpSp>
              <p:nvGrpSpPr>
                <p:cNvPr id="497" name="Google Shape;497;p23"/>
                <p:cNvGrpSpPr/>
                <p:nvPr/>
              </p:nvGrpSpPr>
              <p:grpSpPr>
                <a:xfrm rot="-5400000">
                  <a:off x="7965603" y="2365759"/>
                  <a:ext cx="236448" cy="900088"/>
                  <a:chOff x="1050497" y="4158113"/>
                  <a:chExt cx="207211" cy="788790"/>
                </a:xfrm>
              </p:grpSpPr>
              <p:cxnSp>
                <p:nvCxnSpPr>
                  <p:cNvPr id="498" name="Google Shape;498;p23"/>
                  <p:cNvCxnSpPr>
                    <a:stCxn id="499" idx="3"/>
                  </p:cNvCxnSpPr>
                  <p:nvPr/>
                </p:nvCxnSpPr>
                <p:spPr>
                  <a:xfrm rot="-5400000">
                    <a:off x="842654" y="4469363"/>
                    <a:ext cx="622500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chemeClr val="accent6"/>
                    </a:solidFill>
                    <a:prstDash val="dot"/>
                    <a:round/>
                    <a:headEnd type="none" w="med" len="med"/>
                    <a:tailEnd type="none" w="med" len="med"/>
                  </a:ln>
                </p:spPr>
              </p:cxnSp>
              <p:grpSp>
                <p:nvGrpSpPr>
                  <p:cNvPr id="500" name="Google Shape;500;p23"/>
                  <p:cNvGrpSpPr/>
                  <p:nvPr/>
                </p:nvGrpSpPr>
                <p:grpSpPr>
                  <a:xfrm>
                    <a:off x="1050497" y="4739692"/>
                    <a:ext cx="207211" cy="207211"/>
                    <a:chOff x="1762685" y="4689652"/>
                    <a:chExt cx="183600" cy="183600"/>
                  </a:xfrm>
                </p:grpSpPr>
                <p:sp>
                  <p:nvSpPr>
                    <p:cNvPr id="501" name="Google Shape;501;p23"/>
                    <p:cNvSpPr/>
                    <p:nvPr/>
                  </p:nvSpPr>
                  <p:spPr>
                    <a:xfrm>
                      <a:off x="1762685" y="4689652"/>
                      <a:ext cx="183600" cy="183600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grpSp>
                  <p:nvGrpSpPr>
                    <p:cNvPr id="502" name="Google Shape;502;p23"/>
                    <p:cNvGrpSpPr/>
                    <p:nvPr/>
                  </p:nvGrpSpPr>
                  <p:grpSpPr>
                    <a:xfrm>
                      <a:off x="1798934" y="4725910"/>
                      <a:ext cx="110885" cy="110885"/>
                      <a:chOff x="1260676" y="4542324"/>
                      <a:chExt cx="102900" cy="102900"/>
                    </a:xfrm>
                  </p:grpSpPr>
                  <p:sp>
                    <p:nvSpPr>
                      <p:cNvPr id="503" name="Google Shape;503;p23"/>
                      <p:cNvSpPr/>
                      <p:nvPr/>
                    </p:nvSpPr>
                    <p:spPr>
                      <a:xfrm>
                        <a:off x="1260676" y="4584465"/>
                        <a:ext cx="102900" cy="22200"/>
                      </a:xfrm>
                      <a:prstGeom prst="rect">
                        <a:avLst/>
                      </a:prstGeom>
                      <a:solidFill>
                        <a:schemeClr val="lt1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91425" rIns="91425" bIns="91425" anchor="ctr" anchorCtr="0">
                        <a:noAutofit/>
                      </a:bodyPr>
                      <a:lstStyle/>
                      <a:p>
                        <a:pPr marL="0" lvl="0" indent="0" algn="l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/>
                      </a:p>
                    </p:txBody>
                  </p:sp>
                  <p:sp>
                    <p:nvSpPr>
                      <p:cNvPr id="499" name="Google Shape;499;p23"/>
                      <p:cNvSpPr/>
                      <p:nvPr/>
                    </p:nvSpPr>
                    <p:spPr>
                      <a:xfrm rot="-5400000">
                        <a:off x="1260614" y="4582674"/>
                        <a:ext cx="102900" cy="22200"/>
                      </a:xfrm>
                      <a:prstGeom prst="rect">
                        <a:avLst/>
                      </a:prstGeom>
                      <a:solidFill>
                        <a:schemeClr val="lt1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91425" rIns="91425" bIns="91425" anchor="ctr" anchorCtr="0">
                        <a:noAutofit/>
                      </a:bodyPr>
                      <a:lstStyle/>
                      <a:p>
                        <a:pPr marL="0" lvl="0" indent="0" algn="l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/>
                      </a:p>
                    </p:txBody>
                  </p:sp>
                </p:grpSp>
              </p:grpSp>
            </p:grpSp>
            <p:cxnSp>
              <p:nvCxnSpPr>
                <p:cNvPr id="504" name="Google Shape;504;p23"/>
                <p:cNvCxnSpPr>
                  <a:cxnSpLocks/>
                  <a:endCxn id="501" idx="0"/>
                </p:cNvCxnSpPr>
                <p:nvPr/>
              </p:nvCxnSpPr>
              <p:spPr>
                <a:xfrm flipV="1">
                  <a:off x="1450513" y="2815803"/>
                  <a:ext cx="6846910" cy="72"/>
                </a:xfrm>
                <a:prstGeom prst="straightConnector1">
                  <a:avLst/>
                </a:prstGeom>
                <a:noFill/>
                <a:ln w="19050" cap="flat" cmpd="sng">
                  <a:solidFill>
                    <a:schemeClr val="accent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grpSp>
            <p:nvGrpSpPr>
              <p:cNvPr id="506" name="Google Shape;506;p23"/>
              <p:cNvGrpSpPr/>
              <p:nvPr/>
            </p:nvGrpSpPr>
            <p:grpSpPr>
              <a:xfrm>
                <a:off x="400664" y="1807462"/>
                <a:ext cx="2029257" cy="2168132"/>
                <a:chOff x="400664" y="1807462"/>
                <a:chExt cx="2029257" cy="2168132"/>
              </a:xfrm>
            </p:grpSpPr>
            <p:grpSp>
              <p:nvGrpSpPr>
                <p:cNvPr id="507" name="Google Shape;507;p23"/>
                <p:cNvGrpSpPr/>
                <p:nvPr/>
              </p:nvGrpSpPr>
              <p:grpSpPr>
                <a:xfrm>
                  <a:off x="1316107" y="2203494"/>
                  <a:ext cx="357900" cy="791277"/>
                  <a:chOff x="1316107" y="2203494"/>
                  <a:chExt cx="357900" cy="791277"/>
                </a:xfrm>
              </p:grpSpPr>
              <p:cxnSp>
                <p:nvCxnSpPr>
                  <p:cNvPr id="508" name="Google Shape;508;p23"/>
                  <p:cNvCxnSpPr/>
                  <p:nvPr/>
                </p:nvCxnSpPr>
                <p:spPr>
                  <a:xfrm>
                    <a:off x="1495063" y="2203494"/>
                    <a:ext cx="0" cy="47880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chemeClr val="accent6"/>
                    </a:solidFill>
                    <a:prstDash val="dot"/>
                    <a:round/>
                    <a:headEnd type="none" w="med" len="med"/>
                    <a:tailEnd type="none" w="med" len="med"/>
                  </a:ln>
                </p:spPr>
              </p:cxnSp>
              <p:sp>
                <p:nvSpPr>
                  <p:cNvPr id="509" name="Google Shape;509;p23"/>
                  <p:cNvSpPr/>
                  <p:nvPr/>
                </p:nvSpPr>
                <p:spPr>
                  <a:xfrm rot="-5400000">
                    <a:off x="1316107" y="2636871"/>
                    <a:ext cx="357900" cy="357900"/>
                  </a:xfrm>
                  <a:prstGeom prst="ellipse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510" name="Google Shape;510;p23"/>
                  <p:cNvSpPr/>
                  <p:nvPr/>
                </p:nvSpPr>
                <p:spPr>
                  <a:xfrm>
                    <a:off x="1395701" y="2721264"/>
                    <a:ext cx="198751" cy="1722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588" h="4844" extrusionOk="0">
                        <a:moveTo>
                          <a:pt x="2794" y="0"/>
                        </a:moveTo>
                        <a:lnTo>
                          <a:pt x="1" y="4843"/>
                        </a:lnTo>
                        <a:lnTo>
                          <a:pt x="2794" y="4160"/>
                        </a:lnTo>
                        <a:lnTo>
                          <a:pt x="5587" y="4843"/>
                        </a:lnTo>
                        <a:lnTo>
                          <a:pt x="2794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6525" cap="rnd" cmpd="sng">
                    <a:solidFill>
                      <a:srgbClr val="FFFFFF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grpSp>
              <p:nvGrpSpPr>
                <p:cNvPr id="511" name="Google Shape;511;p23"/>
                <p:cNvGrpSpPr/>
                <p:nvPr/>
              </p:nvGrpSpPr>
              <p:grpSpPr>
                <a:xfrm>
                  <a:off x="400664" y="1807462"/>
                  <a:ext cx="2029257" cy="2168132"/>
                  <a:chOff x="400664" y="1807462"/>
                  <a:chExt cx="2029257" cy="2168132"/>
                </a:xfrm>
              </p:grpSpPr>
              <p:sp>
                <p:nvSpPr>
                  <p:cNvPr id="512" name="Google Shape;512;p23"/>
                  <p:cNvSpPr txBox="1"/>
                  <p:nvPr/>
                </p:nvSpPr>
                <p:spPr>
                  <a:xfrm>
                    <a:off x="400664" y="3043194"/>
                    <a:ext cx="2029257" cy="932400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91425" rIns="91425" bIns="91425" anchor="t" anchorCtr="0">
                    <a:noAutofit/>
                  </a:bodyPr>
                  <a:lstStyle/>
                  <a:p>
                    <a:r>
                      <a:rPr lang="en-US" altLang="zh-TW" sz="1200" dirty="0">
                        <a:solidFill>
                          <a:srgbClr val="0070C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sym typeface="王漢宗特黑體"/>
                      </a:rPr>
                      <a:t>1.</a:t>
                    </a:r>
                    <a:r>
                      <a:rPr lang="en-US" altLang="zh-TW" sz="1200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sym typeface="王漢宗特黑體"/>
                      </a:rPr>
                      <a:t>學生</a:t>
                    </a:r>
                    <a:r>
                      <a:rPr lang="zh-TW" altLang="en-US" sz="1200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sym typeface="王漢宗特黑體"/>
                      </a:rPr>
                      <a:t>依</a:t>
                    </a:r>
                    <a:r>
                      <a:rPr lang="en-US" altLang="zh-TW" sz="1200" dirty="0" err="1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sym typeface="王漢宗特黑體"/>
                      </a:rPr>
                      <a:t>所屬學校</a:t>
                    </a:r>
                    <a:r>
                      <a:rPr lang="zh-TW" altLang="en-US" sz="1200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sym typeface="王漢宗特黑體"/>
                      </a:rPr>
                      <a:t>規定，</a:t>
                    </a:r>
                    <a:r>
                      <a:rPr lang="en-US" altLang="zh-TW" sz="1200" dirty="0" err="1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sym typeface="王漢宗特黑體"/>
                      </a:rPr>
                      <a:t>完成註冊繳費、就學貸款及減免等程序</a:t>
                    </a:r>
                    <a:endParaRPr lang="en-US" altLang="zh-TW" sz="1200" dirty="0">
                      <a:solidFill>
                        <a:srgbClr val="FF0000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  <a:sym typeface="王漢宗特黑體"/>
                    </a:endParaRPr>
                  </a:p>
                  <a:p>
                    <a:r>
                      <a:rPr lang="en-US" altLang="zh-TW" sz="1200" dirty="0">
                        <a:solidFill>
                          <a:srgbClr val="0070C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sym typeface="王漢宗特黑體"/>
                      </a:rPr>
                      <a:t>2.辦理住宿繳費及報到</a:t>
                    </a:r>
                  </a:p>
                  <a:p>
                    <a:r>
                      <a:rPr lang="en-US" altLang="zh-TW" sz="1200" dirty="0">
                        <a:solidFill>
                          <a:srgbClr val="0070C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sym typeface="王漢宗特黑體"/>
                      </a:rPr>
                      <a:t>3.</a:t>
                    </a:r>
                    <a:r>
                      <a:rPr lang="zh-TW" altLang="en-US" sz="1200" dirty="0">
                        <a:solidFill>
                          <a:srgbClr val="0070C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sym typeface="王漢宗特黑體"/>
                      </a:rPr>
                      <a:t>依規定完成</a:t>
                    </a:r>
                    <a:r>
                      <a:rPr lang="en-US" altLang="zh-TW" sz="1200" dirty="0" err="1">
                        <a:solidFill>
                          <a:srgbClr val="0070C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sym typeface="王漢宗特黑體"/>
                      </a:rPr>
                      <a:t>選課</a:t>
                    </a:r>
                    <a:endParaRPr lang="en-US" altLang="zh-TW" sz="1200" dirty="0">
                      <a:solidFill>
                        <a:srgbClr val="0070C0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  <a:sym typeface="王漢宗特黑體"/>
                    </a:endParaRPr>
                  </a:p>
                  <a:p>
                    <a:r>
                      <a:rPr lang="en-US" altLang="zh-TW" sz="1200" dirty="0">
                        <a:solidFill>
                          <a:srgbClr val="0070C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sym typeface="王漢宗特黑體"/>
                      </a:rPr>
                      <a:t>4.</a:t>
                    </a:r>
                    <a:r>
                      <a:rPr lang="zh-TW" altLang="en-US" sz="1200" dirty="0">
                        <a:solidFill>
                          <a:srgbClr val="0070C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sym typeface="王漢宗特黑體"/>
                      </a:rPr>
                      <a:t>若有</a:t>
                    </a:r>
                    <a:r>
                      <a:rPr lang="en-US" altLang="zh-TW" sz="1200" dirty="0" err="1">
                        <a:solidFill>
                          <a:srgbClr val="0070C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sym typeface="王漢宗特黑體"/>
                      </a:rPr>
                      <a:t>專班、教育學程</a:t>
                    </a:r>
                    <a:r>
                      <a:rPr lang="zh-TW" altLang="en-US" sz="1200" dirty="0">
                        <a:solidFill>
                          <a:srgbClr val="0070C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sym typeface="王漢宗特黑體"/>
                      </a:rPr>
                      <a:t>課程需繳交</a:t>
                    </a:r>
                    <a:r>
                      <a:rPr lang="en-US" altLang="zh-TW" sz="1200" dirty="0" err="1">
                        <a:solidFill>
                          <a:srgbClr val="0070C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sym typeface="王漢宗特黑體"/>
                      </a:rPr>
                      <a:t>費用</a:t>
                    </a:r>
                    <a:endParaRPr lang="en-US" altLang="zh-TW" sz="1200" dirty="0">
                      <a:solidFill>
                        <a:srgbClr val="0070C0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  <a:sym typeface="王漢宗特黑體"/>
                    </a:endParaRPr>
                  </a:p>
                  <a:p>
                    <a:pPr algn="ctr">
                      <a:lnSpc>
                        <a:spcPts val="1900"/>
                      </a:lnSpc>
                    </a:pPr>
                    <a:endParaRPr lang="en-US" altLang="zh-TW" dirty="0">
                      <a:solidFill>
                        <a:srgbClr val="0070C0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王漢宗特黑體"/>
                      <a:sym typeface="王漢宗特黑體"/>
                    </a:endParaRPr>
                  </a:p>
                  <a:p>
                    <a:pPr algn="ctr">
                      <a:lnSpc>
                        <a:spcPts val="1900"/>
                      </a:lnSpc>
                    </a:pPr>
                    <a:endParaRPr lang="en-US" altLang="zh-TW" dirty="0">
                      <a:solidFill>
                        <a:srgbClr val="0070C0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王漢宗特黑體"/>
                      <a:sym typeface="王漢宗特黑體"/>
                    </a:endParaRPr>
                  </a:p>
                </p:txBody>
              </p:sp>
              <p:sp>
                <p:nvSpPr>
                  <p:cNvPr id="513" name="Google Shape;513;p23"/>
                  <p:cNvSpPr/>
                  <p:nvPr/>
                </p:nvSpPr>
                <p:spPr>
                  <a:xfrm>
                    <a:off x="651070" y="1807462"/>
                    <a:ext cx="1688100" cy="394800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rPr lang="en-US" altLang="zh-TW" sz="1800" dirty="0">
                        <a:solidFill>
                          <a:schemeClr val="lt1"/>
                        </a:solidFill>
                        <a:latin typeface="Fira Sans Extra Condensed Medium"/>
                        <a:ea typeface="Fira Sans Extra Condensed Medium"/>
                        <a:cs typeface="Fira Sans Extra Condensed Medium"/>
                        <a:sym typeface="Fira Sans Extra Condensed Medium"/>
                      </a:rPr>
                      <a:t>2 </a:t>
                    </a:r>
                    <a:r>
                      <a:rPr lang="zh-TW" altLang="en-US" sz="1800" dirty="0">
                        <a:solidFill>
                          <a:schemeClr val="lt1"/>
                        </a:solidFill>
                        <a:latin typeface="Fira Sans Extra Condensed Medium"/>
                        <a:ea typeface="Fira Sans Extra Condensed Medium"/>
                        <a:cs typeface="Fira Sans Extra Condensed Medium"/>
                        <a:sym typeface="Fira Sans Extra Condensed Medium"/>
                      </a:rPr>
                      <a:t>月</a:t>
                    </a:r>
                    <a:endParaRPr sz="1800" dirty="0">
                      <a:solidFill>
                        <a:schemeClr val="lt1"/>
                      </a:solidFill>
                      <a:latin typeface="Fira Sans Extra Condensed Medium"/>
                      <a:ea typeface="Fira Sans Extra Condensed Medium"/>
                      <a:cs typeface="Fira Sans Extra Condensed Medium"/>
                      <a:sym typeface="Fira Sans Extra Condensed Medium"/>
                    </a:endParaRPr>
                  </a:p>
                </p:txBody>
              </p:sp>
            </p:grpSp>
          </p:grpSp>
          <p:grpSp>
            <p:nvGrpSpPr>
              <p:cNvPr id="514" name="Google Shape;514;p23"/>
              <p:cNvGrpSpPr/>
              <p:nvPr/>
            </p:nvGrpSpPr>
            <p:grpSpPr>
              <a:xfrm>
                <a:off x="2310799" y="1690238"/>
                <a:ext cx="1848283" cy="2208680"/>
                <a:chOff x="2636262" y="1613008"/>
                <a:chExt cx="1848283" cy="2208680"/>
              </a:xfrm>
            </p:grpSpPr>
            <p:grpSp>
              <p:nvGrpSpPr>
                <p:cNvPr id="515" name="Google Shape;515;p23"/>
                <p:cNvGrpSpPr/>
                <p:nvPr/>
              </p:nvGrpSpPr>
              <p:grpSpPr>
                <a:xfrm>
                  <a:off x="3380966" y="2729729"/>
                  <a:ext cx="198751" cy="666610"/>
                  <a:chOff x="3380966" y="2729729"/>
                  <a:chExt cx="198751" cy="666610"/>
                </a:xfrm>
              </p:grpSpPr>
              <p:cxnSp>
                <p:nvCxnSpPr>
                  <p:cNvPr id="516" name="Google Shape;516;p23"/>
                  <p:cNvCxnSpPr/>
                  <p:nvPr/>
                </p:nvCxnSpPr>
                <p:spPr>
                  <a:xfrm>
                    <a:off x="3480313" y="2917539"/>
                    <a:ext cx="0" cy="47880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chemeClr val="accent6"/>
                    </a:solidFill>
                    <a:prstDash val="dot"/>
                    <a:round/>
                    <a:headEnd type="none" w="med" len="med"/>
                    <a:tailEnd type="none" w="med" len="med"/>
                  </a:ln>
                </p:spPr>
              </p:cxnSp>
              <p:sp>
                <p:nvSpPr>
                  <p:cNvPr id="517" name="Google Shape;517;p23"/>
                  <p:cNvSpPr/>
                  <p:nvPr/>
                </p:nvSpPr>
                <p:spPr>
                  <a:xfrm rot="10800000">
                    <a:off x="3380966" y="2729729"/>
                    <a:ext cx="198751" cy="1722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588" h="4844" extrusionOk="0">
                        <a:moveTo>
                          <a:pt x="2794" y="0"/>
                        </a:moveTo>
                        <a:lnTo>
                          <a:pt x="1" y="4843"/>
                        </a:lnTo>
                        <a:lnTo>
                          <a:pt x="2794" y="4160"/>
                        </a:lnTo>
                        <a:lnTo>
                          <a:pt x="5587" y="4843"/>
                        </a:lnTo>
                        <a:lnTo>
                          <a:pt x="2794" y="0"/>
                        </a:lnTo>
                        <a:close/>
                      </a:path>
                    </a:pathLst>
                  </a:custGeom>
                  <a:solidFill>
                    <a:schemeClr val="accent3"/>
                  </a:solidFill>
                  <a:ln w="19050" cap="rnd" cmpd="sng">
                    <a:solidFill>
                      <a:srgbClr val="FFFFFF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grpSp>
              <p:nvGrpSpPr>
                <p:cNvPr id="518" name="Google Shape;518;p23"/>
                <p:cNvGrpSpPr/>
                <p:nvPr/>
              </p:nvGrpSpPr>
              <p:grpSpPr>
                <a:xfrm>
                  <a:off x="2636262" y="1613008"/>
                  <a:ext cx="1848283" cy="2208680"/>
                  <a:chOff x="2636262" y="1613008"/>
                  <a:chExt cx="1848283" cy="2208680"/>
                </a:xfrm>
              </p:grpSpPr>
              <p:sp>
                <p:nvSpPr>
                  <p:cNvPr id="519" name="Google Shape;519;p23"/>
                  <p:cNvSpPr/>
                  <p:nvPr/>
                </p:nvSpPr>
                <p:spPr>
                  <a:xfrm>
                    <a:off x="2636262" y="3426888"/>
                    <a:ext cx="1688100" cy="394800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chemeClr val="accent3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rPr lang="en-US" altLang="zh-TW" sz="1800" dirty="0">
                        <a:solidFill>
                          <a:schemeClr val="lt1"/>
                        </a:solidFill>
                        <a:latin typeface="Fira Sans Extra Condensed Medium"/>
                        <a:ea typeface="Fira Sans Extra Condensed Medium"/>
                        <a:cs typeface="Fira Sans Extra Condensed Medium"/>
                        <a:sym typeface="Fira Sans Extra Condensed Medium"/>
                      </a:rPr>
                      <a:t>3 </a:t>
                    </a:r>
                    <a:r>
                      <a:rPr lang="zh-TW" altLang="en-US" sz="1800" dirty="0">
                        <a:solidFill>
                          <a:schemeClr val="lt1"/>
                        </a:solidFill>
                        <a:latin typeface="Fira Sans Extra Condensed Medium"/>
                        <a:ea typeface="Fira Sans Extra Condensed Medium"/>
                        <a:cs typeface="Fira Sans Extra Condensed Medium"/>
                        <a:sym typeface="Fira Sans Extra Condensed Medium"/>
                      </a:rPr>
                      <a:t>月</a:t>
                    </a:r>
                    <a:endParaRPr sz="1800" dirty="0">
                      <a:solidFill>
                        <a:schemeClr val="lt1"/>
                      </a:solidFill>
                      <a:latin typeface="Fira Sans Extra Condensed Medium"/>
                      <a:ea typeface="Fira Sans Extra Condensed Medium"/>
                      <a:cs typeface="Fira Sans Extra Condensed Medium"/>
                      <a:sym typeface="Fira Sans Extra Condensed Medium"/>
                    </a:endParaRPr>
                  </a:p>
                </p:txBody>
              </p:sp>
              <p:sp>
                <p:nvSpPr>
                  <p:cNvPr id="520" name="Google Shape;520;p23"/>
                  <p:cNvSpPr txBox="1"/>
                  <p:nvPr/>
                </p:nvSpPr>
                <p:spPr>
                  <a:xfrm>
                    <a:off x="2714545" y="1613008"/>
                    <a:ext cx="1770000" cy="932400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rPr lang="en-US" altLang="zh-TW" sz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Fira Sans"/>
                        <a:sym typeface="Fira Sans"/>
                      </a:rPr>
                      <a:t>1.</a:t>
                    </a:r>
                    <a:r>
                      <a:rPr lang="zh-TW" altLang="en-US" sz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Fira Sans"/>
                        <a:sym typeface="Fira Sans"/>
                      </a:rPr>
                      <a:t>在接待學校上課</a:t>
                    </a:r>
                    <a:endParaRPr lang="en-US" altLang="zh-TW" sz="1200" dirty="0">
                      <a:solidFill>
                        <a:schemeClr val="dk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Fira Sans"/>
                      <a:sym typeface="Fira Sans"/>
                    </a:endParaRPr>
                  </a:p>
                  <a:p>
                    <a:pPr marL="0" lvl="0" indent="0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rPr lang="en-US" altLang="zh-TW" sz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Fira Sans"/>
                        <a:sym typeface="Fira Sans"/>
                      </a:rPr>
                      <a:t>2.</a:t>
                    </a:r>
                    <a:r>
                      <a:rPr lang="zh-TW" altLang="en-US" sz="1200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Fira Sans"/>
                        <a:sym typeface="Fira Sans"/>
                      </a:rPr>
                      <a:t>請回傳本學期選課確認單</a:t>
                    </a:r>
                    <a:r>
                      <a:rPr lang="en-US" altLang="zh-TW" sz="1200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Fira Sans"/>
                        <a:sym typeface="Fira Sans"/>
                      </a:rPr>
                      <a:t>(</a:t>
                    </a:r>
                    <a:r>
                      <a:rPr lang="zh-TW" altLang="en-US" sz="1200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Fira Sans"/>
                        <a:sym typeface="Fira Sans"/>
                      </a:rPr>
                      <a:t>至少</a:t>
                    </a:r>
                    <a:r>
                      <a:rPr lang="en-US" altLang="zh-TW" sz="1200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Fira Sans"/>
                        <a:sym typeface="Fira Sans"/>
                      </a:rPr>
                      <a:t>9</a:t>
                    </a:r>
                    <a:r>
                      <a:rPr lang="zh-TW" altLang="en-US" sz="1200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Fira Sans"/>
                        <a:sym typeface="Fira Sans"/>
                      </a:rPr>
                      <a:t>學分</a:t>
                    </a:r>
                    <a:r>
                      <a:rPr lang="en-US" altLang="zh-TW" sz="1200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Fira Sans"/>
                        <a:sym typeface="Fira Sans"/>
                      </a:rPr>
                      <a:t>)</a:t>
                    </a:r>
                    <a:endParaRPr sz="1200" dirty="0">
                      <a:solidFill>
                        <a:schemeClr val="accent5">
                          <a:lumMod val="75000"/>
                        </a:schemeClr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Fira Sans"/>
                      <a:sym typeface="Fira Sans"/>
                    </a:endParaRPr>
                  </a:p>
                </p:txBody>
              </p:sp>
            </p:grpSp>
          </p:grpSp>
          <p:grpSp>
            <p:nvGrpSpPr>
              <p:cNvPr id="529" name="Google Shape;529;p23"/>
              <p:cNvGrpSpPr/>
              <p:nvPr/>
            </p:nvGrpSpPr>
            <p:grpSpPr>
              <a:xfrm>
                <a:off x="4039832" y="1886053"/>
                <a:ext cx="1770000" cy="2186392"/>
                <a:chOff x="4580573" y="1789202"/>
                <a:chExt cx="1770000" cy="2186392"/>
              </a:xfrm>
            </p:grpSpPr>
            <p:grpSp>
              <p:nvGrpSpPr>
                <p:cNvPr id="530" name="Google Shape;530;p23"/>
                <p:cNvGrpSpPr/>
                <p:nvPr/>
              </p:nvGrpSpPr>
              <p:grpSpPr>
                <a:xfrm>
                  <a:off x="5366231" y="2203494"/>
                  <a:ext cx="198751" cy="690074"/>
                  <a:chOff x="5366231" y="2203494"/>
                  <a:chExt cx="198751" cy="690074"/>
                </a:xfrm>
              </p:grpSpPr>
              <p:cxnSp>
                <p:nvCxnSpPr>
                  <p:cNvPr id="531" name="Google Shape;531;p23"/>
                  <p:cNvCxnSpPr/>
                  <p:nvPr/>
                </p:nvCxnSpPr>
                <p:spPr>
                  <a:xfrm>
                    <a:off x="5465563" y="2203494"/>
                    <a:ext cx="0" cy="47880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chemeClr val="accent6"/>
                    </a:solidFill>
                    <a:prstDash val="dot"/>
                    <a:round/>
                    <a:headEnd type="none" w="med" len="med"/>
                    <a:tailEnd type="none" w="med" len="med"/>
                  </a:ln>
                </p:spPr>
              </p:cxnSp>
              <p:sp>
                <p:nvSpPr>
                  <p:cNvPr id="532" name="Google Shape;532;p23"/>
                  <p:cNvSpPr/>
                  <p:nvPr/>
                </p:nvSpPr>
                <p:spPr>
                  <a:xfrm>
                    <a:off x="5366231" y="2721279"/>
                    <a:ext cx="198751" cy="1722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588" h="4844" extrusionOk="0">
                        <a:moveTo>
                          <a:pt x="2794" y="0"/>
                        </a:moveTo>
                        <a:lnTo>
                          <a:pt x="1" y="4843"/>
                        </a:lnTo>
                        <a:lnTo>
                          <a:pt x="2794" y="4160"/>
                        </a:lnTo>
                        <a:lnTo>
                          <a:pt x="5587" y="4843"/>
                        </a:lnTo>
                        <a:lnTo>
                          <a:pt x="2794" y="0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 w="19050" cap="rnd" cmpd="sng">
                    <a:solidFill>
                      <a:srgbClr val="FFFFFF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grpSp>
              <p:nvGrpSpPr>
                <p:cNvPr id="533" name="Google Shape;533;p23"/>
                <p:cNvGrpSpPr/>
                <p:nvPr/>
              </p:nvGrpSpPr>
              <p:grpSpPr>
                <a:xfrm>
                  <a:off x="4580573" y="1789202"/>
                  <a:ext cx="1770000" cy="2186392"/>
                  <a:chOff x="4580573" y="1789202"/>
                  <a:chExt cx="1770000" cy="2186392"/>
                </a:xfrm>
              </p:grpSpPr>
              <p:sp>
                <p:nvSpPr>
                  <p:cNvPr id="534" name="Google Shape;534;p23"/>
                  <p:cNvSpPr/>
                  <p:nvPr/>
                </p:nvSpPr>
                <p:spPr>
                  <a:xfrm>
                    <a:off x="4621616" y="1789202"/>
                    <a:ext cx="1688100" cy="394800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rPr lang="en-US" altLang="zh-TW" sz="1800" dirty="0">
                        <a:solidFill>
                          <a:schemeClr val="lt1"/>
                        </a:solidFill>
                        <a:latin typeface="Fira Sans Extra Condensed Medium"/>
                        <a:ea typeface="Fira Sans Extra Condensed Medium"/>
                        <a:cs typeface="Fira Sans Extra Condensed Medium"/>
                        <a:sym typeface="Fira Sans Extra Condensed Medium"/>
                      </a:rPr>
                      <a:t>4 </a:t>
                    </a:r>
                    <a:r>
                      <a:rPr lang="zh-TW" altLang="en-US" sz="1800" dirty="0">
                        <a:solidFill>
                          <a:schemeClr val="lt1"/>
                        </a:solidFill>
                        <a:latin typeface="Fira Sans Extra Condensed Medium"/>
                        <a:ea typeface="Fira Sans Extra Condensed Medium"/>
                        <a:cs typeface="Fira Sans Extra Condensed Medium"/>
                        <a:sym typeface="Fira Sans Extra Condensed Medium"/>
                      </a:rPr>
                      <a:t>月</a:t>
                    </a:r>
                    <a:endParaRPr sz="1800" dirty="0">
                      <a:solidFill>
                        <a:schemeClr val="lt1"/>
                      </a:solidFill>
                      <a:latin typeface="Fira Sans Extra Condensed Medium"/>
                      <a:ea typeface="Fira Sans Extra Condensed Medium"/>
                      <a:cs typeface="Fira Sans Extra Condensed Medium"/>
                      <a:sym typeface="Fira Sans Extra Condensed Medium"/>
                    </a:endParaRPr>
                  </a:p>
                </p:txBody>
              </p:sp>
              <p:sp>
                <p:nvSpPr>
                  <p:cNvPr id="535" name="Google Shape;535;p23"/>
                  <p:cNvSpPr txBox="1"/>
                  <p:nvPr/>
                </p:nvSpPr>
                <p:spPr>
                  <a:xfrm>
                    <a:off x="4580573" y="3043194"/>
                    <a:ext cx="1770000" cy="932400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91425" rIns="91425" bIns="91425" anchor="t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rPr lang="zh-TW" altLang="en-US" sz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Fira Sans"/>
                        <a:sym typeface="Fira Sans"/>
                      </a:rPr>
                      <a:t>在接待學校上課</a:t>
                    </a:r>
                  </a:p>
                </p:txBody>
              </p:sp>
            </p:grpSp>
          </p:grpSp>
          <p:grpSp>
            <p:nvGrpSpPr>
              <p:cNvPr id="42" name="Google Shape;514;p23">
                <a:extLst>
                  <a:ext uri="{FF2B5EF4-FFF2-40B4-BE49-F238E27FC236}">
                    <a16:creationId xmlns:a16="http://schemas.microsoft.com/office/drawing/2014/main" id="{590BED0E-5BE6-4B26-A363-C53ACE6FC68C}"/>
                  </a:ext>
                </a:extLst>
              </p:cNvPr>
              <p:cNvGrpSpPr/>
              <p:nvPr/>
            </p:nvGrpSpPr>
            <p:grpSpPr>
              <a:xfrm>
                <a:off x="5690768" y="1718736"/>
                <a:ext cx="1770000" cy="2196589"/>
                <a:chOff x="2595393" y="1625099"/>
                <a:chExt cx="1770000" cy="2196589"/>
              </a:xfrm>
            </p:grpSpPr>
            <p:grpSp>
              <p:nvGrpSpPr>
                <p:cNvPr id="43" name="Google Shape;515;p23">
                  <a:extLst>
                    <a:ext uri="{FF2B5EF4-FFF2-40B4-BE49-F238E27FC236}">
                      <a16:creationId xmlns:a16="http://schemas.microsoft.com/office/drawing/2014/main" id="{17585178-EE4A-4CFB-938B-653C34D540D8}"/>
                    </a:ext>
                  </a:extLst>
                </p:cNvPr>
                <p:cNvGrpSpPr/>
                <p:nvPr/>
              </p:nvGrpSpPr>
              <p:grpSpPr>
                <a:xfrm>
                  <a:off x="3380966" y="2729729"/>
                  <a:ext cx="198751" cy="666610"/>
                  <a:chOff x="3380966" y="2729729"/>
                  <a:chExt cx="198751" cy="666610"/>
                </a:xfrm>
              </p:grpSpPr>
              <p:cxnSp>
                <p:nvCxnSpPr>
                  <p:cNvPr id="47" name="Google Shape;516;p23">
                    <a:extLst>
                      <a:ext uri="{FF2B5EF4-FFF2-40B4-BE49-F238E27FC236}">
                        <a16:creationId xmlns:a16="http://schemas.microsoft.com/office/drawing/2014/main" id="{34D6E332-6033-4316-BADE-E6452C3432FD}"/>
                      </a:ext>
                    </a:extLst>
                  </p:cNvPr>
                  <p:cNvCxnSpPr/>
                  <p:nvPr/>
                </p:nvCxnSpPr>
                <p:spPr>
                  <a:xfrm>
                    <a:off x="3480313" y="2917539"/>
                    <a:ext cx="0" cy="47880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chemeClr val="accent6"/>
                    </a:solidFill>
                    <a:prstDash val="dot"/>
                    <a:round/>
                    <a:headEnd type="none" w="med" len="med"/>
                    <a:tailEnd type="none" w="med" len="med"/>
                  </a:ln>
                </p:spPr>
              </p:cxnSp>
              <p:sp>
                <p:nvSpPr>
                  <p:cNvPr id="48" name="Google Shape;517;p23">
                    <a:extLst>
                      <a:ext uri="{FF2B5EF4-FFF2-40B4-BE49-F238E27FC236}">
                        <a16:creationId xmlns:a16="http://schemas.microsoft.com/office/drawing/2014/main" id="{8817D4AC-C45B-4984-AD91-6DB3F24CC33D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3380966" y="2729729"/>
                    <a:ext cx="198751" cy="1722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588" h="4844" extrusionOk="0">
                        <a:moveTo>
                          <a:pt x="2794" y="0"/>
                        </a:moveTo>
                        <a:lnTo>
                          <a:pt x="1" y="4843"/>
                        </a:lnTo>
                        <a:lnTo>
                          <a:pt x="2794" y="4160"/>
                        </a:lnTo>
                        <a:lnTo>
                          <a:pt x="5587" y="4843"/>
                        </a:lnTo>
                        <a:lnTo>
                          <a:pt x="2794" y="0"/>
                        </a:lnTo>
                        <a:close/>
                      </a:path>
                    </a:pathLst>
                  </a:custGeom>
                  <a:solidFill>
                    <a:schemeClr val="accent3"/>
                  </a:solidFill>
                  <a:ln w="19050" cap="rnd" cmpd="sng">
                    <a:solidFill>
                      <a:srgbClr val="FFFFFF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grpSp>
              <p:nvGrpSpPr>
                <p:cNvPr id="44" name="Google Shape;518;p23">
                  <a:extLst>
                    <a:ext uri="{FF2B5EF4-FFF2-40B4-BE49-F238E27FC236}">
                      <a16:creationId xmlns:a16="http://schemas.microsoft.com/office/drawing/2014/main" id="{7F52E1E3-28B8-416F-86E4-7FCDF8652F41}"/>
                    </a:ext>
                  </a:extLst>
                </p:cNvPr>
                <p:cNvGrpSpPr/>
                <p:nvPr/>
              </p:nvGrpSpPr>
              <p:grpSpPr>
                <a:xfrm>
                  <a:off x="2595393" y="1625099"/>
                  <a:ext cx="1770000" cy="2196589"/>
                  <a:chOff x="2595393" y="1625099"/>
                  <a:chExt cx="1770000" cy="2196589"/>
                </a:xfrm>
              </p:grpSpPr>
              <p:sp>
                <p:nvSpPr>
                  <p:cNvPr id="45" name="Google Shape;519;p23">
                    <a:extLst>
                      <a:ext uri="{FF2B5EF4-FFF2-40B4-BE49-F238E27FC236}">
                        <a16:creationId xmlns:a16="http://schemas.microsoft.com/office/drawing/2014/main" id="{D8B44D36-8C75-4B26-93AE-3955F0253CE7}"/>
                      </a:ext>
                    </a:extLst>
                  </p:cNvPr>
                  <p:cNvSpPr/>
                  <p:nvPr/>
                </p:nvSpPr>
                <p:spPr>
                  <a:xfrm>
                    <a:off x="2636262" y="3426888"/>
                    <a:ext cx="1688100" cy="394800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chemeClr val="accent3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rPr lang="en-US" altLang="zh-TW" sz="1800" dirty="0">
                        <a:solidFill>
                          <a:schemeClr val="lt1"/>
                        </a:solidFill>
                        <a:latin typeface="Fira Sans Extra Condensed Medium"/>
                        <a:ea typeface="Fira Sans Extra Condensed Medium"/>
                        <a:cs typeface="Fira Sans Extra Condensed Medium"/>
                        <a:sym typeface="Fira Sans Extra Condensed Medium"/>
                      </a:rPr>
                      <a:t>5 </a:t>
                    </a:r>
                    <a:r>
                      <a:rPr lang="zh-TW" altLang="en-US" sz="1800" dirty="0">
                        <a:solidFill>
                          <a:schemeClr val="lt1"/>
                        </a:solidFill>
                        <a:latin typeface="Fira Sans Extra Condensed Medium"/>
                        <a:ea typeface="Fira Sans Extra Condensed Medium"/>
                        <a:cs typeface="Fira Sans Extra Condensed Medium"/>
                        <a:sym typeface="Fira Sans Extra Condensed Medium"/>
                      </a:rPr>
                      <a:t>月</a:t>
                    </a:r>
                    <a:endParaRPr sz="1800" dirty="0">
                      <a:solidFill>
                        <a:schemeClr val="lt1"/>
                      </a:solidFill>
                      <a:latin typeface="Fira Sans Extra Condensed Medium"/>
                      <a:ea typeface="Fira Sans Extra Condensed Medium"/>
                      <a:cs typeface="Fira Sans Extra Condensed Medium"/>
                      <a:sym typeface="Fira Sans Extra Condensed Medium"/>
                    </a:endParaRPr>
                  </a:p>
                </p:txBody>
              </p:sp>
              <p:sp>
                <p:nvSpPr>
                  <p:cNvPr id="46" name="Google Shape;520;p23">
                    <a:extLst>
                      <a:ext uri="{FF2B5EF4-FFF2-40B4-BE49-F238E27FC236}">
                        <a16:creationId xmlns:a16="http://schemas.microsoft.com/office/drawing/2014/main" id="{7BB38C21-A706-4BBF-80BF-ED9E11705442}"/>
                      </a:ext>
                    </a:extLst>
                  </p:cNvPr>
                  <p:cNvSpPr txBox="1"/>
                  <p:nvPr/>
                </p:nvSpPr>
                <p:spPr>
                  <a:xfrm>
                    <a:off x="2595393" y="1625099"/>
                    <a:ext cx="1770000" cy="932400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rPr lang="zh-TW" altLang="en-US" sz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Fira Sans"/>
                        <a:sym typeface="Fira Sans"/>
                      </a:rPr>
                      <a:t>在接待學校上課</a:t>
                    </a:r>
                    <a:endParaRPr lang="en-US" altLang="zh-TW" sz="1200" dirty="0">
                      <a:solidFill>
                        <a:schemeClr val="dk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Fira Sans"/>
                      <a:sym typeface="Fira Sans"/>
                    </a:endParaRPr>
                  </a:p>
                </p:txBody>
              </p:sp>
            </p:grpSp>
          </p:grpSp>
        </p:grpSp>
      </p:grpSp>
      <p:sp>
        <p:nvSpPr>
          <p:cNvPr id="52" name="TextBox 29">
            <a:extLst>
              <a:ext uri="{FF2B5EF4-FFF2-40B4-BE49-F238E27FC236}">
                <a16:creationId xmlns:a16="http://schemas.microsoft.com/office/drawing/2014/main" id="{059A032C-89F6-493C-B1B9-229CF4965C3B}"/>
              </a:ext>
            </a:extLst>
          </p:cNvPr>
          <p:cNvSpPr txBox="1"/>
          <p:nvPr/>
        </p:nvSpPr>
        <p:spPr>
          <a:xfrm>
            <a:off x="1805359" y="364952"/>
            <a:ext cx="5593862" cy="6563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  <a:spcBef>
                <a:spcPct val="0"/>
              </a:spcBef>
            </a:pPr>
            <a:r>
              <a:rPr lang="en-US" sz="3200" b="1" dirty="0" err="1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國內交換學生</a:t>
            </a:r>
            <a:r>
              <a:rPr lang="zh-TW" altLang="en-US" sz="3200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下</a:t>
            </a:r>
            <a:r>
              <a:rPr lang="en-US" sz="3200" b="1" dirty="0" err="1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學期流程</a:t>
            </a:r>
            <a:endParaRPr lang="en-US" sz="3200" b="1" dirty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pic>
        <p:nvPicPr>
          <p:cNvPr id="55" name="圖片 54">
            <a:extLst>
              <a:ext uri="{FF2B5EF4-FFF2-40B4-BE49-F238E27FC236}">
                <a16:creationId xmlns:a16="http://schemas.microsoft.com/office/drawing/2014/main" id="{A8E16C4F-7B9C-4A65-AFA5-594D54F2A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9162" y="165158"/>
            <a:ext cx="1047121" cy="586640"/>
          </a:xfrm>
          <a:prstGeom prst="rect">
            <a:avLst/>
          </a:prstGeom>
        </p:spPr>
      </p:pic>
      <p:sp>
        <p:nvSpPr>
          <p:cNvPr id="56" name="文字方塊 55">
            <a:extLst>
              <a:ext uri="{FF2B5EF4-FFF2-40B4-BE49-F238E27FC236}">
                <a16:creationId xmlns:a16="http://schemas.microsoft.com/office/drawing/2014/main" id="{93FA6912-4868-4E63-B206-43FB9779F5FB}"/>
              </a:ext>
            </a:extLst>
          </p:cNvPr>
          <p:cNvSpPr txBox="1"/>
          <p:nvPr/>
        </p:nvSpPr>
        <p:spPr>
          <a:xfrm>
            <a:off x="8505534" y="4658455"/>
            <a:ext cx="4474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14</a:t>
            </a:r>
            <a:endParaRPr lang="zh-TW" alt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928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5555" b="-5555"/>
            </a:stretch>
          </a:blipFill>
        </p:spPr>
        <p:txBody>
          <a:bodyPr/>
          <a:lstStyle/>
          <a:p>
            <a:endParaRPr lang="zh-TW" altLang="en-US" sz="700" dirty="0"/>
          </a:p>
        </p:txBody>
      </p:sp>
      <p:grpSp>
        <p:nvGrpSpPr>
          <p:cNvPr id="3" name="Group 3"/>
          <p:cNvGrpSpPr/>
          <p:nvPr/>
        </p:nvGrpSpPr>
        <p:grpSpPr>
          <a:xfrm>
            <a:off x="708203" y="916956"/>
            <a:ext cx="7681054" cy="4119909"/>
            <a:chOff x="0" y="0"/>
            <a:chExt cx="4491524" cy="24387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491524" cy="2438705"/>
            </a:xfrm>
            <a:custGeom>
              <a:avLst/>
              <a:gdLst>
                <a:gd name="connsiteX0" fmla="*/ 9940 w 7681054"/>
                <a:gd name="connsiteY0" fmla="*/ 0 h 4119909"/>
                <a:gd name="connsiteX1" fmla="*/ 675873 w 7681054"/>
                <a:gd name="connsiteY1" fmla="*/ 0 h 4119909"/>
                <a:gd name="connsiteX2" fmla="*/ 1265193 w 7681054"/>
                <a:gd name="connsiteY2" fmla="*/ 0 h 4119909"/>
                <a:gd name="connsiteX3" fmla="*/ 2007738 w 7681054"/>
                <a:gd name="connsiteY3" fmla="*/ 0 h 4119909"/>
                <a:gd name="connsiteX4" fmla="*/ 2520447 w 7681054"/>
                <a:gd name="connsiteY4" fmla="*/ 0 h 4119909"/>
                <a:gd name="connsiteX5" fmla="*/ 2956544 w 7681054"/>
                <a:gd name="connsiteY5" fmla="*/ 0 h 4119909"/>
                <a:gd name="connsiteX6" fmla="*/ 3545865 w 7681054"/>
                <a:gd name="connsiteY6" fmla="*/ 0 h 4119909"/>
                <a:gd name="connsiteX7" fmla="*/ 4211798 w 7681054"/>
                <a:gd name="connsiteY7" fmla="*/ 0 h 4119909"/>
                <a:gd name="connsiteX8" fmla="*/ 4954342 w 7681054"/>
                <a:gd name="connsiteY8" fmla="*/ 0 h 4119909"/>
                <a:gd name="connsiteX9" fmla="*/ 5620274 w 7681054"/>
                <a:gd name="connsiteY9" fmla="*/ 0 h 4119909"/>
                <a:gd name="connsiteX10" fmla="*/ 6362819 w 7681054"/>
                <a:gd name="connsiteY10" fmla="*/ 0 h 4119909"/>
                <a:gd name="connsiteX11" fmla="*/ 7028751 w 7681054"/>
                <a:gd name="connsiteY11" fmla="*/ 0 h 4119909"/>
                <a:gd name="connsiteX12" fmla="*/ 7671111 w 7681054"/>
                <a:gd name="connsiteY12" fmla="*/ 0 h 4119909"/>
                <a:gd name="connsiteX13" fmla="*/ 7678141 w 7681054"/>
                <a:gd name="connsiteY13" fmla="*/ 2877 h 4119909"/>
                <a:gd name="connsiteX14" fmla="*/ 7681054 w 7681054"/>
                <a:gd name="connsiteY14" fmla="*/ 9820 h 4119909"/>
                <a:gd name="connsiteX15" fmla="*/ 7681054 w 7681054"/>
                <a:gd name="connsiteY15" fmla="*/ 595573 h 4119909"/>
                <a:gd name="connsiteX16" fmla="*/ 7681054 w 7681054"/>
                <a:gd name="connsiteY16" fmla="*/ 1058317 h 4119909"/>
                <a:gd name="connsiteX17" fmla="*/ 7681054 w 7681054"/>
                <a:gd name="connsiteY17" fmla="*/ 1603067 h 4119909"/>
                <a:gd name="connsiteX18" fmla="*/ 7681054 w 7681054"/>
                <a:gd name="connsiteY18" fmla="*/ 2229822 h 4119909"/>
                <a:gd name="connsiteX19" fmla="*/ 7681054 w 7681054"/>
                <a:gd name="connsiteY19" fmla="*/ 2897580 h 4119909"/>
                <a:gd name="connsiteX20" fmla="*/ 7681054 w 7681054"/>
                <a:gd name="connsiteY20" fmla="*/ 3360325 h 4119909"/>
                <a:gd name="connsiteX21" fmla="*/ 7681054 w 7681054"/>
                <a:gd name="connsiteY21" fmla="*/ 4110088 h 4119909"/>
                <a:gd name="connsiteX22" fmla="*/ 7678141 w 7681054"/>
                <a:gd name="connsiteY22" fmla="*/ 4117031 h 4119909"/>
                <a:gd name="connsiteX23" fmla="*/ 7671111 w 7681054"/>
                <a:gd name="connsiteY23" fmla="*/ 4119909 h 4119909"/>
                <a:gd name="connsiteX24" fmla="*/ 7005178 w 7681054"/>
                <a:gd name="connsiteY24" fmla="*/ 4119909 h 4119909"/>
                <a:gd name="connsiteX25" fmla="*/ 6262634 w 7681054"/>
                <a:gd name="connsiteY25" fmla="*/ 4119909 h 4119909"/>
                <a:gd name="connsiteX26" fmla="*/ 5749925 w 7681054"/>
                <a:gd name="connsiteY26" fmla="*/ 4119909 h 4119909"/>
                <a:gd name="connsiteX27" fmla="*/ 5083992 w 7681054"/>
                <a:gd name="connsiteY27" fmla="*/ 4119909 h 4119909"/>
                <a:gd name="connsiteX28" fmla="*/ 4724507 w 7681054"/>
                <a:gd name="connsiteY28" fmla="*/ 4119909 h 4119909"/>
                <a:gd name="connsiteX29" fmla="*/ 3981963 w 7681054"/>
                <a:gd name="connsiteY29" fmla="*/ 4119909 h 4119909"/>
                <a:gd name="connsiteX30" fmla="*/ 3469253 w 7681054"/>
                <a:gd name="connsiteY30" fmla="*/ 4119909 h 4119909"/>
                <a:gd name="connsiteX31" fmla="*/ 2879933 w 7681054"/>
                <a:gd name="connsiteY31" fmla="*/ 4119909 h 4119909"/>
                <a:gd name="connsiteX32" fmla="*/ 2443835 w 7681054"/>
                <a:gd name="connsiteY32" fmla="*/ 4119909 h 4119909"/>
                <a:gd name="connsiteX33" fmla="*/ 1777903 w 7681054"/>
                <a:gd name="connsiteY33" fmla="*/ 4119909 h 4119909"/>
                <a:gd name="connsiteX34" fmla="*/ 1035358 w 7681054"/>
                <a:gd name="connsiteY34" fmla="*/ 4119909 h 4119909"/>
                <a:gd name="connsiteX35" fmla="*/ 522649 w 7681054"/>
                <a:gd name="connsiteY35" fmla="*/ 4119909 h 4119909"/>
                <a:gd name="connsiteX36" fmla="*/ 9940 w 7681054"/>
                <a:gd name="connsiteY36" fmla="*/ 4119909 h 4119909"/>
                <a:gd name="connsiteX37" fmla="*/ 2912 w 7681054"/>
                <a:gd name="connsiteY37" fmla="*/ 4117031 h 4119909"/>
                <a:gd name="connsiteX38" fmla="*/ 0 w 7681054"/>
                <a:gd name="connsiteY38" fmla="*/ 4110088 h 4119909"/>
                <a:gd name="connsiteX39" fmla="*/ 0 w 7681054"/>
                <a:gd name="connsiteY39" fmla="*/ 3483333 h 4119909"/>
                <a:gd name="connsiteX40" fmla="*/ 0 w 7681054"/>
                <a:gd name="connsiteY40" fmla="*/ 2979586 h 4119909"/>
                <a:gd name="connsiteX41" fmla="*/ 0 w 7681054"/>
                <a:gd name="connsiteY41" fmla="*/ 2475838 h 4119909"/>
                <a:gd name="connsiteX42" fmla="*/ 0 w 7681054"/>
                <a:gd name="connsiteY42" fmla="*/ 1849083 h 4119909"/>
                <a:gd name="connsiteX43" fmla="*/ 0 w 7681054"/>
                <a:gd name="connsiteY43" fmla="*/ 1386339 h 4119909"/>
                <a:gd name="connsiteX44" fmla="*/ 0 w 7681054"/>
                <a:gd name="connsiteY44" fmla="*/ 841589 h 4119909"/>
                <a:gd name="connsiteX45" fmla="*/ 0 w 7681054"/>
                <a:gd name="connsiteY45" fmla="*/ 9820 h 4119909"/>
                <a:gd name="connsiteX46" fmla="*/ 2912 w 7681054"/>
                <a:gd name="connsiteY46" fmla="*/ 2877 h 4119909"/>
                <a:gd name="connsiteX47" fmla="*/ 9940 w 7681054"/>
                <a:gd name="connsiteY47" fmla="*/ 0 h 4119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7681054" h="4119909" fill="none" extrusionOk="0">
                  <a:moveTo>
                    <a:pt x="9940" y="0"/>
                  </a:moveTo>
                  <a:cubicBezTo>
                    <a:pt x="208134" y="-39035"/>
                    <a:pt x="525937" y="30846"/>
                    <a:pt x="675873" y="0"/>
                  </a:cubicBezTo>
                  <a:cubicBezTo>
                    <a:pt x="825809" y="-30846"/>
                    <a:pt x="1132840" y="69024"/>
                    <a:pt x="1265193" y="0"/>
                  </a:cubicBezTo>
                  <a:cubicBezTo>
                    <a:pt x="1397546" y="-69024"/>
                    <a:pt x="1718458" y="55733"/>
                    <a:pt x="2007738" y="0"/>
                  </a:cubicBezTo>
                  <a:cubicBezTo>
                    <a:pt x="2297019" y="-55733"/>
                    <a:pt x="2413918" y="43767"/>
                    <a:pt x="2520447" y="0"/>
                  </a:cubicBezTo>
                  <a:cubicBezTo>
                    <a:pt x="2626976" y="-43767"/>
                    <a:pt x="2796478" y="4337"/>
                    <a:pt x="2956544" y="0"/>
                  </a:cubicBezTo>
                  <a:cubicBezTo>
                    <a:pt x="3116610" y="-4337"/>
                    <a:pt x="3324680" y="6024"/>
                    <a:pt x="3545865" y="0"/>
                  </a:cubicBezTo>
                  <a:cubicBezTo>
                    <a:pt x="3767050" y="-6024"/>
                    <a:pt x="3954240" y="41488"/>
                    <a:pt x="4211798" y="0"/>
                  </a:cubicBezTo>
                  <a:cubicBezTo>
                    <a:pt x="4469356" y="-41488"/>
                    <a:pt x="4748452" y="78760"/>
                    <a:pt x="4954342" y="0"/>
                  </a:cubicBezTo>
                  <a:cubicBezTo>
                    <a:pt x="5160232" y="-78760"/>
                    <a:pt x="5462873" y="13416"/>
                    <a:pt x="5620274" y="0"/>
                  </a:cubicBezTo>
                  <a:cubicBezTo>
                    <a:pt x="5777675" y="-13416"/>
                    <a:pt x="6176542" y="19612"/>
                    <a:pt x="6362819" y="0"/>
                  </a:cubicBezTo>
                  <a:cubicBezTo>
                    <a:pt x="6549096" y="-19612"/>
                    <a:pt x="6886628" y="18575"/>
                    <a:pt x="7028751" y="0"/>
                  </a:cubicBezTo>
                  <a:cubicBezTo>
                    <a:pt x="7170874" y="-18575"/>
                    <a:pt x="7538215" y="27469"/>
                    <a:pt x="7671111" y="0"/>
                  </a:cubicBezTo>
                  <a:cubicBezTo>
                    <a:pt x="7673784" y="-462"/>
                    <a:pt x="7676143" y="1227"/>
                    <a:pt x="7678141" y="2877"/>
                  </a:cubicBezTo>
                  <a:cubicBezTo>
                    <a:pt x="7679882" y="5024"/>
                    <a:pt x="7680529" y="7341"/>
                    <a:pt x="7681054" y="9820"/>
                  </a:cubicBezTo>
                  <a:cubicBezTo>
                    <a:pt x="7696717" y="178250"/>
                    <a:pt x="7652926" y="371036"/>
                    <a:pt x="7681054" y="595573"/>
                  </a:cubicBezTo>
                  <a:cubicBezTo>
                    <a:pt x="7709182" y="820110"/>
                    <a:pt x="7631145" y="828812"/>
                    <a:pt x="7681054" y="1058317"/>
                  </a:cubicBezTo>
                  <a:cubicBezTo>
                    <a:pt x="7730963" y="1287822"/>
                    <a:pt x="7678183" y="1440898"/>
                    <a:pt x="7681054" y="1603067"/>
                  </a:cubicBezTo>
                  <a:cubicBezTo>
                    <a:pt x="7683925" y="1765236"/>
                    <a:pt x="7654058" y="1974320"/>
                    <a:pt x="7681054" y="2229822"/>
                  </a:cubicBezTo>
                  <a:cubicBezTo>
                    <a:pt x="7708050" y="2485325"/>
                    <a:pt x="7667987" y="2719153"/>
                    <a:pt x="7681054" y="2897580"/>
                  </a:cubicBezTo>
                  <a:cubicBezTo>
                    <a:pt x="7694121" y="3076007"/>
                    <a:pt x="7660940" y="3196738"/>
                    <a:pt x="7681054" y="3360325"/>
                  </a:cubicBezTo>
                  <a:cubicBezTo>
                    <a:pt x="7701168" y="3523913"/>
                    <a:pt x="7678030" y="3777799"/>
                    <a:pt x="7681054" y="4110088"/>
                  </a:cubicBezTo>
                  <a:cubicBezTo>
                    <a:pt x="7681115" y="4112641"/>
                    <a:pt x="7680105" y="4115154"/>
                    <a:pt x="7678141" y="4117031"/>
                  </a:cubicBezTo>
                  <a:cubicBezTo>
                    <a:pt x="7676523" y="4119419"/>
                    <a:pt x="7673590" y="4119682"/>
                    <a:pt x="7671111" y="4119909"/>
                  </a:cubicBezTo>
                  <a:cubicBezTo>
                    <a:pt x="7415619" y="4141174"/>
                    <a:pt x="7188352" y="4083648"/>
                    <a:pt x="7005178" y="4119909"/>
                  </a:cubicBezTo>
                  <a:cubicBezTo>
                    <a:pt x="6822004" y="4156170"/>
                    <a:pt x="6438425" y="4075567"/>
                    <a:pt x="6262634" y="4119909"/>
                  </a:cubicBezTo>
                  <a:cubicBezTo>
                    <a:pt x="6086843" y="4164251"/>
                    <a:pt x="5856885" y="4112094"/>
                    <a:pt x="5749925" y="4119909"/>
                  </a:cubicBezTo>
                  <a:cubicBezTo>
                    <a:pt x="5642965" y="4127724"/>
                    <a:pt x="5329705" y="4084985"/>
                    <a:pt x="5083992" y="4119909"/>
                  </a:cubicBezTo>
                  <a:cubicBezTo>
                    <a:pt x="4838279" y="4154833"/>
                    <a:pt x="4805745" y="4079293"/>
                    <a:pt x="4724507" y="4119909"/>
                  </a:cubicBezTo>
                  <a:cubicBezTo>
                    <a:pt x="4643270" y="4160525"/>
                    <a:pt x="4188439" y="4106610"/>
                    <a:pt x="3981963" y="4119909"/>
                  </a:cubicBezTo>
                  <a:cubicBezTo>
                    <a:pt x="3775487" y="4133208"/>
                    <a:pt x="3574120" y="4060672"/>
                    <a:pt x="3469253" y="4119909"/>
                  </a:cubicBezTo>
                  <a:cubicBezTo>
                    <a:pt x="3364386" y="4179146"/>
                    <a:pt x="3046326" y="4080904"/>
                    <a:pt x="2879933" y="4119909"/>
                  </a:cubicBezTo>
                  <a:cubicBezTo>
                    <a:pt x="2713540" y="4158914"/>
                    <a:pt x="2651310" y="4103275"/>
                    <a:pt x="2443835" y="4119909"/>
                  </a:cubicBezTo>
                  <a:cubicBezTo>
                    <a:pt x="2236360" y="4136543"/>
                    <a:pt x="1965531" y="4089700"/>
                    <a:pt x="1777903" y="4119909"/>
                  </a:cubicBezTo>
                  <a:cubicBezTo>
                    <a:pt x="1590275" y="4150118"/>
                    <a:pt x="1398506" y="4082962"/>
                    <a:pt x="1035358" y="4119909"/>
                  </a:cubicBezTo>
                  <a:cubicBezTo>
                    <a:pt x="672211" y="4156856"/>
                    <a:pt x="753488" y="4090783"/>
                    <a:pt x="522649" y="4119909"/>
                  </a:cubicBezTo>
                  <a:cubicBezTo>
                    <a:pt x="291810" y="4149035"/>
                    <a:pt x="238603" y="4078377"/>
                    <a:pt x="9940" y="4119909"/>
                  </a:cubicBezTo>
                  <a:cubicBezTo>
                    <a:pt x="7278" y="4119225"/>
                    <a:pt x="4276" y="4118442"/>
                    <a:pt x="2912" y="4117031"/>
                  </a:cubicBezTo>
                  <a:cubicBezTo>
                    <a:pt x="888" y="4115376"/>
                    <a:pt x="619" y="4113064"/>
                    <a:pt x="0" y="4110088"/>
                  </a:cubicBezTo>
                  <a:cubicBezTo>
                    <a:pt x="-48503" y="3935871"/>
                    <a:pt x="22146" y="3757833"/>
                    <a:pt x="0" y="3483333"/>
                  </a:cubicBezTo>
                  <a:cubicBezTo>
                    <a:pt x="-22146" y="3208834"/>
                    <a:pt x="21983" y="3085802"/>
                    <a:pt x="0" y="2979586"/>
                  </a:cubicBezTo>
                  <a:cubicBezTo>
                    <a:pt x="-21983" y="2873370"/>
                    <a:pt x="14683" y="2715804"/>
                    <a:pt x="0" y="2475838"/>
                  </a:cubicBezTo>
                  <a:cubicBezTo>
                    <a:pt x="-14683" y="2235872"/>
                    <a:pt x="29988" y="2150740"/>
                    <a:pt x="0" y="1849083"/>
                  </a:cubicBezTo>
                  <a:cubicBezTo>
                    <a:pt x="-29988" y="1547427"/>
                    <a:pt x="22697" y="1509471"/>
                    <a:pt x="0" y="1386339"/>
                  </a:cubicBezTo>
                  <a:cubicBezTo>
                    <a:pt x="-22697" y="1263207"/>
                    <a:pt x="43459" y="1014084"/>
                    <a:pt x="0" y="841589"/>
                  </a:cubicBezTo>
                  <a:cubicBezTo>
                    <a:pt x="-43459" y="669094"/>
                    <a:pt x="33008" y="181468"/>
                    <a:pt x="0" y="9820"/>
                  </a:cubicBezTo>
                  <a:cubicBezTo>
                    <a:pt x="98" y="6850"/>
                    <a:pt x="605" y="4241"/>
                    <a:pt x="2912" y="2877"/>
                  </a:cubicBezTo>
                  <a:cubicBezTo>
                    <a:pt x="4760" y="933"/>
                    <a:pt x="6711" y="107"/>
                    <a:pt x="9940" y="0"/>
                  </a:cubicBezTo>
                  <a:close/>
                </a:path>
                <a:path w="7681054" h="4119909" stroke="0" extrusionOk="0">
                  <a:moveTo>
                    <a:pt x="9940" y="0"/>
                  </a:moveTo>
                  <a:cubicBezTo>
                    <a:pt x="124392" y="-9161"/>
                    <a:pt x="338369" y="7389"/>
                    <a:pt x="522649" y="0"/>
                  </a:cubicBezTo>
                  <a:cubicBezTo>
                    <a:pt x="706929" y="-7389"/>
                    <a:pt x="780758" y="8984"/>
                    <a:pt x="882135" y="0"/>
                  </a:cubicBezTo>
                  <a:cubicBezTo>
                    <a:pt x="983512" y="-8984"/>
                    <a:pt x="1355989" y="49253"/>
                    <a:pt x="1624679" y="0"/>
                  </a:cubicBezTo>
                  <a:cubicBezTo>
                    <a:pt x="1893369" y="-49253"/>
                    <a:pt x="2020772" y="45974"/>
                    <a:pt x="2137388" y="0"/>
                  </a:cubicBezTo>
                  <a:cubicBezTo>
                    <a:pt x="2254004" y="-45974"/>
                    <a:pt x="2448294" y="24172"/>
                    <a:pt x="2650097" y="0"/>
                  </a:cubicBezTo>
                  <a:cubicBezTo>
                    <a:pt x="2851900" y="-24172"/>
                    <a:pt x="3135459" y="86379"/>
                    <a:pt x="3392642" y="0"/>
                  </a:cubicBezTo>
                  <a:cubicBezTo>
                    <a:pt x="3649826" y="-86379"/>
                    <a:pt x="3659827" y="24650"/>
                    <a:pt x="3828739" y="0"/>
                  </a:cubicBezTo>
                  <a:cubicBezTo>
                    <a:pt x="3997651" y="-24650"/>
                    <a:pt x="4346663" y="32224"/>
                    <a:pt x="4571283" y="0"/>
                  </a:cubicBezTo>
                  <a:cubicBezTo>
                    <a:pt x="4795903" y="-32224"/>
                    <a:pt x="5063728" y="73422"/>
                    <a:pt x="5313828" y="0"/>
                  </a:cubicBezTo>
                  <a:cubicBezTo>
                    <a:pt x="5563928" y="-73422"/>
                    <a:pt x="5648922" y="57210"/>
                    <a:pt x="5903148" y="0"/>
                  </a:cubicBezTo>
                  <a:cubicBezTo>
                    <a:pt x="6157374" y="-57210"/>
                    <a:pt x="6390303" y="53908"/>
                    <a:pt x="6645693" y="0"/>
                  </a:cubicBezTo>
                  <a:cubicBezTo>
                    <a:pt x="6901083" y="-53908"/>
                    <a:pt x="6914049" y="49696"/>
                    <a:pt x="7158402" y="0"/>
                  </a:cubicBezTo>
                  <a:cubicBezTo>
                    <a:pt x="7402755" y="-49696"/>
                    <a:pt x="7435814" y="58141"/>
                    <a:pt x="7671111" y="0"/>
                  </a:cubicBezTo>
                  <a:cubicBezTo>
                    <a:pt x="7673959" y="-136"/>
                    <a:pt x="7675781" y="906"/>
                    <a:pt x="7678141" y="2877"/>
                  </a:cubicBezTo>
                  <a:cubicBezTo>
                    <a:pt x="7680292" y="4361"/>
                    <a:pt x="7680518" y="7008"/>
                    <a:pt x="7681054" y="9820"/>
                  </a:cubicBezTo>
                  <a:cubicBezTo>
                    <a:pt x="7717420" y="171844"/>
                    <a:pt x="7625970" y="452624"/>
                    <a:pt x="7681054" y="595573"/>
                  </a:cubicBezTo>
                  <a:cubicBezTo>
                    <a:pt x="7736138" y="738522"/>
                    <a:pt x="7622073" y="965768"/>
                    <a:pt x="7681054" y="1263331"/>
                  </a:cubicBezTo>
                  <a:cubicBezTo>
                    <a:pt x="7740035" y="1560894"/>
                    <a:pt x="7643201" y="1574244"/>
                    <a:pt x="7681054" y="1849083"/>
                  </a:cubicBezTo>
                  <a:cubicBezTo>
                    <a:pt x="7718907" y="2123922"/>
                    <a:pt x="7651462" y="2113003"/>
                    <a:pt x="7681054" y="2311828"/>
                  </a:cubicBezTo>
                  <a:cubicBezTo>
                    <a:pt x="7710646" y="2510653"/>
                    <a:pt x="7676575" y="2619451"/>
                    <a:pt x="7681054" y="2815575"/>
                  </a:cubicBezTo>
                  <a:cubicBezTo>
                    <a:pt x="7685533" y="3011699"/>
                    <a:pt x="7670861" y="3331684"/>
                    <a:pt x="7681054" y="3483333"/>
                  </a:cubicBezTo>
                  <a:cubicBezTo>
                    <a:pt x="7691247" y="3634982"/>
                    <a:pt x="7663614" y="3965153"/>
                    <a:pt x="7681054" y="4110088"/>
                  </a:cubicBezTo>
                  <a:cubicBezTo>
                    <a:pt x="7681084" y="4112753"/>
                    <a:pt x="7679575" y="4115417"/>
                    <a:pt x="7678141" y="4117031"/>
                  </a:cubicBezTo>
                  <a:cubicBezTo>
                    <a:pt x="7676345" y="4118488"/>
                    <a:pt x="7673224" y="4119879"/>
                    <a:pt x="7671111" y="4119909"/>
                  </a:cubicBezTo>
                  <a:cubicBezTo>
                    <a:pt x="7549008" y="4122837"/>
                    <a:pt x="7404973" y="4113582"/>
                    <a:pt x="7311625" y="4119909"/>
                  </a:cubicBezTo>
                  <a:cubicBezTo>
                    <a:pt x="7218277" y="4126236"/>
                    <a:pt x="6896323" y="4087698"/>
                    <a:pt x="6569081" y="4119909"/>
                  </a:cubicBezTo>
                  <a:cubicBezTo>
                    <a:pt x="6241839" y="4152120"/>
                    <a:pt x="6163331" y="4110634"/>
                    <a:pt x="5903148" y="4119909"/>
                  </a:cubicBezTo>
                  <a:cubicBezTo>
                    <a:pt x="5642965" y="4129184"/>
                    <a:pt x="5664985" y="4108431"/>
                    <a:pt x="5543663" y="4119909"/>
                  </a:cubicBezTo>
                  <a:cubicBezTo>
                    <a:pt x="5422342" y="4131387"/>
                    <a:pt x="5275867" y="4081375"/>
                    <a:pt x="5030954" y="4119909"/>
                  </a:cubicBezTo>
                  <a:cubicBezTo>
                    <a:pt x="4786041" y="4158443"/>
                    <a:pt x="4466210" y="4091732"/>
                    <a:pt x="4288409" y="4119909"/>
                  </a:cubicBezTo>
                  <a:cubicBezTo>
                    <a:pt x="4110609" y="4148086"/>
                    <a:pt x="3955425" y="4063276"/>
                    <a:pt x="3699088" y="4119909"/>
                  </a:cubicBezTo>
                  <a:cubicBezTo>
                    <a:pt x="3442751" y="4176542"/>
                    <a:pt x="3172402" y="4051973"/>
                    <a:pt x="3033156" y="4119909"/>
                  </a:cubicBezTo>
                  <a:cubicBezTo>
                    <a:pt x="2893910" y="4187845"/>
                    <a:pt x="2723599" y="4067222"/>
                    <a:pt x="2520447" y="4119909"/>
                  </a:cubicBezTo>
                  <a:cubicBezTo>
                    <a:pt x="2317295" y="4172596"/>
                    <a:pt x="2182856" y="4087608"/>
                    <a:pt x="1931126" y="4119909"/>
                  </a:cubicBezTo>
                  <a:cubicBezTo>
                    <a:pt x="1679396" y="4152210"/>
                    <a:pt x="1505382" y="4033801"/>
                    <a:pt x="1188582" y="4119909"/>
                  </a:cubicBezTo>
                  <a:cubicBezTo>
                    <a:pt x="871782" y="4206017"/>
                    <a:pt x="912505" y="4114190"/>
                    <a:pt x="752484" y="4119909"/>
                  </a:cubicBezTo>
                  <a:cubicBezTo>
                    <a:pt x="592463" y="4125628"/>
                    <a:pt x="272078" y="4071046"/>
                    <a:pt x="9940" y="4119909"/>
                  </a:cubicBezTo>
                  <a:cubicBezTo>
                    <a:pt x="7484" y="4120387"/>
                    <a:pt x="5419" y="4119003"/>
                    <a:pt x="2912" y="4117031"/>
                  </a:cubicBezTo>
                  <a:cubicBezTo>
                    <a:pt x="835" y="4115327"/>
                    <a:pt x="-301" y="4112243"/>
                    <a:pt x="0" y="4110088"/>
                  </a:cubicBezTo>
                  <a:cubicBezTo>
                    <a:pt x="-26667" y="3904418"/>
                    <a:pt x="29808" y="3712690"/>
                    <a:pt x="0" y="3524335"/>
                  </a:cubicBezTo>
                  <a:cubicBezTo>
                    <a:pt x="-29808" y="3335980"/>
                    <a:pt x="736" y="3222862"/>
                    <a:pt x="0" y="2938583"/>
                  </a:cubicBezTo>
                  <a:cubicBezTo>
                    <a:pt x="-736" y="2654304"/>
                    <a:pt x="33573" y="2591747"/>
                    <a:pt x="0" y="2434836"/>
                  </a:cubicBezTo>
                  <a:cubicBezTo>
                    <a:pt x="-33573" y="2277925"/>
                    <a:pt x="11951" y="2090884"/>
                    <a:pt x="0" y="1849083"/>
                  </a:cubicBezTo>
                  <a:cubicBezTo>
                    <a:pt x="-11951" y="1607282"/>
                    <a:pt x="54565" y="1387008"/>
                    <a:pt x="0" y="1263331"/>
                  </a:cubicBezTo>
                  <a:cubicBezTo>
                    <a:pt x="-54565" y="1139654"/>
                    <a:pt x="35255" y="847408"/>
                    <a:pt x="0" y="677578"/>
                  </a:cubicBezTo>
                  <a:cubicBezTo>
                    <a:pt x="-35255" y="507748"/>
                    <a:pt x="69537" y="147911"/>
                    <a:pt x="0" y="9820"/>
                  </a:cubicBezTo>
                  <a:cubicBezTo>
                    <a:pt x="-632" y="7446"/>
                    <a:pt x="1040" y="4509"/>
                    <a:pt x="2912" y="2877"/>
                  </a:cubicBezTo>
                  <a:cubicBezTo>
                    <a:pt x="4782" y="968"/>
                    <a:pt x="7465" y="-478"/>
                    <a:pt x="994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  <a:extLst>
                <a:ext uri="{C807C97D-BFC1-408E-A445-0C87EB9F89A2}">
                  <ask:lineSketchStyleProps xmlns:ask="http://schemas.microsoft.com/office/drawing/2018/sketchyshapes" sd="1219033472"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4491524" h="2438705">
                          <a:moveTo>
                            <a:pt x="5813" y="0"/>
                          </a:moveTo>
                          <a:lnTo>
                            <a:pt x="4485710" y="0"/>
                          </a:lnTo>
                          <a:cubicBezTo>
                            <a:pt x="4487252" y="0"/>
                            <a:pt x="4488731" y="612"/>
                            <a:pt x="4489821" y="1703"/>
                          </a:cubicBezTo>
                          <a:cubicBezTo>
                            <a:pt x="4490911" y="2793"/>
                            <a:pt x="4491524" y="4271"/>
                            <a:pt x="4491524" y="5813"/>
                          </a:cubicBezTo>
                          <a:lnTo>
                            <a:pt x="4491524" y="2432892"/>
                          </a:lnTo>
                          <a:cubicBezTo>
                            <a:pt x="4491524" y="2434434"/>
                            <a:pt x="4490911" y="2435912"/>
                            <a:pt x="4489821" y="2437002"/>
                          </a:cubicBezTo>
                          <a:cubicBezTo>
                            <a:pt x="4488731" y="2438093"/>
                            <a:pt x="4487252" y="2438705"/>
                            <a:pt x="4485710" y="2438705"/>
                          </a:cubicBezTo>
                          <a:lnTo>
                            <a:pt x="5813" y="2438705"/>
                          </a:lnTo>
                          <a:cubicBezTo>
                            <a:pt x="4271" y="2438705"/>
                            <a:pt x="2793" y="2438093"/>
                            <a:pt x="1703" y="2437002"/>
                          </a:cubicBezTo>
                          <a:cubicBezTo>
                            <a:pt x="612" y="2435912"/>
                            <a:pt x="0" y="2434434"/>
                            <a:pt x="0" y="2432892"/>
                          </a:cubicBezTo>
                          <a:lnTo>
                            <a:pt x="0" y="5813"/>
                          </a:lnTo>
                          <a:cubicBezTo>
                            <a:pt x="0" y="4271"/>
                            <a:pt x="612" y="2793"/>
                            <a:pt x="1703" y="1703"/>
                          </a:cubicBezTo>
                          <a:cubicBezTo>
                            <a:pt x="2793" y="612"/>
                            <a:pt x="4271" y="0"/>
                            <a:pt x="5813" y="0"/>
                          </a:cubicBezTo>
                          <a:close/>
                        </a:path>
                      </a:pathLst>
                    </a:custGeom>
                    <ask:type>
                      <ask:lineSketchScribble/>
                    </ask:type>
                  </ask:lineSketchStyleProps>
                </a:ext>
              </a:extLst>
            </a:ln>
          </p:spPr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4491524" cy="2486330"/>
            </a:xfrm>
            <a:custGeom>
              <a:avLst/>
              <a:gdLst>
                <a:gd name="connsiteX0" fmla="*/ 0 w 7681054"/>
                <a:gd name="connsiteY0" fmla="*/ 0 h 4200366"/>
                <a:gd name="connsiteX1" fmla="*/ 744471 w 7681054"/>
                <a:gd name="connsiteY1" fmla="*/ 0 h 4200366"/>
                <a:gd name="connsiteX2" fmla="*/ 1104890 w 7681054"/>
                <a:gd name="connsiteY2" fmla="*/ 0 h 4200366"/>
                <a:gd name="connsiteX3" fmla="*/ 1695740 w 7681054"/>
                <a:gd name="connsiteY3" fmla="*/ 0 h 4200366"/>
                <a:gd name="connsiteX4" fmla="*/ 2440212 w 7681054"/>
                <a:gd name="connsiteY4" fmla="*/ 0 h 4200366"/>
                <a:gd name="connsiteX5" fmla="*/ 3031062 w 7681054"/>
                <a:gd name="connsiteY5" fmla="*/ 0 h 4200366"/>
                <a:gd name="connsiteX6" fmla="*/ 3545102 w 7681054"/>
                <a:gd name="connsiteY6" fmla="*/ 0 h 4200366"/>
                <a:gd name="connsiteX7" fmla="*/ 3982331 w 7681054"/>
                <a:gd name="connsiteY7" fmla="*/ 0 h 4200366"/>
                <a:gd name="connsiteX8" fmla="*/ 4649992 w 7681054"/>
                <a:gd name="connsiteY8" fmla="*/ 0 h 4200366"/>
                <a:gd name="connsiteX9" fmla="*/ 5240842 w 7681054"/>
                <a:gd name="connsiteY9" fmla="*/ 0 h 4200366"/>
                <a:gd name="connsiteX10" fmla="*/ 5908503 w 7681054"/>
                <a:gd name="connsiteY10" fmla="*/ 0 h 4200366"/>
                <a:gd name="connsiteX11" fmla="*/ 6422543 w 7681054"/>
                <a:gd name="connsiteY11" fmla="*/ 0 h 4200366"/>
                <a:gd name="connsiteX12" fmla="*/ 7090204 w 7681054"/>
                <a:gd name="connsiteY12" fmla="*/ 0 h 4200366"/>
                <a:gd name="connsiteX13" fmla="*/ 7681054 w 7681054"/>
                <a:gd name="connsiteY13" fmla="*/ 0 h 4200366"/>
                <a:gd name="connsiteX14" fmla="*/ 7681054 w 7681054"/>
                <a:gd name="connsiteY14" fmla="*/ 483042 h 4200366"/>
                <a:gd name="connsiteX15" fmla="*/ 7681054 w 7681054"/>
                <a:gd name="connsiteY15" fmla="*/ 1092095 h 4200366"/>
                <a:gd name="connsiteX16" fmla="*/ 7681054 w 7681054"/>
                <a:gd name="connsiteY16" fmla="*/ 1533134 h 4200366"/>
                <a:gd name="connsiteX17" fmla="*/ 7681054 w 7681054"/>
                <a:gd name="connsiteY17" fmla="*/ 1932168 h 4200366"/>
                <a:gd name="connsiteX18" fmla="*/ 7681054 w 7681054"/>
                <a:gd name="connsiteY18" fmla="*/ 2499218 h 4200366"/>
                <a:gd name="connsiteX19" fmla="*/ 7681054 w 7681054"/>
                <a:gd name="connsiteY19" fmla="*/ 3024264 h 4200366"/>
                <a:gd name="connsiteX20" fmla="*/ 7681054 w 7681054"/>
                <a:gd name="connsiteY20" fmla="*/ 3423298 h 4200366"/>
                <a:gd name="connsiteX21" fmla="*/ 7681054 w 7681054"/>
                <a:gd name="connsiteY21" fmla="*/ 4200366 h 4200366"/>
                <a:gd name="connsiteX22" fmla="*/ 7243825 w 7681054"/>
                <a:gd name="connsiteY22" fmla="*/ 4200366 h 4200366"/>
                <a:gd name="connsiteX23" fmla="*/ 6806596 w 7681054"/>
                <a:gd name="connsiteY23" fmla="*/ 4200366 h 4200366"/>
                <a:gd name="connsiteX24" fmla="*/ 6215745 w 7681054"/>
                <a:gd name="connsiteY24" fmla="*/ 4200366 h 4200366"/>
                <a:gd name="connsiteX25" fmla="*/ 5778516 w 7681054"/>
                <a:gd name="connsiteY25" fmla="*/ 4200366 h 4200366"/>
                <a:gd name="connsiteX26" fmla="*/ 5187666 w 7681054"/>
                <a:gd name="connsiteY26" fmla="*/ 4200366 h 4200366"/>
                <a:gd name="connsiteX27" fmla="*/ 4673626 w 7681054"/>
                <a:gd name="connsiteY27" fmla="*/ 4200366 h 4200366"/>
                <a:gd name="connsiteX28" fmla="*/ 4236397 w 7681054"/>
                <a:gd name="connsiteY28" fmla="*/ 4200366 h 4200366"/>
                <a:gd name="connsiteX29" fmla="*/ 3568736 w 7681054"/>
                <a:gd name="connsiteY29" fmla="*/ 4200366 h 4200366"/>
                <a:gd name="connsiteX30" fmla="*/ 2824264 w 7681054"/>
                <a:gd name="connsiteY30" fmla="*/ 4200366 h 4200366"/>
                <a:gd name="connsiteX31" fmla="*/ 2387035 w 7681054"/>
                <a:gd name="connsiteY31" fmla="*/ 4200366 h 4200366"/>
                <a:gd name="connsiteX32" fmla="*/ 1719374 w 7681054"/>
                <a:gd name="connsiteY32" fmla="*/ 4200366 h 4200366"/>
                <a:gd name="connsiteX33" fmla="*/ 1205335 w 7681054"/>
                <a:gd name="connsiteY33" fmla="*/ 4200366 h 4200366"/>
                <a:gd name="connsiteX34" fmla="*/ 691295 w 7681054"/>
                <a:gd name="connsiteY34" fmla="*/ 4200366 h 4200366"/>
                <a:gd name="connsiteX35" fmla="*/ 0 w 7681054"/>
                <a:gd name="connsiteY35" fmla="*/ 4200366 h 4200366"/>
                <a:gd name="connsiteX36" fmla="*/ 0 w 7681054"/>
                <a:gd name="connsiteY36" fmla="*/ 3675320 h 4200366"/>
                <a:gd name="connsiteX37" fmla="*/ 0 w 7681054"/>
                <a:gd name="connsiteY37" fmla="*/ 3108271 h 4200366"/>
                <a:gd name="connsiteX38" fmla="*/ 0 w 7681054"/>
                <a:gd name="connsiteY38" fmla="*/ 2541221 h 4200366"/>
                <a:gd name="connsiteX39" fmla="*/ 0 w 7681054"/>
                <a:gd name="connsiteY39" fmla="*/ 2100183 h 4200366"/>
                <a:gd name="connsiteX40" fmla="*/ 0 w 7681054"/>
                <a:gd name="connsiteY40" fmla="*/ 1617141 h 4200366"/>
                <a:gd name="connsiteX41" fmla="*/ 0 w 7681054"/>
                <a:gd name="connsiteY41" fmla="*/ 1134099 h 4200366"/>
                <a:gd name="connsiteX42" fmla="*/ 0 w 7681054"/>
                <a:gd name="connsiteY42" fmla="*/ 693060 h 4200366"/>
                <a:gd name="connsiteX43" fmla="*/ 0 w 7681054"/>
                <a:gd name="connsiteY43" fmla="*/ 0 h 42003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7681054" h="4200366" fill="none" extrusionOk="0">
                  <a:moveTo>
                    <a:pt x="0" y="0"/>
                  </a:moveTo>
                  <a:cubicBezTo>
                    <a:pt x="234471" y="-81022"/>
                    <a:pt x="506291" y="74347"/>
                    <a:pt x="744471" y="0"/>
                  </a:cubicBezTo>
                  <a:cubicBezTo>
                    <a:pt x="982651" y="-74347"/>
                    <a:pt x="1013055" y="32107"/>
                    <a:pt x="1104890" y="0"/>
                  </a:cubicBezTo>
                  <a:cubicBezTo>
                    <a:pt x="1196725" y="-32107"/>
                    <a:pt x="1438629" y="9920"/>
                    <a:pt x="1695740" y="0"/>
                  </a:cubicBezTo>
                  <a:cubicBezTo>
                    <a:pt x="1952851" y="-9920"/>
                    <a:pt x="2191101" y="8542"/>
                    <a:pt x="2440212" y="0"/>
                  </a:cubicBezTo>
                  <a:cubicBezTo>
                    <a:pt x="2689323" y="-8542"/>
                    <a:pt x="2855407" y="35064"/>
                    <a:pt x="3031062" y="0"/>
                  </a:cubicBezTo>
                  <a:cubicBezTo>
                    <a:pt x="3206717" y="-35064"/>
                    <a:pt x="3381545" y="5014"/>
                    <a:pt x="3545102" y="0"/>
                  </a:cubicBezTo>
                  <a:cubicBezTo>
                    <a:pt x="3708659" y="-5014"/>
                    <a:pt x="3772523" y="40383"/>
                    <a:pt x="3982331" y="0"/>
                  </a:cubicBezTo>
                  <a:cubicBezTo>
                    <a:pt x="4192139" y="-40383"/>
                    <a:pt x="4344935" y="72925"/>
                    <a:pt x="4649992" y="0"/>
                  </a:cubicBezTo>
                  <a:cubicBezTo>
                    <a:pt x="4955049" y="-72925"/>
                    <a:pt x="5103444" y="34176"/>
                    <a:pt x="5240842" y="0"/>
                  </a:cubicBezTo>
                  <a:cubicBezTo>
                    <a:pt x="5378240" y="-34176"/>
                    <a:pt x="5748578" y="59174"/>
                    <a:pt x="5908503" y="0"/>
                  </a:cubicBezTo>
                  <a:cubicBezTo>
                    <a:pt x="6068428" y="-59174"/>
                    <a:pt x="6314560" y="23598"/>
                    <a:pt x="6422543" y="0"/>
                  </a:cubicBezTo>
                  <a:cubicBezTo>
                    <a:pt x="6530526" y="-23598"/>
                    <a:pt x="6773532" y="46735"/>
                    <a:pt x="7090204" y="0"/>
                  </a:cubicBezTo>
                  <a:cubicBezTo>
                    <a:pt x="7406876" y="-46735"/>
                    <a:pt x="7446594" y="18104"/>
                    <a:pt x="7681054" y="0"/>
                  </a:cubicBezTo>
                  <a:cubicBezTo>
                    <a:pt x="7695825" y="178450"/>
                    <a:pt x="7669617" y="289923"/>
                    <a:pt x="7681054" y="483042"/>
                  </a:cubicBezTo>
                  <a:cubicBezTo>
                    <a:pt x="7692491" y="676161"/>
                    <a:pt x="7648365" y="882420"/>
                    <a:pt x="7681054" y="1092095"/>
                  </a:cubicBezTo>
                  <a:cubicBezTo>
                    <a:pt x="7713743" y="1301770"/>
                    <a:pt x="7673216" y="1428009"/>
                    <a:pt x="7681054" y="1533134"/>
                  </a:cubicBezTo>
                  <a:cubicBezTo>
                    <a:pt x="7688892" y="1638259"/>
                    <a:pt x="7655651" y="1834907"/>
                    <a:pt x="7681054" y="1932168"/>
                  </a:cubicBezTo>
                  <a:cubicBezTo>
                    <a:pt x="7706457" y="2029429"/>
                    <a:pt x="7652885" y="2273120"/>
                    <a:pt x="7681054" y="2499218"/>
                  </a:cubicBezTo>
                  <a:cubicBezTo>
                    <a:pt x="7709223" y="2725316"/>
                    <a:pt x="7655272" y="2850045"/>
                    <a:pt x="7681054" y="3024264"/>
                  </a:cubicBezTo>
                  <a:cubicBezTo>
                    <a:pt x="7706836" y="3198483"/>
                    <a:pt x="7639838" y="3339306"/>
                    <a:pt x="7681054" y="3423298"/>
                  </a:cubicBezTo>
                  <a:cubicBezTo>
                    <a:pt x="7722270" y="3507290"/>
                    <a:pt x="7651941" y="3935547"/>
                    <a:pt x="7681054" y="4200366"/>
                  </a:cubicBezTo>
                  <a:cubicBezTo>
                    <a:pt x="7525493" y="4244312"/>
                    <a:pt x="7442068" y="4153122"/>
                    <a:pt x="7243825" y="4200366"/>
                  </a:cubicBezTo>
                  <a:cubicBezTo>
                    <a:pt x="7045582" y="4247610"/>
                    <a:pt x="6991473" y="4198456"/>
                    <a:pt x="6806596" y="4200366"/>
                  </a:cubicBezTo>
                  <a:cubicBezTo>
                    <a:pt x="6621719" y="4202276"/>
                    <a:pt x="6391773" y="4154729"/>
                    <a:pt x="6215745" y="4200366"/>
                  </a:cubicBezTo>
                  <a:cubicBezTo>
                    <a:pt x="6039717" y="4246003"/>
                    <a:pt x="5909287" y="4198569"/>
                    <a:pt x="5778516" y="4200366"/>
                  </a:cubicBezTo>
                  <a:cubicBezTo>
                    <a:pt x="5647745" y="4202163"/>
                    <a:pt x="5367365" y="4186708"/>
                    <a:pt x="5187666" y="4200366"/>
                  </a:cubicBezTo>
                  <a:cubicBezTo>
                    <a:pt x="5007967" y="4214024"/>
                    <a:pt x="4779355" y="4169596"/>
                    <a:pt x="4673626" y="4200366"/>
                  </a:cubicBezTo>
                  <a:cubicBezTo>
                    <a:pt x="4567897" y="4231136"/>
                    <a:pt x="4429789" y="4167869"/>
                    <a:pt x="4236397" y="4200366"/>
                  </a:cubicBezTo>
                  <a:cubicBezTo>
                    <a:pt x="4043005" y="4232863"/>
                    <a:pt x="3720905" y="4179353"/>
                    <a:pt x="3568736" y="4200366"/>
                  </a:cubicBezTo>
                  <a:cubicBezTo>
                    <a:pt x="3416567" y="4221379"/>
                    <a:pt x="3028687" y="4145307"/>
                    <a:pt x="2824264" y="4200366"/>
                  </a:cubicBezTo>
                  <a:cubicBezTo>
                    <a:pt x="2619841" y="4255425"/>
                    <a:pt x="2573536" y="4184115"/>
                    <a:pt x="2387035" y="4200366"/>
                  </a:cubicBezTo>
                  <a:cubicBezTo>
                    <a:pt x="2200534" y="4216617"/>
                    <a:pt x="1913623" y="4147242"/>
                    <a:pt x="1719374" y="4200366"/>
                  </a:cubicBezTo>
                  <a:cubicBezTo>
                    <a:pt x="1525125" y="4253490"/>
                    <a:pt x="1383369" y="4192460"/>
                    <a:pt x="1205335" y="4200366"/>
                  </a:cubicBezTo>
                  <a:cubicBezTo>
                    <a:pt x="1027301" y="4208272"/>
                    <a:pt x="920602" y="4163309"/>
                    <a:pt x="691295" y="4200366"/>
                  </a:cubicBezTo>
                  <a:cubicBezTo>
                    <a:pt x="461988" y="4237423"/>
                    <a:pt x="315611" y="4176048"/>
                    <a:pt x="0" y="4200366"/>
                  </a:cubicBezTo>
                  <a:cubicBezTo>
                    <a:pt x="-37608" y="4023382"/>
                    <a:pt x="8853" y="3828961"/>
                    <a:pt x="0" y="3675320"/>
                  </a:cubicBezTo>
                  <a:cubicBezTo>
                    <a:pt x="-8853" y="3521679"/>
                    <a:pt x="14328" y="3231915"/>
                    <a:pt x="0" y="3108271"/>
                  </a:cubicBezTo>
                  <a:cubicBezTo>
                    <a:pt x="-14328" y="2984627"/>
                    <a:pt x="1539" y="2722166"/>
                    <a:pt x="0" y="2541221"/>
                  </a:cubicBezTo>
                  <a:cubicBezTo>
                    <a:pt x="-1539" y="2360276"/>
                    <a:pt x="41946" y="2305249"/>
                    <a:pt x="0" y="2100183"/>
                  </a:cubicBezTo>
                  <a:cubicBezTo>
                    <a:pt x="-41946" y="1895117"/>
                    <a:pt x="10326" y="1830965"/>
                    <a:pt x="0" y="1617141"/>
                  </a:cubicBezTo>
                  <a:cubicBezTo>
                    <a:pt x="-10326" y="1403317"/>
                    <a:pt x="45908" y="1330617"/>
                    <a:pt x="0" y="1134099"/>
                  </a:cubicBezTo>
                  <a:cubicBezTo>
                    <a:pt x="-45908" y="937581"/>
                    <a:pt x="49976" y="855636"/>
                    <a:pt x="0" y="693060"/>
                  </a:cubicBezTo>
                  <a:cubicBezTo>
                    <a:pt x="-49976" y="530484"/>
                    <a:pt x="40471" y="218945"/>
                    <a:pt x="0" y="0"/>
                  </a:cubicBezTo>
                  <a:close/>
                </a:path>
                <a:path w="7681054" h="4200366" stroke="0" extrusionOk="0">
                  <a:moveTo>
                    <a:pt x="0" y="0"/>
                  </a:moveTo>
                  <a:cubicBezTo>
                    <a:pt x="226918" y="-23643"/>
                    <a:pt x="588981" y="18773"/>
                    <a:pt x="744471" y="0"/>
                  </a:cubicBezTo>
                  <a:cubicBezTo>
                    <a:pt x="899961" y="-18773"/>
                    <a:pt x="1079798" y="70455"/>
                    <a:pt x="1335322" y="0"/>
                  </a:cubicBezTo>
                  <a:cubicBezTo>
                    <a:pt x="1590846" y="-70455"/>
                    <a:pt x="1806005" y="43091"/>
                    <a:pt x="2002983" y="0"/>
                  </a:cubicBezTo>
                  <a:cubicBezTo>
                    <a:pt x="2199961" y="-43091"/>
                    <a:pt x="2262694" y="40850"/>
                    <a:pt x="2517022" y="0"/>
                  </a:cubicBezTo>
                  <a:cubicBezTo>
                    <a:pt x="2771350" y="-40850"/>
                    <a:pt x="2820759" y="55522"/>
                    <a:pt x="3031062" y="0"/>
                  </a:cubicBezTo>
                  <a:cubicBezTo>
                    <a:pt x="3241365" y="-55522"/>
                    <a:pt x="3585959" y="20155"/>
                    <a:pt x="3775533" y="0"/>
                  </a:cubicBezTo>
                  <a:cubicBezTo>
                    <a:pt x="3965107" y="-20155"/>
                    <a:pt x="4354567" y="69419"/>
                    <a:pt x="4520005" y="0"/>
                  </a:cubicBezTo>
                  <a:cubicBezTo>
                    <a:pt x="4685443" y="-69419"/>
                    <a:pt x="4977667" y="7024"/>
                    <a:pt x="5187666" y="0"/>
                  </a:cubicBezTo>
                  <a:cubicBezTo>
                    <a:pt x="5397665" y="-7024"/>
                    <a:pt x="5411890" y="39367"/>
                    <a:pt x="5548084" y="0"/>
                  </a:cubicBezTo>
                  <a:cubicBezTo>
                    <a:pt x="5684278" y="-39367"/>
                    <a:pt x="5835137" y="29144"/>
                    <a:pt x="5908503" y="0"/>
                  </a:cubicBezTo>
                  <a:cubicBezTo>
                    <a:pt x="5981869" y="-29144"/>
                    <a:pt x="6298527" y="71318"/>
                    <a:pt x="6576164" y="0"/>
                  </a:cubicBezTo>
                  <a:cubicBezTo>
                    <a:pt x="6853801" y="-71318"/>
                    <a:pt x="7043693" y="45779"/>
                    <a:pt x="7167014" y="0"/>
                  </a:cubicBezTo>
                  <a:cubicBezTo>
                    <a:pt x="7290335" y="-45779"/>
                    <a:pt x="7569050" y="38955"/>
                    <a:pt x="7681054" y="0"/>
                  </a:cubicBezTo>
                  <a:cubicBezTo>
                    <a:pt x="7716321" y="168230"/>
                    <a:pt x="7673863" y="380496"/>
                    <a:pt x="7681054" y="567049"/>
                  </a:cubicBezTo>
                  <a:cubicBezTo>
                    <a:pt x="7688245" y="753602"/>
                    <a:pt x="7658461" y="937218"/>
                    <a:pt x="7681054" y="1050092"/>
                  </a:cubicBezTo>
                  <a:cubicBezTo>
                    <a:pt x="7703647" y="1162966"/>
                    <a:pt x="7668146" y="1366974"/>
                    <a:pt x="7681054" y="1617141"/>
                  </a:cubicBezTo>
                  <a:cubicBezTo>
                    <a:pt x="7693962" y="1867308"/>
                    <a:pt x="7636646" y="1968164"/>
                    <a:pt x="7681054" y="2058179"/>
                  </a:cubicBezTo>
                  <a:cubicBezTo>
                    <a:pt x="7725462" y="2148194"/>
                    <a:pt x="7629417" y="2381753"/>
                    <a:pt x="7681054" y="2625229"/>
                  </a:cubicBezTo>
                  <a:cubicBezTo>
                    <a:pt x="7732691" y="2868705"/>
                    <a:pt x="7635436" y="3033134"/>
                    <a:pt x="7681054" y="3150275"/>
                  </a:cubicBezTo>
                  <a:cubicBezTo>
                    <a:pt x="7726672" y="3267416"/>
                    <a:pt x="7658476" y="3435600"/>
                    <a:pt x="7681054" y="3549309"/>
                  </a:cubicBezTo>
                  <a:cubicBezTo>
                    <a:pt x="7703632" y="3663018"/>
                    <a:pt x="7637507" y="3900302"/>
                    <a:pt x="7681054" y="4200366"/>
                  </a:cubicBezTo>
                  <a:cubicBezTo>
                    <a:pt x="7444533" y="4212096"/>
                    <a:pt x="7247819" y="4169862"/>
                    <a:pt x="6936583" y="4200366"/>
                  </a:cubicBezTo>
                  <a:cubicBezTo>
                    <a:pt x="6625347" y="4230870"/>
                    <a:pt x="6526060" y="4162388"/>
                    <a:pt x="6422543" y="4200366"/>
                  </a:cubicBezTo>
                  <a:cubicBezTo>
                    <a:pt x="6319026" y="4238344"/>
                    <a:pt x="5960818" y="4197006"/>
                    <a:pt x="5831693" y="4200366"/>
                  </a:cubicBezTo>
                  <a:cubicBezTo>
                    <a:pt x="5702568" y="4203726"/>
                    <a:pt x="5358569" y="4189034"/>
                    <a:pt x="5087221" y="4200366"/>
                  </a:cubicBezTo>
                  <a:cubicBezTo>
                    <a:pt x="4815873" y="4211698"/>
                    <a:pt x="4656180" y="4197855"/>
                    <a:pt x="4342750" y="4200366"/>
                  </a:cubicBezTo>
                  <a:cubicBezTo>
                    <a:pt x="4029320" y="4202877"/>
                    <a:pt x="3818248" y="4197972"/>
                    <a:pt x="3598278" y="4200366"/>
                  </a:cubicBezTo>
                  <a:cubicBezTo>
                    <a:pt x="3378308" y="4202760"/>
                    <a:pt x="3198697" y="4170227"/>
                    <a:pt x="3007428" y="4200366"/>
                  </a:cubicBezTo>
                  <a:cubicBezTo>
                    <a:pt x="2816159" y="4230505"/>
                    <a:pt x="2535798" y="4144247"/>
                    <a:pt x="2339767" y="4200366"/>
                  </a:cubicBezTo>
                  <a:cubicBezTo>
                    <a:pt x="2143736" y="4256485"/>
                    <a:pt x="1878989" y="4155004"/>
                    <a:pt x="1672106" y="4200366"/>
                  </a:cubicBezTo>
                  <a:cubicBezTo>
                    <a:pt x="1465223" y="4245728"/>
                    <a:pt x="1439598" y="4172716"/>
                    <a:pt x="1311688" y="4200366"/>
                  </a:cubicBezTo>
                  <a:cubicBezTo>
                    <a:pt x="1183778" y="4228016"/>
                    <a:pt x="775416" y="4133563"/>
                    <a:pt x="567216" y="4200366"/>
                  </a:cubicBezTo>
                  <a:cubicBezTo>
                    <a:pt x="359016" y="4267169"/>
                    <a:pt x="170119" y="4140171"/>
                    <a:pt x="0" y="4200366"/>
                  </a:cubicBezTo>
                  <a:cubicBezTo>
                    <a:pt x="-35359" y="4080784"/>
                    <a:pt x="22605" y="3851449"/>
                    <a:pt x="0" y="3675320"/>
                  </a:cubicBezTo>
                  <a:cubicBezTo>
                    <a:pt x="-22605" y="3499191"/>
                    <a:pt x="21997" y="3313341"/>
                    <a:pt x="0" y="3192278"/>
                  </a:cubicBezTo>
                  <a:cubicBezTo>
                    <a:pt x="-21997" y="3071215"/>
                    <a:pt x="45433" y="2968942"/>
                    <a:pt x="0" y="2793243"/>
                  </a:cubicBezTo>
                  <a:cubicBezTo>
                    <a:pt x="-45433" y="2617545"/>
                    <a:pt x="60734" y="2479787"/>
                    <a:pt x="0" y="2226194"/>
                  </a:cubicBezTo>
                  <a:cubicBezTo>
                    <a:pt x="-60734" y="1972601"/>
                    <a:pt x="8699" y="1739884"/>
                    <a:pt x="0" y="1617141"/>
                  </a:cubicBezTo>
                  <a:cubicBezTo>
                    <a:pt x="-8699" y="1494398"/>
                    <a:pt x="50083" y="1359653"/>
                    <a:pt x="0" y="1176102"/>
                  </a:cubicBezTo>
                  <a:cubicBezTo>
                    <a:pt x="-50083" y="992551"/>
                    <a:pt x="18471" y="844591"/>
                    <a:pt x="0" y="693060"/>
                  </a:cubicBezTo>
                  <a:cubicBezTo>
                    <a:pt x="-18471" y="541529"/>
                    <a:pt x="81113" y="200096"/>
                    <a:pt x="0" y="0"/>
                  </a:cubicBezTo>
                  <a:close/>
                </a:path>
              </a:pathLst>
            </a:custGeom>
            <a:ln>
              <a:solidFill>
                <a:srgbClr val="000000"/>
              </a:solidFill>
              <a:extLst>
                <a:ext uri="{C807C97D-BFC1-408E-A445-0C87EB9F89A2}">
                  <ask:lineSketchStyleProps xmlns:ask="http://schemas.microsoft.com/office/drawing/2018/sketchyshapes" sd="1510618640">
                    <a:prstGeom prst="rect">
                      <a:avLst/>
                    </a:prstGeom>
                    <ask:type>
                      <ask:lineSketchScribble/>
                    </ask:type>
                  </ask:lineSketchStyleProps>
                </a:ext>
              </a:extLst>
            </a:ln>
          </p:spPr>
          <p:txBody>
            <a:bodyPr lIns="25400" tIns="25400" rIns="25400" bIns="25400" rtlCol="0" anchor="ctr"/>
            <a:lstStyle/>
            <a:p>
              <a:pPr algn="ctr">
                <a:lnSpc>
                  <a:spcPts val="1605"/>
                </a:lnSpc>
              </a:pPr>
              <a:endParaRPr sz="700"/>
            </a:p>
          </p:txBody>
        </p:sp>
      </p:grpSp>
      <p:sp>
        <p:nvSpPr>
          <p:cNvPr id="6" name="Freeform 6"/>
          <p:cNvSpPr/>
          <p:nvPr/>
        </p:nvSpPr>
        <p:spPr>
          <a:xfrm>
            <a:off x="203633" y="3883583"/>
            <a:ext cx="1390089" cy="1106334"/>
          </a:xfrm>
          <a:custGeom>
            <a:avLst/>
            <a:gdLst/>
            <a:ahLst/>
            <a:cxnLst/>
            <a:rect l="l" t="t" r="r" b="b"/>
            <a:pathLst>
              <a:path w="3584090" h="3192451">
                <a:moveTo>
                  <a:pt x="0" y="0"/>
                </a:moveTo>
                <a:lnTo>
                  <a:pt x="3584090" y="0"/>
                </a:lnTo>
                <a:lnTo>
                  <a:pt x="3584090" y="3192451"/>
                </a:lnTo>
                <a:lnTo>
                  <a:pt x="0" y="319245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8" name="AutoShape 8"/>
          <p:cNvSpPr/>
          <p:nvPr/>
        </p:nvSpPr>
        <p:spPr>
          <a:xfrm>
            <a:off x="3397281" y="2025475"/>
            <a:ext cx="0" cy="1966997"/>
          </a:xfrm>
          <a:prstGeom prst="line">
            <a:avLst/>
          </a:prstGeom>
          <a:ln w="38100" cap="flat">
            <a:solidFill>
              <a:srgbClr val="000000"/>
            </a:solidFill>
            <a:prstDash val="sysDot"/>
            <a:headEnd type="none" w="sm" len="sm"/>
            <a:tailEnd type="none" w="sm" len="sm"/>
          </a:ln>
        </p:spPr>
      </p:sp>
      <p:sp>
        <p:nvSpPr>
          <p:cNvPr id="9" name="AutoShape 9"/>
          <p:cNvSpPr/>
          <p:nvPr/>
        </p:nvSpPr>
        <p:spPr>
          <a:xfrm>
            <a:off x="5746719" y="2025475"/>
            <a:ext cx="0" cy="1966997"/>
          </a:xfrm>
          <a:prstGeom prst="line">
            <a:avLst/>
          </a:prstGeom>
          <a:ln w="38100" cap="flat">
            <a:solidFill>
              <a:srgbClr val="000000"/>
            </a:solidFill>
            <a:prstDash val="sysDot"/>
            <a:headEnd type="none" w="sm" len="sm"/>
            <a:tailEnd type="none" w="sm" len="sm"/>
          </a:ln>
        </p:spPr>
      </p:sp>
      <p:sp>
        <p:nvSpPr>
          <p:cNvPr id="15" name="TextBox 15"/>
          <p:cNvSpPr txBox="1"/>
          <p:nvPr/>
        </p:nvSpPr>
        <p:spPr>
          <a:xfrm>
            <a:off x="3495192" y="1946183"/>
            <a:ext cx="2083639" cy="422011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25400" tIns="25400" rIns="25400" bIns="25400" rtlCol="0" anchor="ctr"/>
          <a:lstStyle/>
          <a:p>
            <a:pPr algn="ctr">
              <a:lnSpc>
                <a:spcPts val="1661"/>
              </a:lnSpc>
            </a:pPr>
            <a:r>
              <a:rPr lang="en-US" sz="1800" b="1" dirty="0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2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5879619" y="1947717"/>
            <a:ext cx="2083639" cy="422011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25400" tIns="25400" rIns="25400" bIns="25400" rtlCol="0" anchor="ctr"/>
          <a:lstStyle/>
          <a:p>
            <a:pPr algn="ctr">
              <a:lnSpc>
                <a:spcPts val="1661"/>
              </a:lnSpc>
            </a:pPr>
            <a:r>
              <a:rPr lang="en-US" sz="1800" b="1" dirty="0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3</a:t>
            </a:r>
          </a:p>
        </p:txBody>
      </p:sp>
      <p:sp>
        <p:nvSpPr>
          <p:cNvPr id="19" name="Freeform 19"/>
          <p:cNvSpPr/>
          <p:nvPr/>
        </p:nvSpPr>
        <p:spPr>
          <a:xfrm>
            <a:off x="1877654" y="2523952"/>
            <a:ext cx="598843" cy="627883"/>
          </a:xfrm>
          <a:custGeom>
            <a:avLst/>
            <a:gdLst/>
            <a:ahLst/>
            <a:cxnLst/>
            <a:rect l="l" t="t" r="r" b="b"/>
            <a:pathLst>
              <a:path w="1197686" h="1255766">
                <a:moveTo>
                  <a:pt x="0" y="0"/>
                </a:moveTo>
                <a:lnTo>
                  <a:pt x="1197686" y="0"/>
                </a:lnTo>
                <a:lnTo>
                  <a:pt x="1197686" y="1255766"/>
                </a:lnTo>
                <a:lnTo>
                  <a:pt x="0" y="125576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4145349" y="2417359"/>
            <a:ext cx="853303" cy="848649"/>
          </a:xfrm>
          <a:custGeom>
            <a:avLst/>
            <a:gdLst/>
            <a:ahLst/>
            <a:cxnLst/>
            <a:rect l="l" t="t" r="r" b="b"/>
            <a:pathLst>
              <a:path w="1706605" h="1697297">
                <a:moveTo>
                  <a:pt x="0" y="0"/>
                </a:moveTo>
                <a:lnTo>
                  <a:pt x="1706606" y="0"/>
                </a:lnTo>
                <a:lnTo>
                  <a:pt x="1706606" y="1697297"/>
                </a:lnTo>
                <a:lnTo>
                  <a:pt x="0" y="169729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2" name="TextBox 22"/>
          <p:cNvSpPr txBox="1"/>
          <p:nvPr/>
        </p:nvSpPr>
        <p:spPr>
          <a:xfrm>
            <a:off x="1461112" y="1051763"/>
            <a:ext cx="6221778" cy="539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06"/>
              </a:lnSpc>
              <a:spcBef>
                <a:spcPct val="0"/>
              </a:spcBef>
            </a:pPr>
            <a:r>
              <a:rPr lang="en-US" sz="3290" b="1" dirty="0" err="1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交換前準備之內容</a:t>
            </a:r>
            <a:endParaRPr lang="en-US" sz="329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244401" y="3260013"/>
            <a:ext cx="1865350" cy="2808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80"/>
              </a:lnSpc>
            </a:pPr>
            <a:r>
              <a:rPr lang="en-US" sz="1700" dirty="0" err="1">
                <a:solidFill>
                  <a:srgbClr val="01070A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維持良好</a:t>
            </a:r>
            <a:r>
              <a:rPr lang="en-US" sz="1700" dirty="0" err="1">
                <a:solidFill>
                  <a:srgbClr val="495CE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在校成績</a:t>
            </a:r>
            <a:endParaRPr lang="en-US" sz="1700" dirty="0">
              <a:solidFill>
                <a:srgbClr val="495CEC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727634" y="4279265"/>
            <a:ext cx="5892366" cy="8463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240"/>
              </a:lnSpc>
            </a:pPr>
            <a:r>
              <a:rPr lang="en-US" sz="1600" dirty="0" err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依學校公告受理期限如期提出申請</a:t>
            </a:r>
            <a:endParaRPr lang="en-US" sz="16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  <a:p>
            <a:pPr algn="ctr">
              <a:lnSpc>
                <a:spcPts val="2240"/>
              </a:lnSpc>
            </a:pPr>
            <a:r>
              <a:rPr lang="en-US" sz="1600" dirty="0" err="1">
                <a:solidFill>
                  <a:srgbClr val="495CE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建議提出有利於審查佐證資料，請注意要有可能延畢的心理準備</a:t>
            </a:r>
            <a:endParaRPr lang="en-US" sz="1600" dirty="0">
              <a:solidFill>
                <a:srgbClr val="495CEC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  <a:p>
            <a:pPr algn="ctr">
              <a:lnSpc>
                <a:spcPts val="2240"/>
              </a:lnSpc>
            </a:pPr>
            <a:endParaRPr lang="en-US" sz="1600" dirty="0">
              <a:solidFill>
                <a:srgbClr val="495CEC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3586444" y="3260013"/>
            <a:ext cx="2027376" cy="5886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80"/>
              </a:lnSpc>
            </a:pPr>
            <a:r>
              <a:rPr lang="en-US" sz="170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主動查詢欲前往</a:t>
            </a:r>
            <a:r>
              <a:rPr lang="en-US" sz="1700" dirty="0" err="1">
                <a:solidFill>
                  <a:srgbClr val="495CE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交換校相關資訊</a:t>
            </a:r>
            <a:endParaRPr lang="en-US" sz="1700" dirty="0">
              <a:solidFill>
                <a:srgbClr val="495CEC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5880069" y="3264775"/>
            <a:ext cx="2084201" cy="8463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40"/>
              </a:lnSpc>
            </a:pPr>
            <a:r>
              <a:rPr lang="en-US" sz="160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與家人、學長姐及師長討論，並訂定學習計畫及</a:t>
            </a:r>
            <a:r>
              <a:rPr lang="en-US" sz="1600" dirty="0" err="1">
                <a:solidFill>
                  <a:srgbClr val="495CE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預定修習科目</a:t>
            </a:r>
            <a:endParaRPr lang="en-US" sz="1600" dirty="0">
              <a:solidFill>
                <a:srgbClr val="495CEC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sp>
        <p:nvSpPr>
          <p:cNvPr id="27" name="Freeform 11">
            <a:extLst>
              <a:ext uri="{FF2B5EF4-FFF2-40B4-BE49-F238E27FC236}">
                <a16:creationId xmlns:a16="http://schemas.microsoft.com/office/drawing/2014/main" id="{621AF2D5-6F63-4912-B7B6-C5A32298794A}"/>
              </a:ext>
            </a:extLst>
          </p:cNvPr>
          <p:cNvSpPr/>
          <p:nvPr/>
        </p:nvSpPr>
        <p:spPr>
          <a:xfrm>
            <a:off x="6361887" y="2432781"/>
            <a:ext cx="1157695" cy="831994"/>
          </a:xfrm>
          <a:custGeom>
            <a:avLst/>
            <a:gdLst/>
            <a:ahLst/>
            <a:cxnLst/>
            <a:rect l="l" t="t" r="r" b="b"/>
            <a:pathLst>
              <a:path w="10555576" h="7619207">
                <a:moveTo>
                  <a:pt x="0" y="0"/>
                </a:moveTo>
                <a:lnTo>
                  <a:pt x="10555576" y="0"/>
                </a:lnTo>
                <a:lnTo>
                  <a:pt x="10555576" y="7619207"/>
                </a:lnTo>
                <a:lnTo>
                  <a:pt x="0" y="761920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pic>
        <p:nvPicPr>
          <p:cNvPr id="28" name="圖片 27">
            <a:extLst>
              <a:ext uri="{FF2B5EF4-FFF2-40B4-BE49-F238E27FC236}">
                <a16:creationId xmlns:a16="http://schemas.microsoft.com/office/drawing/2014/main" id="{C2AA23EA-8E0F-4760-847C-9B31834A29E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9162" y="165158"/>
            <a:ext cx="1047121" cy="586640"/>
          </a:xfrm>
          <a:prstGeom prst="rect">
            <a:avLst/>
          </a:prstGeom>
        </p:spPr>
      </p:pic>
      <p:grpSp>
        <p:nvGrpSpPr>
          <p:cNvPr id="29" name="Group 13">
            <a:extLst>
              <a:ext uri="{FF2B5EF4-FFF2-40B4-BE49-F238E27FC236}">
                <a16:creationId xmlns:a16="http://schemas.microsoft.com/office/drawing/2014/main" id="{30D18C25-BB21-4386-BD09-B8CCC828D7D2}"/>
              </a:ext>
            </a:extLst>
          </p:cNvPr>
          <p:cNvGrpSpPr/>
          <p:nvPr/>
        </p:nvGrpSpPr>
        <p:grpSpPr>
          <a:xfrm>
            <a:off x="1110765" y="2032735"/>
            <a:ext cx="2083639" cy="323624"/>
            <a:chOff x="0" y="0"/>
            <a:chExt cx="1008606" cy="156653"/>
          </a:xfrm>
        </p:grpSpPr>
        <p:sp>
          <p:nvSpPr>
            <p:cNvPr id="30" name="Freeform 14">
              <a:extLst>
                <a:ext uri="{FF2B5EF4-FFF2-40B4-BE49-F238E27FC236}">
                  <a16:creationId xmlns:a16="http://schemas.microsoft.com/office/drawing/2014/main" id="{D8BC3F37-9A5A-4130-89D9-EAFD3C8254BC}"/>
                </a:ext>
              </a:extLst>
            </p:cNvPr>
            <p:cNvSpPr/>
            <p:nvPr/>
          </p:nvSpPr>
          <p:spPr>
            <a:xfrm>
              <a:off x="0" y="0"/>
              <a:ext cx="1008606" cy="156653"/>
            </a:xfrm>
            <a:custGeom>
              <a:avLst/>
              <a:gdLst/>
              <a:ahLst/>
              <a:cxnLst/>
              <a:rect l="l" t="t" r="r" b="b"/>
              <a:pathLst>
                <a:path w="1008606" h="156653">
                  <a:moveTo>
                    <a:pt x="14862" y="0"/>
                  </a:moveTo>
                  <a:lnTo>
                    <a:pt x="993744" y="0"/>
                  </a:lnTo>
                  <a:cubicBezTo>
                    <a:pt x="997686" y="0"/>
                    <a:pt x="1001466" y="1566"/>
                    <a:pt x="1004253" y="4353"/>
                  </a:cubicBezTo>
                  <a:cubicBezTo>
                    <a:pt x="1007040" y="7140"/>
                    <a:pt x="1008606" y="10921"/>
                    <a:pt x="1008606" y="14862"/>
                  </a:cubicBezTo>
                  <a:lnTo>
                    <a:pt x="1008606" y="141791"/>
                  </a:lnTo>
                  <a:cubicBezTo>
                    <a:pt x="1008606" y="145733"/>
                    <a:pt x="1007040" y="149513"/>
                    <a:pt x="1004253" y="152300"/>
                  </a:cubicBezTo>
                  <a:cubicBezTo>
                    <a:pt x="1001466" y="155088"/>
                    <a:pt x="997686" y="156653"/>
                    <a:pt x="993744" y="156653"/>
                  </a:cubicBezTo>
                  <a:lnTo>
                    <a:pt x="14862" y="156653"/>
                  </a:lnTo>
                  <a:cubicBezTo>
                    <a:pt x="10921" y="156653"/>
                    <a:pt x="7140" y="155088"/>
                    <a:pt x="4353" y="152300"/>
                  </a:cubicBezTo>
                  <a:cubicBezTo>
                    <a:pt x="1566" y="149513"/>
                    <a:pt x="0" y="145733"/>
                    <a:pt x="0" y="141791"/>
                  </a:cubicBezTo>
                  <a:lnTo>
                    <a:pt x="0" y="14862"/>
                  </a:lnTo>
                  <a:cubicBezTo>
                    <a:pt x="0" y="10921"/>
                    <a:pt x="1566" y="7140"/>
                    <a:pt x="4353" y="4353"/>
                  </a:cubicBezTo>
                  <a:cubicBezTo>
                    <a:pt x="7140" y="1566"/>
                    <a:pt x="10921" y="0"/>
                    <a:pt x="14862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sp>
        <p:sp>
          <p:nvSpPr>
            <p:cNvPr id="31" name="TextBox 15">
              <a:extLst>
                <a:ext uri="{FF2B5EF4-FFF2-40B4-BE49-F238E27FC236}">
                  <a16:creationId xmlns:a16="http://schemas.microsoft.com/office/drawing/2014/main" id="{78E265E7-FCE5-45EB-8940-E2DEBA423275}"/>
                </a:ext>
              </a:extLst>
            </p:cNvPr>
            <p:cNvSpPr txBox="1"/>
            <p:nvPr/>
          </p:nvSpPr>
          <p:spPr>
            <a:xfrm>
              <a:off x="0" y="-47625"/>
              <a:ext cx="1008606" cy="204278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lIns="25400" tIns="25400" rIns="25400" bIns="25400" rtlCol="0" anchor="ctr"/>
            <a:lstStyle/>
            <a:p>
              <a:pPr algn="ctr">
                <a:lnSpc>
                  <a:spcPts val="2400"/>
                </a:lnSpc>
              </a:pPr>
              <a:r>
                <a:rPr lang="en-US" sz="1800" b="1" dirty="0">
                  <a:solidFill>
                    <a:srgbClr val="FFFF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DM Sans"/>
                  <a:sym typeface="DM Sans"/>
                </a:rPr>
                <a:t>1</a:t>
              </a:r>
            </a:p>
          </p:txBody>
        </p:sp>
      </p:grpSp>
      <p:sp>
        <p:nvSpPr>
          <p:cNvPr id="33" name="文字方塊 32">
            <a:extLst>
              <a:ext uri="{FF2B5EF4-FFF2-40B4-BE49-F238E27FC236}">
                <a16:creationId xmlns:a16="http://schemas.microsoft.com/office/drawing/2014/main" id="{DDCF023D-D015-4E4D-9036-4916E62ADD25}"/>
              </a:ext>
            </a:extLst>
          </p:cNvPr>
          <p:cNvSpPr txBox="1"/>
          <p:nvPr/>
        </p:nvSpPr>
        <p:spPr>
          <a:xfrm>
            <a:off x="8523169" y="4670565"/>
            <a:ext cx="5470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15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398713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55943" y="-23589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5555" b="-5555"/>
            </a:stretch>
          </a:blipFill>
        </p:spPr>
        <p:txBody>
          <a:bodyPr/>
          <a:lstStyle/>
          <a:p>
            <a:endParaRPr lang="zh-TW" altLang="en-US" sz="700" dirty="0"/>
          </a:p>
        </p:txBody>
      </p:sp>
      <p:sp>
        <p:nvSpPr>
          <p:cNvPr id="6" name="Freeform 6"/>
          <p:cNvSpPr/>
          <p:nvPr/>
        </p:nvSpPr>
        <p:spPr>
          <a:xfrm>
            <a:off x="55943" y="136690"/>
            <a:ext cx="1390089" cy="1106334"/>
          </a:xfrm>
          <a:custGeom>
            <a:avLst/>
            <a:gdLst/>
            <a:ahLst/>
            <a:cxnLst/>
            <a:rect l="l" t="t" r="r" b="b"/>
            <a:pathLst>
              <a:path w="3584090" h="3192451">
                <a:moveTo>
                  <a:pt x="0" y="0"/>
                </a:moveTo>
                <a:lnTo>
                  <a:pt x="3584090" y="0"/>
                </a:lnTo>
                <a:lnTo>
                  <a:pt x="3584090" y="3192451"/>
                </a:lnTo>
                <a:lnTo>
                  <a:pt x="0" y="319245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22" name="TextBox 22"/>
          <p:cNvSpPr txBox="1"/>
          <p:nvPr/>
        </p:nvSpPr>
        <p:spPr>
          <a:xfrm>
            <a:off x="1202573" y="1102298"/>
            <a:ext cx="7703455" cy="5432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606"/>
              </a:lnSpc>
              <a:spcBef>
                <a:spcPct val="0"/>
              </a:spcBef>
            </a:pPr>
            <a:r>
              <a:rPr lang="zh-TW" altLang="en-US" sz="3200" b="1" dirty="0">
                <a:solidFill>
                  <a:srgbClr val="01070A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本校薦送</a:t>
            </a:r>
            <a:r>
              <a:rPr lang="en-US" sz="3200" b="1" dirty="0">
                <a:solidFill>
                  <a:srgbClr val="01070A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113</a:t>
            </a:r>
            <a:r>
              <a:rPr lang="zh-TW" altLang="en-US" sz="3200" b="1" dirty="0">
                <a:solidFill>
                  <a:srgbClr val="01070A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至</a:t>
            </a:r>
            <a:r>
              <a:rPr lang="en-US" altLang="zh-TW" sz="3200" b="1" dirty="0">
                <a:solidFill>
                  <a:srgbClr val="01070A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115</a:t>
            </a:r>
            <a:r>
              <a:rPr lang="zh-TW" altLang="en-US" sz="3200" b="1" dirty="0">
                <a:solidFill>
                  <a:srgbClr val="01070A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學年國內交換生人數</a:t>
            </a:r>
            <a:endParaRPr lang="en-US" sz="3200" b="1" dirty="0">
              <a:solidFill>
                <a:srgbClr val="01070A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pic>
        <p:nvPicPr>
          <p:cNvPr id="28" name="圖片 27">
            <a:extLst>
              <a:ext uri="{FF2B5EF4-FFF2-40B4-BE49-F238E27FC236}">
                <a16:creationId xmlns:a16="http://schemas.microsoft.com/office/drawing/2014/main" id="{C2AA23EA-8E0F-4760-847C-9B31834A29E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9162" y="165158"/>
            <a:ext cx="1047121" cy="586640"/>
          </a:xfrm>
          <a:prstGeom prst="rect">
            <a:avLst/>
          </a:prstGeom>
        </p:spPr>
      </p:pic>
      <p:sp>
        <p:nvSpPr>
          <p:cNvPr id="10" name="文字方塊 9">
            <a:extLst>
              <a:ext uri="{FF2B5EF4-FFF2-40B4-BE49-F238E27FC236}">
                <a16:creationId xmlns:a16="http://schemas.microsoft.com/office/drawing/2014/main" id="{68DF0F1B-CC00-4782-BF3D-5F107159ADE0}"/>
              </a:ext>
            </a:extLst>
          </p:cNvPr>
          <p:cNvSpPr txBox="1"/>
          <p:nvPr/>
        </p:nvSpPr>
        <p:spPr>
          <a:xfrm>
            <a:off x="2185716" y="1814691"/>
            <a:ext cx="15736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6000" b="1" dirty="0">
                <a:solidFill>
                  <a:srgbClr val="0070C0"/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4 </a:t>
            </a:r>
            <a:r>
              <a:rPr lang="zh-TW" altLang="en-US" sz="30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位</a:t>
            </a:r>
          </a:p>
        </p:txBody>
      </p:sp>
      <p:sp>
        <p:nvSpPr>
          <p:cNvPr id="33" name="文字方塊 32">
            <a:extLst>
              <a:ext uri="{FF2B5EF4-FFF2-40B4-BE49-F238E27FC236}">
                <a16:creationId xmlns:a16="http://schemas.microsoft.com/office/drawing/2014/main" id="{A2489E6C-21C2-444E-BD2C-31A31C8EAC53}"/>
              </a:ext>
            </a:extLst>
          </p:cNvPr>
          <p:cNvSpPr txBox="1"/>
          <p:nvPr/>
        </p:nvSpPr>
        <p:spPr>
          <a:xfrm>
            <a:off x="2185716" y="2740060"/>
            <a:ext cx="13900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6000" b="1" dirty="0">
                <a:solidFill>
                  <a:srgbClr val="00B050"/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2</a:t>
            </a:r>
            <a:r>
              <a:rPr lang="en-US" altLang="zh-TW" sz="6000" b="1" dirty="0">
                <a:solidFill>
                  <a:srgbClr val="FF0000"/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 </a:t>
            </a:r>
            <a:r>
              <a:rPr lang="zh-TW" altLang="en-US" sz="30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位</a:t>
            </a: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B31DF0F7-347F-47D1-A8BB-A5D5B6E56ABB}"/>
              </a:ext>
            </a:extLst>
          </p:cNvPr>
          <p:cNvSpPr txBox="1"/>
          <p:nvPr/>
        </p:nvSpPr>
        <p:spPr>
          <a:xfrm>
            <a:off x="3550194" y="2102020"/>
            <a:ext cx="17145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中興大學</a:t>
            </a:r>
          </a:p>
        </p:txBody>
      </p:sp>
      <p:sp>
        <p:nvSpPr>
          <p:cNvPr id="34" name="文字方塊 33">
            <a:extLst>
              <a:ext uri="{FF2B5EF4-FFF2-40B4-BE49-F238E27FC236}">
                <a16:creationId xmlns:a16="http://schemas.microsoft.com/office/drawing/2014/main" id="{D09F4077-7FDC-4C2E-95ED-BCD0ADE540E3}"/>
              </a:ext>
            </a:extLst>
          </p:cNvPr>
          <p:cNvSpPr txBox="1"/>
          <p:nvPr/>
        </p:nvSpPr>
        <p:spPr>
          <a:xfrm>
            <a:off x="3523805" y="3027389"/>
            <a:ext cx="488573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中興大學、台中教育大學</a:t>
            </a:r>
            <a:endParaRPr lang="en-US" altLang="zh-TW" sz="3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2A28289D-1015-4E0C-86D3-CA97F018BDAB}"/>
              </a:ext>
            </a:extLst>
          </p:cNvPr>
          <p:cNvSpPr txBox="1"/>
          <p:nvPr/>
        </p:nvSpPr>
        <p:spPr>
          <a:xfrm>
            <a:off x="2185715" y="3841436"/>
            <a:ext cx="13900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6000" b="1" dirty="0">
                <a:solidFill>
                  <a:srgbClr val="FF0000"/>
                </a:solidFill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5 </a:t>
            </a:r>
            <a:r>
              <a:rPr lang="zh-TW" altLang="en-US" sz="3000" b="1" dirty="0">
                <a:latin typeface="微軟正黑體 Light" panose="020B0304030504040204" pitchFamily="34" charset="-120"/>
                <a:ea typeface="微軟正黑體 Light" panose="020B0304030504040204" pitchFamily="34" charset="-120"/>
              </a:rPr>
              <a:t>位</a:t>
            </a: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B2F99DFD-AD6B-4FE7-A435-46CA8155F5DB}"/>
              </a:ext>
            </a:extLst>
          </p:cNvPr>
          <p:cNvSpPr txBox="1"/>
          <p:nvPr/>
        </p:nvSpPr>
        <p:spPr>
          <a:xfrm>
            <a:off x="3498320" y="3878437"/>
            <a:ext cx="48857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中興大學、高雄大學、東華大學</a:t>
            </a:r>
            <a:r>
              <a:rPr lang="en-US" altLang="zh-TW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待審核</a:t>
            </a:r>
            <a:r>
              <a:rPr lang="en-US" altLang="zh-TW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FBCC5A5A-C17A-4962-B9AF-A9F89A7DA9DB}"/>
              </a:ext>
            </a:extLst>
          </p:cNvPr>
          <p:cNvSpPr txBox="1"/>
          <p:nvPr/>
        </p:nvSpPr>
        <p:spPr>
          <a:xfrm>
            <a:off x="8496672" y="4670565"/>
            <a:ext cx="5646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16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220258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5555" b="-5555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193289" y="-319668"/>
            <a:ext cx="9399634" cy="5463168"/>
            <a:chOff x="-68974" y="-168385"/>
            <a:chExt cx="4951248" cy="2877718"/>
          </a:xfrm>
        </p:grpSpPr>
        <p:sp>
          <p:nvSpPr>
            <p:cNvPr id="4" name="Freeform 4"/>
            <p:cNvSpPr/>
            <p:nvPr/>
          </p:nvSpPr>
          <p:spPr>
            <a:xfrm>
              <a:off x="-68974" y="-168385"/>
              <a:ext cx="4951248" cy="2877718"/>
            </a:xfrm>
            <a:custGeom>
              <a:avLst/>
              <a:gdLst/>
              <a:ahLst/>
              <a:cxnLst/>
              <a:rect l="l" t="t" r="r" b="b"/>
              <a:pathLst>
                <a:path w="4816592" h="2709333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57225" cap="sq">
              <a:gradFill>
                <a:gsLst>
                  <a:gs pos="0">
                    <a:srgbClr val="722A28"/>
                  </a:gs>
                  <a:gs pos="93000">
                    <a:schemeClr val="accent1">
                      <a:lumMod val="45000"/>
                      <a:lumOff val="55000"/>
                    </a:schemeClr>
                  </a:gs>
                </a:gsLst>
                <a:lin ang="5400000" scaled="1"/>
              </a:gradFill>
              <a:prstDash val="solid"/>
              <a:miter/>
            </a:ln>
          </p:spPr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4816593" cy="2756958"/>
            </a:xfrm>
            <a:prstGeom prst="rect">
              <a:avLst/>
            </a:prstGeom>
            <a:ln>
              <a:gradFill>
                <a:gsLst>
                  <a:gs pos="0">
                    <a:srgbClr val="722A28"/>
                  </a:gs>
                  <a:gs pos="93000">
                    <a:schemeClr val="accent1">
                      <a:lumMod val="45000"/>
                      <a:lumOff val="55000"/>
                    </a:schemeClr>
                  </a:gs>
                </a:gsLst>
                <a:lin ang="5400000" scaled="1"/>
              </a:gradFill>
            </a:ln>
          </p:spPr>
          <p:txBody>
            <a:bodyPr lIns="25400" tIns="25400" rIns="25400" bIns="25400" rtlCol="0" anchor="ctr"/>
            <a:lstStyle/>
            <a:p>
              <a:pPr algn="ctr">
                <a:lnSpc>
                  <a:spcPts val="1605"/>
                </a:lnSpc>
              </a:pPr>
              <a:endParaRPr sz="700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739698" y="881498"/>
            <a:ext cx="6660544" cy="10202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728"/>
              </a:lnSpc>
            </a:pPr>
            <a:r>
              <a:rPr lang="en-US" altLang="zh-TW" sz="6235" dirty="0">
                <a:solidFill>
                  <a:srgbClr val="01070A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王漢宗特黑體"/>
                <a:sym typeface="王漢宗特黑體"/>
              </a:rPr>
              <a:t>End</a:t>
            </a:r>
            <a:endParaRPr lang="en-US" sz="6235" dirty="0">
              <a:solidFill>
                <a:srgbClr val="01070A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王漢宗特黑體"/>
              <a:sym typeface="王漢宗特黑體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4784157-E1FD-4BF7-830C-02DCA944BFAE}"/>
              </a:ext>
            </a:extLst>
          </p:cNvPr>
          <p:cNvSpPr txBox="1"/>
          <p:nvPr/>
        </p:nvSpPr>
        <p:spPr>
          <a:xfrm>
            <a:off x="919976" y="2571750"/>
            <a:ext cx="6660544" cy="11079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US" sz="3600" dirty="0">
                <a:solidFill>
                  <a:srgbClr val="0070C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王漢宗特黑體"/>
              </a:rPr>
              <a:t>Let the exchange experience enrich your university life.</a:t>
            </a: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C8F44DE5-22C2-4C47-A208-6D00D033448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64" y="147946"/>
            <a:ext cx="1047121" cy="586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353932"/>
      </p:ext>
    </p:extLst>
  </p:cSld>
  <p:clrMapOvr>
    <a:masterClrMapping/>
  </p:clrMapOvr>
</p:sld>
</file>

<file path=ppt/theme/theme1.xml><?xml version="1.0" encoding="utf-8"?>
<a:theme xmlns:a="http://schemas.openxmlformats.org/drawingml/2006/main" name="Location App Infographic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6E6E6"/>
      </a:lt2>
      <a:accent1>
        <a:srgbClr val="99B6CC"/>
      </a:accent1>
      <a:accent2>
        <a:srgbClr val="159AC6"/>
      </a:accent2>
      <a:accent3>
        <a:srgbClr val="3FABA5"/>
      </a:accent3>
      <a:accent4>
        <a:srgbClr val="F8AA25"/>
      </a:accent4>
      <a:accent5>
        <a:srgbClr val="E94974"/>
      </a:accent5>
      <a:accent6>
        <a:srgbClr val="3C5F79"/>
      </a:accent6>
      <a:hlink>
        <a:srgbClr val="3C5F7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778</TotalTime>
  <Words>789</Words>
  <Application>Microsoft Office PowerPoint</Application>
  <PresentationFormat>如螢幕大小 (16:9)</PresentationFormat>
  <Paragraphs>171</Paragraphs>
  <Slides>19</Slides>
  <Notes>6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19</vt:i4>
      </vt:variant>
    </vt:vector>
  </HeadingPairs>
  <TitlesOfParts>
    <vt:vector size="29" baseType="lpstr">
      <vt:lpstr>Wingdings</vt:lpstr>
      <vt:lpstr>Fira Sans</vt:lpstr>
      <vt:lpstr>Arial</vt:lpstr>
      <vt:lpstr>Yu Gothic UI Semibold</vt:lpstr>
      <vt:lpstr>Times New Roman</vt:lpstr>
      <vt:lpstr>微軟正黑體 Light</vt:lpstr>
      <vt:lpstr>DM Sans</vt:lpstr>
      <vt:lpstr>微軟正黑體</vt:lpstr>
      <vt:lpstr>Fira Sans Extra Condensed Medium</vt:lpstr>
      <vt:lpstr>Location App Infographics by Slidesgo</vt:lpstr>
      <vt:lpstr>國內交換生 實施說明</vt:lpstr>
      <vt:lpstr>大  綱</vt:lpstr>
      <vt:lpstr>跨域、跨系、跨校</vt:lpstr>
      <vt:lpstr>PowerPoint 簡報</vt:lpstr>
      <vt:lpstr>PowerPoint 簡報</vt:lpstr>
      <vt:lpstr>PowerPoint 簡報</vt:lpstr>
      <vt:lpstr>PowerPoint 簡報</vt:lpstr>
      <vt:lpstr>交換學生申請資格及限制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Location App Infographics</dc:title>
  <dc:creator>USER</dc:creator>
  <cp:lastModifiedBy>楊詩燕</cp:lastModifiedBy>
  <cp:revision>38</cp:revision>
  <dcterms:modified xsi:type="dcterms:W3CDTF">2026-05-04T06:28:44Z</dcterms:modified>
</cp:coreProperties>
</file>