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2.xml" ContentType="application/vnd.openxmlformats-officedocument.presentationml.comment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7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9" r:id="rId3"/>
    <p:sldId id="265" r:id="rId4"/>
    <p:sldId id="291" r:id="rId5"/>
    <p:sldId id="289" r:id="rId6"/>
    <p:sldId id="290" r:id="rId7"/>
    <p:sldId id="272" r:id="rId8"/>
    <p:sldId id="270" r:id="rId9"/>
    <p:sldId id="269" r:id="rId10"/>
    <p:sldId id="268" r:id="rId11"/>
    <p:sldId id="278" r:id="rId12"/>
    <p:sldId id="266" r:id="rId13"/>
    <p:sldId id="271" r:id="rId14"/>
    <p:sldId id="284" r:id="rId15"/>
    <p:sldId id="259" r:id="rId16"/>
    <p:sldId id="283" r:id="rId17"/>
    <p:sldId id="286" r:id="rId18"/>
    <p:sldId id="285" r:id="rId19"/>
    <p:sldId id="257" r:id="rId20"/>
    <p:sldId id="288" r:id="rId21"/>
    <p:sldId id="280" r:id="rId22"/>
    <p:sldId id="281" r:id="rId23"/>
    <p:sldId id="282" r:id="rId24"/>
    <p:sldId id="267" r:id="rId2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陳怡如" initials="陳怡如" lastIdx="8" clrIdx="0">
    <p:extLst>
      <p:ext uri="{19B8F6BF-5375-455C-9EA6-DF929625EA0E}">
        <p15:presenceInfo xmlns:p15="http://schemas.microsoft.com/office/powerpoint/2012/main" userId="S-1-5-21-2777181324-1628837269-134546744-1001" providerId="AD"/>
      </p:ext>
    </p:extLst>
  </p:cmAuthor>
  <p:cmAuthor id="2" name="陳怡如" initials="陳" lastIdx="2" clrIdx="1">
    <p:extLst>
      <p:ext uri="{19B8F6BF-5375-455C-9EA6-DF929625EA0E}">
        <p15:presenceInfo xmlns:p15="http://schemas.microsoft.com/office/powerpoint/2012/main" userId="S::B0259@ncyu.edu.tw::77e0304f-bbb6-40ac-8df8-a42ecbba7cb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969"/>
    <a:srgbClr val="17CBD9"/>
    <a:srgbClr val="F683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3362" autoAdjust="0"/>
  </p:normalViewPr>
  <p:slideViewPr>
    <p:cSldViewPr snapToGrid="0">
      <p:cViewPr varScale="1">
        <p:scale>
          <a:sx n="45" d="100"/>
          <a:sy n="45" d="100"/>
        </p:scale>
        <p:origin x="1039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15" b="1" i="0" u="none" strike="noStrike" kern="1200" cap="all" spc="0" baseline="0">
                <a:gradFill>
                  <a:gsLst>
                    <a:gs pos="0">
                      <a:schemeClr val="dk1">
                        <a:lumMod val="50000"/>
                        <a:lumOff val="50000"/>
                      </a:schemeClr>
                    </a:gs>
                    <a:gs pos="100000">
                      <a:schemeClr val="dk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pPr>
            <a:r>
              <a:rPr lang="zh-TW" sz="3000" b="1" dirty="0"/>
              <a:t>近</a:t>
            </a:r>
            <a:r>
              <a:rPr lang="zh-TW" altLang="en-US" sz="3000" b="1" dirty="0"/>
              <a:t>五</a:t>
            </a:r>
            <a:r>
              <a:rPr lang="zh-TW" sz="3000" b="1" dirty="0"/>
              <a:t>年輔系雙主修申請、核准人數統計表</a:t>
            </a:r>
            <a:endParaRPr lang="en-US" sz="3000" b="1" dirty="0"/>
          </a:p>
        </c:rich>
      </c:tx>
      <c:layout>
        <c:manualLayout>
          <c:xMode val="edge"/>
          <c:yMode val="edge"/>
          <c:x val="9.7582639598144963E-2"/>
          <c:y val="2.15200583041075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15" b="1" i="0" u="none" strike="noStrike" kern="1200" cap="all" spc="0" baseline="0">
              <a:gradFill>
                <a:gsLst>
                  <a:gs pos="0">
                    <a:schemeClr val="dk1">
                      <a:lumMod val="50000"/>
                      <a:lumOff val="50000"/>
                    </a:schemeClr>
                  </a:gs>
                  <a:gs pos="100000">
                    <a:schemeClr val="dk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4.8471456692913382E-2"/>
          <c:y val="0.1315899279287692"/>
          <c:w val="0.92652854330708656"/>
          <c:h val="0.73375186185089436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輔系申請人數</c:v>
                </c:pt>
              </c:strCache>
            </c:strRef>
          </c:tx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工作表1!$A$2:$A$6</c:f>
              <c:strCache>
                <c:ptCount val="5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  <c:pt idx="4">
                  <c:v>114學年度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141</c:v>
                </c:pt>
                <c:pt idx="1">
                  <c:v>184</c:v>
                </c:pt>
                <c:pt idx="2">
                  <c:v>215</c:v>
                </c:pt>
                <c:pt idx="3">
                  <c:v>223</c:v>
                </c:pt>
                <c:pt idx="4">
                  <c:v>198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11E-45A3-8D67-3159900FBAC3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輔系核准人數</c:v>
                </c:pt>
              </c:strCache>
            </c:strRef>
          </c:tx>
          <c:spPr>
            <a:ln w="19050" cap="rnd" cmpd="sng" algn="ctr">
              <a:solidFill>
                <a:schemeClr val="accent2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工作表1!$A$2:$A$6</c:f>
              <c:strCache>
                <c:ptCount val="5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  <c:pt idx="4">
                  <c:v>114學年度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73</c:v>
                </c:pt>
                <c:pt idx="1">
                  <c:v>98</c:v>
                </c:pt>
                <c:pt idx="2">
                  <c:v>140</c:v>
                </c:pt>
                <c:pt idx="3">
                  <c:v>153</c:v>
                </c:pt>
                <c:pt idx="4">
                  <c:v>142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11E-45A3-8D67-3159900FBAC3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雙主修申請人數</c:v>
                </c:pt>
              </c:strCache>
            </c:strRef>
          </c:tx>
          <c:spPr>
            <a:ln w="19050" cap="rnd" cmpd="sng" algn="ctr">
              <a:solidFill>
                <a:schemeClr val="accent3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工作表1!$A$2:$A$6</c:f>
              <c:strCache>
                <c:ptCount val="5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  <c:pt idx="4">
                  <c:v>114學年度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26</c:v>
                </c:pt>
                <c:pt idx="1">
                  <c:v>36</c:v>
                </c:pt>
                <c:pt idx="2">
                  <c:v>72</c:v>
                </c:pt>
                <c:pt idx="3">
                  <c:v>64</c:v>
                </c:pt>
                <c:pt idx="4">
                  <c:v>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11E-45A3-8D67-3159900FBAC3}"/>
            </c:ext>
          </c:extLst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雙主修核准人數</c:v>
                </c:pt>
              </c:strCache>
            </c:strRef>
          </c:tx>
          <c:spPr>
            <a:ln w="19050" cap="rnd" cmpd="sng" algn="ctr">
              <a:solidFill>
                <a:schemeClr val="accent4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工作表1!$A$2:$A$6</c:f>
              <c:strCache>
                <c:ptCount val="5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  <c:pt idx="4">
                  <c:v>114學年度</c:v>
                </c:pt>
              </c:strCache>
            </c:strRef>
          </c:cat>
          <c:val>
            <c:numRef>
              <c:f>工作表1!$E$2:$E$6</c:f>
              <c:numCache>
                <c:formatCode>General</c:formatCode>
                <c:ptCount val="5"/>
                <c:pt idx="0">
                  <c:v>17</c:v>
                </c:pt>
                <c:pt idx="1">
                  <c:v>22</c:v>
                </c:pt>
                <c:pt idx="2">
                  <c:v>43</c:v>
                </c:pt>
                <c:pt idx="3">
                  <c:v>45</c:v>
                </c:pt>
                <c:pt idx="4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211E-45A3-8D67-3159900FBAC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8240799"/>
        <c:axId val="28203519"/>
      </c:lineChart>
      <c:catAx>
        <c:axId val="1282407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8203519"/>
        <c:crosses val="autoZero"/>
        <c:auto val="1"/>
        <c:lblAlgn val="ctr"/>
        <c:lblOffset val="100"/>
        <c:noMultiLvlLbl val="0"/>
      </c:catAx>
      <c:valAx>
        <c:axId val="28203519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82407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666707677165353E-2"/>
          <c:y val="0.11752742879383435"/>
          <c:w val="0.93633329232283469"/>
          <c:h val="0.74968936087048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取得輔系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20</c:v>
                </c:pt>
                <c:pt idx="1">
                  <c:v>24</c:v>
                </c:pt>
                <c:pt idx="2">
                  <c:v>25</c:v>
                </c:pt>
                <c:pt idx="3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65-4B78-8757-19EE5E1B12EB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取得雙主修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110學年度</c:v>
                </c:pt>
                <c:pt idx="1">
                  <c:v>111學年度</c:v>
                </c:pt>
                <c:pt idx="2">
                  <c:v>112學年度</c:v>
                </c:pt>
                <c:pt idx="3">
                  <c:v>113學年度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10</c:v>
                </c:pt>
                <c:pt idx="1">
                  <c:v>4</c:v>
                </c:pt>
                <c:pt idx="2">
                  <c:v>9</c:v>
                </c:pt>
                <c:pt idx="3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65-4B78-8757-19EE5E1B12E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37955855"/>
        <c:axId val="2100237151"/>
      </c:barChart>
      <c:catAx>
        <c:axId val="3379558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100237151"/>
        <c:crosses val="autoZero"/>
        <c:auto val="1"/>
        <c:lblAlgn val="ctr"/>
        <c:lblOffset val="100"/>
        <c:noMultiLvlLbl val="0"/>
      </c:catAx>
      <c:valAx>
        <c:axId val="21002371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33795585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2893521864021918"/>
          <c:y val="0.93432840320635602"/>
          <c:w val="0.37978752518767483"/>
          <c:h val="6.56715967936440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cs:styleClr val="auto"/>
    </cs:fontRef>
    <cs:spPr/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915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4-01T15:39:02.142" idx="1">
    <p:pos x="10" y="10"/>
    <p:text>花6年時間完成學業</p:text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4-22T13:55:33.547" idx="5">
    <p:pos x="10" y="10"/>
    <p:text>輔系110學年度申請與核准比51%;輔系113學年度上升68%</p:text>
    <p:extLst>
      <p:ext uri="{C676402C-5697-4E1C-873F-D02D1690AC5C}">
        <p15:threadingInfo xmlns:p15="http://schemas.microsoft.com/office/powerpoint/2012/main" timeZoneBias="-480"/>
      </p:ext>
    </p:extLst>
  </p:cm>
  <p:cm authorId="1" dt="2025-04-22T14:00:05.990" idx="7">
    <p:pos x="10" y="146"/>
    <p:text>雙主修110學年度申請與核准比65%;113學年度比上升至70%</p:text>
    <p:extLst>
      <p:ext uri="{C676402C-5697-4E1C-873F-D02D1690AC5C}">
        <p15:threadingInfo xmlns:p15="http://schemas.microsoft.com/office/powerpoint/2012/main" timeZoneBias="-480">
          <p15:parentCm authorId="1" idx="5"/>
        </p15:threadingInfo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D1B435-9AE5-407D-B071-7532516534CA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E76FCBB-4717-42FC-B206-C0923CC0BA41}">
      <dgm:prSet custT="1"/>
      <dgm:spPr/>
      <dgm:t>
        <a:bodyPr/>
        <a:lstStyle/>
        <a:p>
          <a:r>
            <a:rPr lang="zh-TW" sz="2800" b="1" dirty="0"/>
            <a:t>查詢</a:t>
          </a:r>
          <a:r>
            <a:rPr lang="zh-TW" altLang="en-US" sz="2800" b="1" dirty="0"/>
            <a:t>開放名額申請方式</a:t>
          </a:r>
          <a:r>
            <a:rPr lang="zh-TW" sz="2800" b="1" dirty="0"/>
            <a:t>科目學分</a:t>
          </a:r>
          <a:r>
            <a:rPr lang="en-US" sz="2800" b="1" dirty="0"/>
            <a:t>:</a:t>
          </a:r>
          <a:r>
            <a:rPr lang="en-US" altLang="zh-TW" sz="2800" b="1" dirty="0"/>
            <a:t>5</a:t>
          </a:r>
          <a:r>
            <a:rPr lang="zh-TW" sz="2800" b="1" dirty="0"/>
            <a:t>月</a:t>
          </a:r>
          <a:r>
            <a:rPr lang="en-US" altLang="zh-TW" sz="2800" b="1" dirty="0"/>
            <a:t>4</a:t>
          </a:r>
          <a:r>
            <a:rPr lang="zh-TW" sz="2800" b="1" dirty="0"/>
            <a:t>日以後</a:t>
          </a:r>
          <a:endParaRPr lang="zh-TW" sz="2800" dirty="0"/>
        </a:p>
      </dgm:t>
    </dgm:pt>
    <dgm:pt modelId="{D58DC27F-2205-4D1D-984C-D36EA5CEDCF0}" type="parTrans" cxnId="{8D9EFD79-14CE-49A8-8F73-4E36D9098AF1}">
      <dgm:prSet/>
      <dgm:spPr/>
      <dgm:t>
        <a:bodyPr/>
        <a:lstStyle/>
        <a:p>
          <a:endParaRPr lang="zh-TW" altLang="en-US"/>
        </a:p>
      </dgm:t>
    </dgm:pt>
    <dgm:pt modelId="{3C509918-5F09-41AD-AAB9-790B7ABD01ED}" type="sibTrans" cxnId="{8D9EFD79-14CE-49A8-8F73-4E36D9098AF1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D8BD462A-6719-46A6-ADA6-324EB3E33D92}">
      <dgm:prSet custT="1"/>
      <dgm:spPr/>
      <dgm:t>
        <a:bodyPr/>
        <a:lstStyle/>
        <a:p>
          <a:r>
            <a:rPr lang="zh-TW" sz="2800" b="1" dirty="0"/>
            <a:t>申請時間</a:t>
          </a:r>
          <a:r>
            <a:rPr lang="en-US" sz="2800" b="1" dirty="0"/>
            <a:t>:</a:t>
          </a:r>
          <a:r>
            <a:rPr lang="en-US" altLang="zh-TW" sz="4800" b="1" dirty="0">
              <a:solidFill>
                <a:srgbClr val="FF0000"/>
              </a:solidFill>
            </a:rPr>
            <a:t>5</a:t>
          </a:r>
          <a:r>
            <a:rPr lang="zh-TW" altLang="en-US" sz="4800" b="1" dirty="0">
              <a:solidFill>
                <a:srgbClr val="FF0000"/>
              </a:solidFill>
            </a:rPr>
            <a:t>月</a:t>
          </a:r>
          <a:r>
            <a:rPr lang="en-US" altLang="zh-TW" sz="4800" b="1" dirty="0">
              <a:solidFill>
                <a:srgbClr val="FF0000"/>
              </a:solidFill>
            </a:rPr>
            <a:t>18</a:t>
          </a:r>
          <a:r>
            <a:rPr lang="zh-TW" altLang="en-US" sz="4800" b="1" dirty="0">
              <a:solidFill>
                <a:srgbClr val="FF0000"/>
              </a:solidFill>
            </a:rPr>
            <a:t>日</a:t>
          </a:r>
          <a:r>
            <a:rPr lang="en-US" sz="4800" b="1" dirty="0">
              <a:solidFill>
                <a:srgbClr val="FF0000"/>
              </a:solidFill>
            </a:rPr>
            <a:t>~</a:t>
          </a:r>
          <a:r>
            <a:rPr lang="en-US" altLang="zh-TW" sz="4800" b="1" dirty="0">
              <a:solidFill>
                <a:srgbClr val="FF0000"/>
              </a:solidFill>
            </a:rPr>
            <a:t>5</a:t>
          </a:r>
          <a:r>
            <a:rPr lang="zh-TW" altLang="en-US" sz="4800" b="1" dirty="0">
              <a:solidFill>
                <a:srgbClr val="FF0000"/>
              </a:solidFill>
            </a:rPr>
            <a:t>月</a:t>
          </a:r>
          <a:r>
            <a:rPr lang="en-US" altLang="zh-TW" sz="4800" b="1" dirty="0">
              <a:solidFill>
                <a:srgbClr val="FF0000"/>
              </a:solidFill>
            </a:rPr>
            <a:t>22</a:t>
          </a:r>
          <a:r>
            <a:rPr lang="zh-TW" altLang="en-US" sz="4800" b="1" dirty="0">
              <a:solidFill>
                <a:srgbClr val="FF0000"/>
              </a:solidFill>
            </a:rPr>
            <a:t>日</a:t>
          </a:r>
          <a:endParaRPr lang="zh-TW" sz="4800" dirty="0"/>
        </a:p>
      </dgm:t>
    </dgm:pt>
    <dgm:pt modelId="{9A3CB4EC-73B3-40CA-93E4-BEFAFE339A72}" type="parTrans" cxnId="{4AF76BF9-2702-4763-A5EA-42F3B8E3FE0F}">
      <dgm:prSet/>
      <dgm:spPr/>
      <dgm:t>
        <a:bodyPr/>
        <a:lstStyle/>
        <a:p>
          <a:endParaRPr lang="zh-TW" altLang="en-US"/>
        </a:p>
      </dgm:t>
    </dgm:pt>
    <dgm:pt modelId="{249C6CE6-20C8-4AC7-A420-8EC36D22BABE}" type="sibTrans" cxnId="{4AF76BF9-2702-4763-A5EA-42F3B8E3FE0F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7E647058-7EC5-40CB-A359-9DA4BFF9AC14}">
      <dgm:prSet custT="1"/>
      <dgm:spPr/>
      <dgm:t>
        <a:bodyPr/>
        <a:lstStyle/>
        <a:p>
          <a:r>
            <a:rPr lang="zh-TW" sz="2800" b="1" dirty="0"/>
            <a:t>公告</a:t>
          </a:r>
          <a:r>
            <a:rPr lang="zh-TW" altLang="en-US" sz="2800" b="1" dirty="0"/>
            <a:t>錄取名單</a:t>
          </a:r>
          <a:r>
            <a:rPr lang="zh-TW" sz="2800" b="1" dirty="0"/>
            <a:t>時間</a:t>
          </a:r>
          <a:r>
            <a:rPr lang="en-US" sz="2800" b="1" dirty="0"/>
            <a:t>:</a:t>
          </a:r>
          <a:r>
            <a:rPr lang="en-US" altLang="zh-TW" sz="2800" b="1" dirty="0"/>
            <a:t>115</a:t>
          </a:r>
          <a:r>
            <a:rPr lang="zh-TW" altLang="en-US" sz="2800" b="1" dirty="0"/>
            <a:t>年</a:t>
          </a:r>
          <a:r>
            <a:rPr lang="en-US" altLang="zh-TW" sz="2800" b="1" dirty="0"/>
            <a:t>7</a:t>
          </a:r>
          <a:r>
            <a:rPr lang="zh-TW" sz="2800" b="1" dirty="0"/>
            <a:t>月</a:t>
          </a:r>
          <a:r>
            <a:rPr lang="en-US" altLang="zh-TW" sz="2800" b="1" dirty="0"/>
            <a:t>1</a:t>
          </a:r>
          <a:r>
            <a:rPr lang="zh-TW" altLang="en-US" sz="2800" b="1" dirty="0"/>
            <a:t>日</a:t>
          </a:r>
          <a:endParaRPr lang="zh-TW" sz="2800" dirty="0"/>
        </a:p>
      </dgm:t>
    </dgm:pt>
    <dgm:pt modelId="{2B80D357-D375-40C5-889C-37ECF4BCE7F7}" type="parTrans" cxnId="{D533573A-1648-4108-91E1-13750A937A8C}">
      <dgm:prSet/>
      <dgm:spPr/>
      <dgm:t>
        <a:bodyPr/>
        <a:lstStyle/>
        <a:p>
          <a:endParaRPr lang="zh-TW" altLang="en-US"/>
        </a:p>
      </dgm:t>
    </dgm:pt>
    <dgm:pt modelId="{48930AEC-483A-4F49-AE3E-1E6A80590EF8}" type="sibTrans" cxnId="{D533573A-1648-4108-91E1-13750A937A8C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9D7F112B-86A8-4690-926D-489E0B3C7DD1}">
      <dgm:prSet custT="1"/>
      <dgm:spPr/>
      <dgm:t>
        <a:bodyPr/>
        <a:lstStyle/>
        <a:p>
          <a:endParaRPr lang="en-US" altLang="zh-TW" sz="1800" b="1" dirty="0"/>
        </a:p>
        <a:p>
          <a:r>
            <a:rPr lang="zh-TW" sz="2400" b="1" dirty="0"/>
            <a:t>次學期開學第</a:t>
          </a:r>
          <a:r>
            <a:rPr lang="en-US" sz="2400" b="1" dirty="0"/>
            <a:t>1</a:t>
          </a:r>
          <a:r>
            <a:rPr lang="zh-TW" sz="2400" b="1" dirty="0"/>
            <a:t>週前繳交</a:t>
          </a:r>
          <a:endParaRPr lang="en-US" altLang="zh-TW" sz="2400" b="1" dirty="0"/>
        </a:p>
        <a:p>
          <a:r>
            <a:rPr lang="zh-TW" sz="2400" b="1" u="sng" dirty="0"/>
            <a:t>修讀輔系雙主修意願確認書</a:t>
          </a:r>
          <a:r>
            <a:rPr lang="en-US" sz="2400" b="1" u="sng" dirty="0"/>
            <a:t>/</a:t>
          </a:r>
          <a:r>
            <a:rPr lang="zh-TW" sz="2400" b="1" u="sng" dirty="0"/>
            <a:t>放棄修讀輔系雙主修資格書</a:t>
          </a:r>
          <a:br>
            <a:rPr lang="en-US" sz="2400" b="1" dirty="0"/>
          </a:br>
          <a:br>
            <a:rPr lang="en-US" sz="900" b="1" dirty="0"/>
          </a:br>
          <a:endParaRPr lang="zh-TW" sz="900" dirty="0"/>
        </a:p>
      </dgm:t>
    </dgm:pt>
    <dgm:pt modelId="{0843F01C-E90E-40C9-B9F7-8BE624733D74}" type="parTrans" cxnId="{43D8E64A-0CFD-44AC-833B-10BEEDFA4CA9}">
      <dgm:prSet/>
      <dgm:spPr/>
      <dgm:t>
        <a:bodyPr/>
        <a:lstStyle/>
        <a:p>
          <a:endParaRPr lang="zh-TW" altLang="en-US"/>
        </a:p>
      </dgm:t>
    </dgm:pt>
    <dgm:pt modelId="{E37734C8-41C2-4405-B21B-9142C594EA20}" type="sibTrans" cxnId="{43D8E64A-0CFD-44AC-833B-10BEEDFA4CA9}">
      <dgm:prSet/>
      <dgm:spPr/>
      <dgm:t>
        <a:bodyPr/>
        <a:lstStyle/>
        <a:p>
          <a:endParaRPr lang="zh-TW" altLang="en-US"/>
        </a:p>
      </dgm:t>
    </dgm:pt>
    <dgm:pt modelId="{E43C791B-4A26-4DAF-939C-9214225794C0}" type="pres">
      <dgm:prSet presAssocID="{B0D1B435-9AE5-407D-B071-7532516534CA}" presName="outerComposite" presStyleCnt="0">
        <dgm:presLayoutVars>
          <dgm:chMax val="5"/>
          <dgm:dir/>
          <dgm:resizeHandles val="exact"/>
        </dgm:presLayoutVars>
      </dgm:prSet>
      <dgm:spPr/>
    </dgm:pt>
    <dgm:pt modelId="{36F486C5-A7BD-4886-9D4C-869E374BDA63}" type="pres">
      <dgm:prSet presAssocID="{B0D1B435-9AE5-407D-B071-7532516534CA}" presName="dummyMaxCanvas" presStyleCnt="0">
        <dgm:presLayoutVars/>
      </dgm:prSet>
      <dgm:spPr/>
    </dgm:pt>
    <dgm:pt modelId="{6B266C97-5090-48C3-BE82-D37CAF5D5872}" type="pres">
      <dgm:prSet presAssocID="{B0D1B435-9AE5-407D-B071-7532516534CA}" presName="FourNodes_1" presStyleLbl="node1" presStyleIdx="0" presStyleCnt="4" custScaleX="103578">
        <dgm:presLayoutVars>
          <dgm:bulletEnabled val="1"/>
        </dgm:presLayoutVars>
      </dgm:prSet>
      <dgm:spPr/>
    </dgm:pt>
    <dgm:pt modelId="{CDD35926-4A4C-42EB-8CC5-F116D67DB8DA}" type="pres">
      <dgm:prSet presAssocID="{B0D1B435-9AE5-407D-B071-7532516534CA}" presName="FourNodes_2" presStyleLbl="node1" presStyleIdx="1" presStyleCnt="4" custScaleX="103783">
        <dgm:presLayoutVars>
          <dgm:bulletEnabled val="1"/>
        </dgm:presLayoutVars>
      </dgm:prSet>
      <dgm:spPr/>
    </dgm:pt>
    <dgm:pt modelId="{39598739-5CE2-4092-9D93-D4F2D4677D22}" type="pres">
      <dgm:prSet presAssocID="{B0D1B435-9AE5-407D-B071-7532516534CA}" presName="FourNodes_3" presStyleLbl="node1" presStyleIdx="2" presStyleCnt="4">
        <dgm:presLayoutVars>
          <dgm:bulletEnabled val="1"/>
        </dgm:presLayoutVars>
      </dgm:prSet>
      <dgm:spPr/>
    </dgm:pt>
    <dgm:pt modelId="{063B372D-A9C8-43FA-9E6E-5CBFD8DB52CC}" type="pres">
      <dgm:prSet presAssocID="{B0D1B435-9AE5-407D-B071-7532516534CA}" presName="FourNodes_4" presStyleLbl="node1" presStyleIdx="3" presStyleCnt="4" custScaleX="107437">
        <dgm:presLayoutVars>
          <dgm:bulletEnabled val="1"/>
        </dgm:presLayoutVars>
      </dgm:prSet>
      <dgm:spPr/>
    </dgm:pt>
    <dgm:pt modelId="{870C1ACC-007E-4C1C-B6F7-70D3807F9902}" type="pres">
      <dgm:prSet presAssocID="{B0D1B435-9AE5-407D-B071-7532516534CA}" presName="FourConn_1-2" presStyleLbl="fgAccFollowNode1" presStyleIdx="0" presStyleCnt="3">
        <dgm:presLayoutVars>
          <dgm:bulletEnabled val="1"/>
        </dgm:presLayoutVars>
      </dgm:prSet>
      <dgm:spPr/>
    </dgm:pt>
    <dgm:pt modelId="{2E094FB2-969B-450C-A16A-4715B5DBBCAE}" type="pres">
      <dgm:prSet presAssocID="{B0D1B435-9AE5-407D-B071-7532516534CA}" presName="FourConn_2-3" presStyleLbl="fgAccFollowNode1" presStyleIdx="1" presStyleCnt="3">
        <dgm:presLayoutVars>
          <dgm:bulletEnabled val="1"/>
        </dgm:presLayoutVars>
      </dgm:prSet>
      <dgm:spPr/>
    </dgm:pt>
    <dgm:pt modelId="{C3A48337-E5A2-4365-94FA-91BE1B7484DB}" type="pres">
      <dgm:prSet presAssocID="{B0D1B435-9AE5-407D-B071-7532516534CA}" presName="FourConn_3-4" presStyleLbl="fgAccFollowNode1" presStyleIdx="2" presStyleCnt="3">
        <dgm:presLayoutVars>
          <dgm:bulletEnabled val="1"/>
        </dgm:presLayoutVars>
      </dgm:prSet>
      <dgm:spPr/>
    </dgm:pt>
    <dgm:pt modelId="{261A9376-3AC1-406E-8FCC-A16C9F6BEF0B}" type="pres">
      <dgm:prSet presAssocID="{B0D1B435-9AE5-407D-B071-7532516534CA}" presName="FourNodes_1_text" presStyleLbl="node1" presStyleIdx="3" presStyleCnt="4">
        <dgm:presLayoutVars>
          <dgm:bulletEnabled val="1"/>
        </dgm:presLayoutVars>
      </dgm:prSet>
      <dgm:spPr/>
    </dgm:pt>
    <dgm:pt modelId="{24F56302-CF2C-4C96-8E18-E41DE4F26BCE}" type="pres">
      <dgm:prSet presAssocID="{B0D1B435-9AE5-407D-B071-7532516534CA}" presName="FourNodes_2_text" presStyleLbl="node1" presStyleIdx="3" presStyleCnt="4">
        <dgm:presLayoutVars>
          <dgm:bulletEnabled val="1"/>
        </dgm:presLayoutVars>
      </dgm:prSet>
      <dgm:spPr/>
    </dgm:pt>
    <dgm:pt modelId="{8F6238B4-7FD6-4E4A-A34E-D404023ECAE9}" type="pres">
      <dgm:prSet presAssocID="{B0D1B435-9AE5-407D-B071-7532516534CA}" presName="FourNodes_3_text" presStyleLbl="node1" presStyleIdx="3" presStyleCnt="4">
        <dgm:presLayoutVars>
          <dgm:bulletEnabled val="1"/>
        </dgm:presLayoutVars>
      </dgm:prSet>
      <dgm:spPr/>
    </dgm:pt>
    <dgm:pt modelId="{9573A09A-06D2-4686-9264-FA412E6FEB24}" type="pres">
      <dgm:prSet presAssocID="{B0D1B435-9AE5-407D-B071-7532516534CA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531B8A0B-ED5B-488E-8346-6505FAD16D8A}" type="presOf" srcId="{3C509918-5F09-41AD-AAB9-790B7ABD01ED}" destId="{870C1ACC-007E-4C1C-B6F7-70D3807F9902}" srcOrd="0" destOrd="0" presId="urn:microsoft.com/office/officeart/2005/8/layout/vProcess5"/>
    <dgm:cxn modelId="{7C462F2B-2444-4793-BAF6-CACF64FBC817}" type="presOf" srcId="{9D7F112B-86A8-4690-926D-489E0B3C7DD1}" destId="{063B372D-A9C8-43FA-9E6E-5CBFD8DB52CC}" srcOrd="0" destOrd="0" presId="urn:microsoft.com/office/officeart/2005/8/layout/vProcess5"/>
    <dgm:cxn modelId="{D533573A-1648-4108-91E1-13750A937A8C}" srcId="{B0D1B435-9AE5-407D-B071-7532516534CA}" destId="{7E647058-7EC5-40CB-A359-9DA4BFF9AC14}" srcOrd="2" destOrd="0" parTransId="{2B80D357-D375-40C5-889C-37ECF4BCE7F7}" sibTransId="{48930AEC-483A-4F49-AE3E-1E6A80590EF8}"/>
    <dgm:cxn modelId="{578B7860-E4F3-4612-8C14-6CECD5FC3660}" type="presOf" srcId="{249C6CE6-20C8-4AC7-A420-8EC36D22BABE}" destId="{2E094FB2-969B-450C-A16A-4715B5DBBCAE}" srcOrd="0" destOrd="0" presId="urn:microsoft.com/office/officeart/2005/8/layout/vProcess5"/>
    <dgm:cxn modelId="{43D8E64A-0CFD-44AC-833B-10BEEDFA4CA9}" srcId="{B0D1B435-9AE5-407D-B071-7532516534CA}" destId="{9D7F112B-86A8-4690-926D-489E0B3C7DD1}" srcOrd="3" destOrd="0" parTransId="{0843F01C-E90E-40C9-B9F7-8BE624733D74}" sibTransId="{E37734C8-41C2-4405-B21B-9142C594EA20}"/>
    <dgm:cxn modelId="{B580416C-E814-4618-88BF-6886B7555DBF}" type="presOf" srcId="{B0D1B435-9AE5-407D-B071-7532516534CA}" destId="{E43C791B-4A26-4DAF-939C-9214225794C0}" srcOrd="0" destOrd="0" presId="urn:microsoft.com/office/officeart/2005/8/layout/vProcess5"/>
    <dgm:cxn modelId="{8D9EFD79-14CE-49A8-8F73-4E36D9098AF1}" srcId="{B0D1B435-9AE5-407D-B071-7532516534CA}" destId="{4E76FCBB-4717-42FC-B206-C0923CC0BA41}" srcOrd="0" destOrd="0" parTransId="{D58DC27F-2205-4D1D-984C-D36EA5CEDCF0}" sibTransId="{3C509918-5F09-41AD-AAB9-790B7ABD01ED}"/>
    <dgm:cxn modelId="{BF77837E-9203-4A8B-86F1-5FFA0F1A874E}" type="presOf" srcId="{9D7F112B-86A8-4690-926D-489E0B3C7DD1}" destId="{9573A09A-06D2-4686-9264-FA412E6FEB24}" srcOrd="1" destOrd="0" presId="urn:microsoft.com/office/officeart/2005/8/layout/vProcess5"/>
    <dgm:cxn modelId="{64B4079E-34C9-4A01-947C-56268CECCE3C}" type="presOf" srcId="{4E76FCBB-4717-42FC-B206-C0923CC0BA41}" destId="{6B266C97-5090-48C3-BE82-D37CAF5D5872}" srcOrd="0" destOrd="0" presId="urn:microsoft.com/office/officeart/2005/8/layout/vProcess5"/>
    <dgm:cxn modelId="{3C3F75A6-EE7F-4512-B94A-361B2E58519A}" type="presOf" srcId="{7E647058-7EC5-40CB-A359-9DA4BFF9AC14}" destId="{8F6238B4-7FD6-4E4A-A34E-D404023ECAE9}" srcOrd="1" destOrd="0" presId="urn:microsoft.com/office/officeart/2005/8/layout/vProcess5"/>
    <dgm:cxn modelId="{D1249CA8-C657-49D2-9704-4FBDAA714235}" type="presOf" srcId="{4E76FCBB-4717-42FC-B206-C0923CC0BA41}" destId="{261A9376-3AC1-406E-8FCC-A16C9F6BEF0B}" srcOrd="1" destOrd="0" presId="urn:microsoft.com/office/officeart/2005/8/layout/vProcess5"/>
    <dgm:cxn modelId="{7F5D20A9-0EBB-43B6-BF51-B0E067A05C88}" type="presOf" srcId="{D8BD462A-6719-46A6-ADA6-324EB3E33D92}" destId="{CDD35926-4A4C-42EB-8CC5-F116D67DB8DA}" srcOrd="0" destOrd="0" presId="urn:microsoft.com/office/officeart/2005/8/layout/vProcess5"/>
    <dgm:cxn modelId="{C8E0FFAB-DBC3-4F68-9618-96BA408C85C3}" type="presOf" srcId="{D8BD462A-6719-46A6-ADA6-324EB3E33D92}" destId="{24F56302-CF2C-4C96-8E18-E41DE4F26BCE}" srcOrd="1" destOrd="0" presId="urn:microsoft.com/office/officeart/2005/8/layout/vProcess5"/>
    <dgm:cxn modelId="{F0A2A4AF-B345-4E3B-9749-A673DD7DE58A}" type="presOf" srcId="{7E647058-7EC5-40CB-A359-9DA4BFF9AC14}" destId="{39598739-5CE2-4092-9D93-D4F2D4677D22}" srcOrd="0" destOrd="0" presId="urn:microsoft.com/office/officeart/2005/8/layout/vProcess5"/>
    <dgm:cxn modelId="{0CFE65C8-8A2D-4F11-875E-7E396B68C812}" type="presOf" srcId="{48930AEC-483A-4F49-AE3E-1E6A80590EF8}" destId="{C3A48337-E5A2-4365-94FA-91BE1B7484DB}" srcOrd="0" destOrd="0" presId="urn:microsoft.com/office/officeart/2005/8/layout/vProcess5"/>
    <dgm:cxn modelId="{4AF76BF9-2702-4763-A5EA-42F3B8E3FE0F}" srcId="{B0D1B435-9AE5-407D-B071-7532516534CA}" destId="{D8BD462A-6719-46A6-ADA6-324EB3E33D92}" srcOrd="1" destOrd="0" parTransId="{9A3CB4EC-73B3-40CA-93E4-BEFAFE339A72}" sibTransId="{249C6CE6-20C8-4AC7-A420-8EC36D22BABE}"/>
    <dgm:cxn modelId="{E25AF7F2-0801-4E61-BC69-79C17396719D}" type="presParOf" srcId="{E43C791B-4A26-4DAF-939C-9214225794C0}" destId="{36F486C5-A7BD-4886-9D4C-869E374BDA63}" srcOrd="0" destOrd="0" presId="urn:microsoft.com/office/officeart/2005/8/layout/vProcess5"/>
    <dgm:cxn modelId="{B40C8E46-270D-4341-AEDD-2D3B94035ED0}" type="presParOf" srcId="{E43C791B-4A26-4DAF-939C-9214225794C0}" destId="{6B266C97-5090-48C3-BE82-D37CAF5D5872}" srcOrd="1" destOrd="0" presId="urn:microsoft.com/office/officeart/2005/8/layout/vProcess5"/>
    <dgm:cxn modelId="{C4717465-65CD-4AAD-BC43-CE5C15473052}" type="presParOf" srcId="{E43C791B-4A26-4DAF-939C-9214225794C0}" destId="{CDD35926-4A4C-42EB-8CC5-F116D67DB8DA}" srcOrd="2" destOrd="0" presId="urn:microsoft.com/office/officeart/2005/8/layout/vProcess5"/>
    <dgm:cxn modelId="{CBD4D475-E6DC-4576-A2DA-677526068E3B}" type="presParOf" srcId="{E43C791B-4A26-4DAF-939C-9214225794C0}" destId="{39598739-5CE2-4092-9D93-D4F2D4677D22}" srcOrd="3" destOrd="0" presId="urn:microsoft.com/office/officeart/2005/8/layout/vProcess5"/>
    <dgm:cxn modelId="{99A8F39E-8953-48CC-B22B-64DEFDD22C4D}" type="presParOf" srcId="{E43C791B-4A26-4DAF-939C-9214225794C0}" destId="{063B372D-A9C8-43FA-9E6E-5CBFD8DB52CC}" srcOrd="4" destOrd="0" presId="urn:microsoft.com/office/officeart/2005/8/layout/vProcess5"/>
    <dgm:cxn modelId="{65AD9E7C-53F4-4289-A936-58ED372BB75F}" type="presParOf" srcId="{E43C791B-4A26-4DAF-939C-9214225794C0}" destId="{870C1ACC-007E-4C1C-B6F7-70D3807F9902}" srcOrd="5" destOrd="0" presId="urn:microsoft.com/office/officeart/2005/8/layout/vProcess5"/>
    <dgm:cxn modelId="{937712FA-078D-440C-91D7-8B9A8B75B0AF}" type="presParOf" srcId="{E43C791B-4A26-4DAF-939C-9214225794C0}" destId="{2E094FB2-969B-450C-A16A-4715B5DBBCAE}" srcOrd="6" destOrd="0" presId="urn:microsoft.com/office/officeart/2005/8/layout/vProcess5"/>
    <dgm:cxn modelId="{DB69272E-0880-4DB7-91C9-ABA7F0E626BA}" type="presParOf" srcId="{E43C791B-4A26-4DAF-939C-9214225794C0}" destId="{C3A48337-E5A2-4365-94FA-91BE1B7484DB}" srcOrd="7" destOrd="0" presId="urn:microsoft.com/office/officeart/2005/8/layout/vProcess5"/>
    <dgm:cxn modelId="{E05C680B-21E4-4FB1-AB76-418F8EA62489}" type="presParOf" srcId="{E43C791B-4A26-4DAF-939C-9214225794C0}" destId="{261A9376-3AC1-406E-8FCC-A16C9F6BEF0B}" srcOrd="8" destOrd="0" presId="urn:microsoft.com/office/officeart/2005/8/layout/vProcess5"/>
    <dgm:cxn modelId="{FC021C1C-3901-4CA0-A8A7-9181A4814325}" type="presParOf" srcId="{E43C791B-4A26-4DAF-939C-9214225794C0}" destId="{24F56302-CF2C-4C96-8E18-E41DE4F26BCE}" srcOrd="9" destOrd="0" presId="urn:microsoft.com/office/officeart/2005/8/layout/vProcess5"/>
    <dgm:cxn modelId="{835A1FDF-947D-4150-9B5D-C29E4C111FB7}" type="presParOf" srcId="{E43C791B-4A26-4DAF-939C-9214225794C0}" destId="{8F6238B4-7FD6-4E4A-A34E-D404023ECAE9}" srcOrd="10" destOrd="0" presId="urn:microsoft.com/office/officeart/2005/8/layout/vProcess5"/>
    <dgm:cxn modelId="{B7AB9553-360C-4ABA-A14C-2D179AADA25C}" type="presParOf" srcId="{E43C791B-4A26-4DAF-939C-9214225794C0}" destId="{9573A09A-06D2-4686-9264-FA412E6FEB2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C480C8-1A1D-4FAE-8124-8E518004F8DA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8861728-FAA2-480C-B47F-85457C1ECE3B}">
      <dgm:prSet/>
      <dgm:spPr/>
      <dgm:t>
        <a:bodyPr/>
        <a:lstStyle/>
        <a:p>
          <a:r>
            <a:rPr lang="zh-TW" altLang="en-US" dirty="0"/>
            <a:t>畢業學分</a:t>
          </a:r>
          <a:r>
            <a:rPr lang="en-US" altLang="zh-TW" dirty="0"/>
            <a:t>128</a:t>
          </a:r>
          <a:endParaRPr lang="zh-TW" dirty="0"/>
        </a:p>
      </dgm:t>
    </dgm:pt>
    <dgm:pt modelId="{949586CE-6030-498B-967A-8FC344B06752}" type="parTrans" cxnId="{1DC6EAE1-E299-465C-8A0A-25BB66A3183C}">
      <dgm:prSet/>
      <dgm:spPr/>
      <dgm:t>
        <a:bodyPr/>
        <a:lstStyle/>
        <a:p>
          <a:endParaRPr lang="zh-TW" altLang="en-US"/>
        </a:p>
      </dgm:t>
    </dgm:pt>
    <dgm:pt modelId="{9922ED75-EF71-47DC-81EC-206D510ADA2A}" type="sibTrans" cxnId="{1DC6EAE1-E299-465C-8A0A-25BB66A3183C}">
      <dgm:prSet/>
      <dgm:spPr/>
      <dgm:t>
        <a:bodyPr/>
        <a:lstStyle/>
        <a:p>
          <a:endParaRPr lang="zh-TW" altLang="en-US"/>
        </a:p>
      </dgm:t>
    </dgm:pt>
    <dgm:pt modelId="{8A451427-77F6-43EC-8F91-72A144506F65}">
      <dgm:prSet/>
      <dgm:spPr/>
      <dgm:t>
        <a:bodyPr/>
        <a:lstStyle/>
        <a:p>
          <a:r>
            <a:rPr lang="zh-TW" altLang="en-US" dirty="0"/>
            <a:t>畢業學分</a:t>
          </a:r>
          <a:r>
            <a:rPr lang="en-US" altLang="zh-TW" dirty="0"/>
            <a:t>128</a:t>
          </a:r>
          <a:endParaRPr lang="zh-TW" dirty="0"/>
        </a:p>
      </dgm:t>
    </dgm:pt>
    <dgm:pt modelId="{8CCFE09E-DF51-47F1-90F5-FCF4137AB807}" type="parTrans" cxnId="{E7085031-5047-43F5-9219-09E810E74DD9}">
      <dgm:prSet/>
      <dgm:spPr/>
      <dgm:t>
        <a:bodyPr/>
        <a:lstStyle/>
        <a:p>
          <a:endParaRPr lang="zh-TW" altLang="en-US"/>
        </a:p>
      </dgm:t>
    </dgm:pt>
    <dgm:pt modelId="{E62670EF-A759-454A-9386-3E527EB90F3F}" type="sibTrans" cxnId="{E7085031-5047-43F5-9219-09E810E74DD9}">
      <dgm:prSet/>
      <dgm:spPr/>
      <dgm:t>
        <a:bodyPr/>
        <a:lstStyle/>
        <a:p>
          <a:endParaRPr lang="zh-TW" altLang="en-US"/>
        </a:p>
      </dgm:t>
    </dgm:pt>
    <dgm:pt modelId="{BF256AF6-11D0-4C49-9F84-25F0C58C6DEC}">
      <dgm:prSet custT="1"/>
      <dgm:spPr/>
      <dgm:t>
        <a:bodyPr/>
        <a:lstStyle/>
        <a:p>
          <a:r>
            <a:rPr lang="zh-TW" altLang="en-US" sz="3600" b="1" dirty="0"/>
            <a:t>雙主修：</a:t>
          </a:r>
          <a:endParaRPr lang="zh-TW" altLang="en-US" sz="2500" dirty="0"/>
        </a:p>
      </dgm:t>
    </dgm:pt>
    <dgm:pt modelId="{2D2FCA1F-0F12-4E10-845F-A1DE02D58C68}" type="parTrans" cxnId="{B525F770-0508-4012-B051-8F88B97953B4}">
      <dgm:prSet/>
      <dgm:spPr/>
      <dgm:t>
        <a:bodyPr/>
        <a:lstStyle/>
        <a:p>
          <a:endParaRPr lang="zh-TW" altLang="en-US"/>
        </a:p>
      </dgm:t>
    </dgm:pt>
    <dgm:pt modelId="{05C1207E-CB62-475D-8E67-CC7079D9C813}" type="sibTrans" cxnId="{B525F770-0508-4012-B051-8F88B97953B4}">
      <dgm:prSet/>
      <dgm:spPr/>
      <dgm:t>
        <a:bodyPr/>
        <a:lstStyle/>
        <a:p>
          <a:endParaRPr lang="zh-TW" altLang="en-US"/>
        </a:p>
      </dgm:t>
    </dgm:pt>
    <dgm:pt modelId="{0A413041-4546-43D1-9733-EA4ED44C6871}">
      <dgm:prSet custT="1"/>
      <dgm:spPr/>
      <dgm:t>
        <a:bodyPr/>
        <a:lstStyle/>
        <a:p>
          <a:r>
            <a:rPr lang="zh-TW" altLang="en-US" sz="3600" b="1" dirty="0"/>
            <a:t>輔    系</a:t>
          </a:r>
          <a:r>
            <a:rPr lang="zh-TW" altLang="en-US" sz="3600" dirty="0"/>
            <a:t>：</a:t>
          </a:r>
        </a:p>
      </dgm:t>
    </dgm:pt>
    <dgm:pt modelId="{C70D710B-5387-445B-A157-034F5A99BE2F}" type="parTrans" cxnId="{31199109-6E71-4E0E-9611-7483004A502F}">
      <dgm:prSet/>
      <dgm:spPr/>
      <dgm:t>
        <a:bodyPr/>
        <a:lstStyle/>
        <a:p>
          <a:endParaRPr lang="zh-TW" altLang="en-US"/>
        </a:p>
      </dgm:t>
    </dgm:pt>
    <dgm:pt modelId="{9B5A31FE-9A63-4586-B938-28A7839D3A58}" type="sibTrans" cxnId="{31199109-6E71-4E0E-9611-7483004A502F}">
      <dgm:prSet/>
      <dgm:spPr/>
      <dgm:t>
        <a:bodyPr/>
        <a:lstStyle/>
        <a:p>
          <a:endParaRPr lang="zh-TW" altLang="en-US"/>
        </a:p>
      </dgm:t>
    </dgm:pt>
    <dgm:pt modelId="{F6A052CF-F9F7-4062-BEA0-418305F501A6}">
      <dgm:prSet custT="1"/>
      <dgm:spPr/>
      <dgm:t>
        <a:bodyPr/>
        <a:lstStyle/>
        <a:p>
          <a:r>
            <a:rPr lang="en-US" altLang="zh-TW" sz="3600" dirty="0"/>
            <a:t>+20</a:t>
          </a:r>
          <a:r>
            <a:rPr lang="zh-TW" altLang="en-US" sz="3600" dirty="0"/>
            <a:t>至</a:t>
          </a:r>
          <a:r>
            <a:rPr lang="en-US" altLang="zh-TW" sz="3600" dirty="0"/>
            <a:t>30</a:t>
          </a:r>
          <a:r>
            <a:rPr lang="zh-TW" altLang="en-US" sz="3600" dirty="0"/>
            <a:t>學分</a:t>
          </a:r>
        </a:p>
      </dgm:t>
    </dgm:pt>
    <dgm:pt modelId="{2B9AD794-55B6-422F-B12A-38C144D0A307}" type="parTrans" cxnId="{0F6E47AD-C0B8-4896-9487-222871E5AF97}">
      <dgm:prSet/>
      <dgm:spPr/>
      <dgm:t>
        <a:bodyPr/>
        <a:lstStyle/>
        <a:p>
          <a:endParaRPr lang="zh-TW" altLang="en-US"/>
        </a:p>
      </dgm:t>
    </dgm:pt>
    <dgm:pt modelId="{F84AA1DE-0BCC-4D59-BBBD-6CE439CF6F90}" type="sibTrans" cxnId="{0F6E47AD-C0B8-4896-9487-222871E5AF97}">
      <dgm:prSet/>
      <dgm:spPr/>
      <dgm:t>
        <a:bodyPr/>
        <a:lstStyle/>
        <a:p>
          <a:endParaRPr lang="zh-TW" altLang="en-US"/>
        </a:p>
      </dgm:t>
    </dgm:pt>
    <dgm:pt modelId="{B4FF57E7-B247-4FAA-A9BF-50C049F4163A}">
      <dgm:prSet custT="1"/>
      <dgm:spPr/>
      <dgm:t>
        <a:bodyPr/>
        <a:lstStyle/>
        <a:p>
          <a:r>
            <a:rPr lang="en-US" altLang="zh-TW" sz="3600" b="1" dirty="0"/>
            <a:t>+40</a:t>
          </a:r>
          <a:r>
            <a:rPr lang="zh-TW" altLang="en-US" sz="3600" dirty="0"/>
            <a:t>至</a:t>
          </a:r>
          <a:r>
            <a:rPr lang="en-US" altLang="zh-TW" sz="3600" dirty="0"/>
            <a:t>50</a:t>
          </a:r>
          <a:r>
            <a:rPr lang="zh-TW" altLang="en-US" sz="3600" dirty="0"/>
            <a:t>學分為原則</a:t>
          </a:r>
          <a:endParaRPr lang="zh-TW" altLang="en-US" sz="2500" dirty="0"/>
        </a:p>
      </dgm:t>
    </dgm:pt>
    <dgm:pt modelId="{D559F20F-3C9B-4FE0-8609-BBE7B8F2C22D}" type="parTrans" cxnId="{14B1ACBE-79D2-4E36-8E03-E4D4BC42B460}">
      <dgm:prSet/>
      <dgm:spPr/>
      <dgm:t>
        <a:bodyPr/>
        <a:lstStyle/>
        <a:p>
          <a:endParaRPr lang="zh-TW" altLang="en-US"/>
        </a:p>
      </dgm:t>
    </dgm:pt>
    <dgm:pt modelId="{729A1357-CF7C-45F6-BDE7-40777D116772}" type="sibTrans" cxnId="{14B1ACBE-79D2-4E36-8E03-E4D4BC42B460}">
      <dgm:prSet/>
      <dgm:spPr/>
      <dgm:t>
        <a:bodyPr/>
        <a:lstStyle/>
        <a:p>
          <a:endParaRPr lang="zh-TW" altLang="en-US"/>
        </a:p>
      </dgm:t>
    </dgm:pt>
    <dgm:pt modelId="{07D66C7A-7415-4AB5-AF6B-962937ACBAFC}" type="pres">
      <dgm:prSet presAssocID="{30C480C8-1A1D-4FAE-8124-8E518004F8DA}" presName="Name0" presStyleCnt="0">
        <dgm:presLayoutVars>
          <dgm:dir/>
          <dgm:animLvl val="lvl"/>
          <dgm:resizeHandles/>
        </dgm:presLayoutVars>
      </dgm:prSet>
      <dgm:spPr/>
    </dgm:pt>
    <dgm:pt modelId="{4AD715DF-51E9-49EE-B066-83FE7DE648FB}" type="pres">
      <dgm:prSet presAssocID="{08861728-FAA2-480C-B47F-85457C1ECE3B}" presName="linNode" presStyleCnt="0"/>
      <dgm:spPr/>
    </dgm:pt>
    <dgm:pt modelId="{577C8020-F0C8-4E79-9340-F301AB109BC7}" type="pres">
      <dgm:prSet presAssocID="{08861728-FAA2-480C-B47F-85457C1ECE3B}" presName="parentShp" presStyleLbl="node1" presStyleIdx="0" presStyleCnt="2" custScaleX="100168" custScaleY="100451" custLinFactNeighborX="-32802" custLinFactNeighborY="1447">
        <dgm:presLayoutVars>
          <dgm:bulletEnabled val="1"/>
        </dgm:presLayoutVars>
      </dgm:prSet>
      <dgm:spPr/>
    </dgm:pt>
    <dgm:pt modelId="{03F4C3F3-85AD-40D5-83D3-504308AF2811}" type="pres">
      <dgm:prSet presAssocID="{08861728-FAA2-480C-B47F-85457C1ECE3B}" presName="childShp" presStyleLbl="bgAccFollowNode1" presStyleIdx="0" presStyleCnt="2" custScaleX="65596" custScaleY="164288" custLinFactNeighborX="-26452" custLinFactNeighborY="-6009">
        <dgm:presLayoutVars>
          <dgm:bulletEnabled val="1"/>
        </dgm:presLayoutVars>
      </dgm:prSet>
      <dgm:spPr/>
    </dgm:pt>
    <dgm:pt modelId="{61FA9E18-6218-4F96-8950-18FAC52F8559}" type="pres">
      <dgm:prSet presAssocID="{9922ED75-EF71-47DC-81EC-206D510ADA2A}" presName="spacing" presStyleCnt="0"/>
      <dgm:spPr/>
    </dgm:pt>
    <dgm:pt modelId="{C54BC2B9-FBA7-4939-80E9-9B3411802F73}" type="pres">
      <dgm:prSet presAssocID="{8A451427-77F6-43EC-8F91-72A144506F65}" presName="linNode" presStyleCnt="0"/>
      <dgm:spPr/>
    </dgm:pt>
    <dgm:pt modelId="{2C2501C3-3C91-4420-82AD-EB91BACF7C54}" type="pres">
      <dgm:prSet presAssocID="{8A451427-77F6-43EC-8F91-72A144506F65}" presName="parentShp" presStyleLbl="node1" presStyleIdx="1" presStyleCnt="2">
        <dgm:presLayoutVars>
          <dgm:bulletEnabled val="1"/>
        </dgm:presLayoutVars>
      </dgm:prSet>
      <dgm:spPr/>
    </dgm:pt>
    <dgm:pt modelId="{68185703-3EC2-4FBB-BC71-CACA6CDD4B64}" type="pres">
      <dgm:prSet presAssocID="{8A451427-77F6-43EC-8F91-72A144506F65}" presName="childShp" presStyleLbl="bgAccFollowNode1" presStyleIdx="1" presStyleCnt="2" custScaleX="100219" custScaleY="171650" custLinFactNeighborX="354" custLinFactNeighborY="32161">
        <dgm:presLayoutVars>
          <dgm:bulletEnabled val="1"/>
        </dgm:presLayoutVars>
      </dgm:prSet>
      <dgm:spPr/>
    </dgm:pt>
  </dgm:ptLst>
  <dgm:cxnLst>
    <dgm:cxn modelId="{31199109-6E71-4E0E-9611-7483004A502F}" srcId="{08861728-FAA2-480C-B47F-85457C1ECE3B}" destId="{0A413041-4546-43D1-9733-EA4ED44C6871}" srcOrd="0" destOrd="0" parTransId="{C70D710B-5387-445B-A157-034F5A99BE2F}" sibTransId="{9B5A31FE-9A63-4586-B938-28A7839D3A58}"/>
    <dgm:cxn modelId="{E7085031-5047-43F5-9219-09E810E74DD9}" srcId="{30C480C8-1A1D-4FAE-8124-8E518004F8DA}" destId="{8A451427-77F6-43EC-8F91-72A144506F65}" srcOrd="1" destOrd="0" parTransId="{8CCFE09E-DF51-47F1-90F5-FCF4137AB807}" sibTransId="{E62670EF-A759-454A-9386-3E527EB90F3F}"/>
    <dgm:cxn modelId="{B525F770-0508-4012-B051-8F88B97953B4}" srcId="{8A451427-77F6-43EC-8F91-72A144506F65}" destId="{BF256AF6-11D0-4C49-9F84-25F0C58C6DEC}" srcOrd="0" destOrd="0" parTransId="{2D2FCA1F-0F12-4E10-845F-A1DE02D58C68}" sibTransId="{05C1207E-CB62-475D-8E67-CC7079D9C813}"/>
    <dgm:cxn modelId="{316A4451-A387-4517-A967-649A208CC83F}" type="presOf" srcId="{BF256AF6-11D0-4C49-9F84-25F0C58C6DEC}" destId="{68185703-3EC2-4FBB-BC71-CACA6CDD4B64}" srcOrd="0" destOrd="0" presId="urn:microsoft.com/office/officeart/2005/8/layout/vList6"/>
    <dgm:cxn modelId="{DEC17957-1F37-4651-BA8C-ACA5A0F16973}" type="presOf" srcId="{B4FF57E7-B247-4FAA-A9BF-50C049F4163A}" destId="{68185703-3EC2-4FBB-BC71-CACA6CDD4B64}" srcOrd="0" destOrd="1" presId="urn:microsoft.com/office/officeart/2005/8/layout/vList6"/>
    <dgm:cxn modelId="{CC825598-F2E8-4C90-A6E3-576E8B113641}" type="presOf" srcId="{F6A052CF-F9F7-4062-BEA0-418305F501A6}" destId="{03F4C3F3-85AD-40D5-83D3-504308AF2811}" srcOrd="0" destOrd="1" presId="urn:microsoft.com/office/officeart/2005/8/layout/vList6"/>
    <dgm:cxn modelId="{0F6E47AD-C0B8-4896-9487-222871E5AF97}" srcId="{08861728-FAA2-480C-B47F-85457C1ECE3B}" destId="{F6A052CF-F9F7-4062-BEA0-418305F501A6}" srcOrd="1" destOrd="0" parTransId="{2B9AD794-55B6-422F-B12A-38C144D0A307}" sibTransId="{F84AA1DE-0BCC-4D59-BBBD-6CE439CF6F90}"/>
    <dgm:cxn modelId="{F30F66B3-7D15-4AAC-9FE4-0AB4EF1B350A}" type="presOf" srcId="{08861728-FAA2-480C-B47F-85457C1ECE3B}" destId="{577C8020-F0C8-4E79-9340-F301AB109BC7}" srcOrd="0" destOrd="0" presId="urn:microsoft.com/office/officeart/2005/8/layout/vList6"/>
    <dgm:cxn modelId="{7197D8B8-09BA-4B7D-9C18-EF3B3E52EB5C}" type="presOf" srcId="{8A451427-77F6-43EC-8F91-72A144506F65}" destId="{2C2501C3-3C91-4420-82AD-EB91BACF7C54}" srcOrd="0" destOrd="0" presId="urn:microsoft.com/office/officeart/2005/8/layout/vList6"/>
    <dgm:cxn modelId="{14B1ACBE-79D2-4E36-8E03-E4D4BC42B460}" srcId="{8A451427-77F6-43EC-8F91-72A144506F65}" destId="{B4FF57E7-B247-4FAA-A9BF-50C049F4163A}" srcOrd="1" destOrd="0" parTransId="{D559F20F-3C9B-4FE0-8609-BBE7B8F2C22D}" sibTransId="{729A1357-CF7C-45F6-BDE7-40777D116772}"/>
    <dgm:cxn modelId="{238399BF-C5E2-4C2E-9957-0A19A20B825C}" type="presOf" srcId="{0A413041-4546-43D1-9733-EA4ED44C6871}" destId="{03F4C3F3-85AD-40D5-83D3-504308AF2811}" srcOrd="0" destOrd="0" presId="urn:microsoft.com/office/officeart/2005/8/layout/vList6"/>
    <dgm:cxn modelId="{1DC6EAE1-E299-465C-8A0A-25BB66A3183C}" srcId="{30C480C8-1A1D-4FAE-8124-8E518004F8DA}" destId="{08861728-FAA2-480C-B47F-85457C1ECE3B}" srcOrd="0" destOrd="0" parTransId="{949586CE-6030-498B-967A-8FC344B06752}" sibTransId="{9922ED75-EF71-47DC-81EC-206D510ADA2A}"/>
    <dgm:cxn modelId="{9FB388F8-F854-454B-802E-DDA3213ABF73}" type="presOf" srcId="{30C480C8-1A1D-4FAE-8124-8E518004F8DA}" destId="{07D66C7A-7415-4AB5-AF6B-962937ACBAFC}" srcOrd="0" destOrd="0" presId="urn:microsoft.com/office/officeart/2005/8/layout/vList6"/>
    <dgm:cxn modelId="{8FCF2951-4C32-4307-8503-6FB5559680F4}" type="presParOf" srcId="{07D66C7A-7415-4AB5-AF6B-962937ACBAFC}" destId="{4AD715DF-51E9-49EE-B066-83FE7DE648FB}" srcOrd="0" destOrd="0" presId="urn:microsoft.com/office/officeart/2005/8/layout/vList6"/>
    <dgm:cxn modelId="{048B5554-6F26-447A-9ED7-2D0A1E927C50}" type="presParOf" srcId="{4AD715DF-51E9-49EE-B066-83FE7DE648FB}" destId="{577C8020-F0C8-4E79-9340-F301AB109BC7}" srcOrd="0" destOrd="0" presId="urn:microsoft.com/office/officeart/2005/8/layout/vList6"/>
    <dgm:cxn modelId="{B69D3A20-0845-437E-82FA-C7103307306B}" type="presParOf" srcId="{4AD715DF-51E9-49EE-B066-83FE7DE648FB}" destId="{03F4C3F3-85AD-40D5-83D3-504308AF2811}" srcOrd="1" destOrd="0" presId="urn:microsoft.com/office/officeart/2005/8/layout/vList6"/>
    <dgm:cxn modelId="{215BD373-A532-4E28-B755-79876CED2512}" type="presParOf" srcId="{07D66C7A-7415-4AB5-AF6B-962937ACBAFC}" destId="{61FA9E18-6218-4F96-8950-18FAC52F8559}" srcOrd="1" destOrd="0" presId="urn:microsoft.com/office/officeart/2005/8/layout/vList6"/>
    <dgm:cxn modelId="{6EBEFB48-44E7-4676-8857-9E00BCF297E9}" type="presParOf" srcId="{07D66C7A-7415-4AB5-AF6B-962937ACBAFC}" destId="{C54BC2B9-FBA7-4939-80E9-9B3411802F73}" srcOrd="2" destOrd="0" presId="urn:microsoft.com/office/officeart/2005/8/layout/vList6"/>
    <dgm:cxn modelId="{5573C702-BB10-411D-9CB8-2889FCFD37D0}" type="presParOf" srcId="{C54BC2B9-FBA7-4939-80E9-9B3411802F73}" destId="{2C2501C3-3C91-4420-82AD-EB91BACF7C54}" srcOrd="0" destOrd="0" presId="urn:microsoft.com/office/officeart/2005/8/layout/vList6"/>
    <dgm:cxn modelId="{1F6B3962-69ED-445D-B974-4968D3114415}" type="presParOf" srcId="{C54BC2B9-FBA7-4939-80E9-9B3411802F73}" destId="{68185703-3EC2-4FBB-BC71-CACA6CDD4B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C480C8-1A1D-4FAE-8124-8E518004F8DA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8861728-FAA2-480C-B47F-85457C1ECE3B}">
      <dgm:prSet custT="1"/>
      <dgm:spPr/>
      <dgm:t>
        <a:bodyPr/>
        <a:lstStyle/>
        <a:p>
          <a:r>
            <a:rPr lang="zh-TW" altLang="en-US" sz="2800" b="1" dirty="0"/>
            <a:t>主學系畢業學分</a:t>
          </a:r>
          <a:endParaRPr lang="en-US" altLang="zh-TW" sz="2800" b="1" dirty="0"/>
        </a:p>
        <a:p>
          <a:r>
            <a:rPr lang="en-US" altLang="zh-TW" sz="2800" b="1" dirty="0"/>
            <a:t>+</a:t>
          </a:r>
          <a:r>
            <a:rPr lang="zh-TW" altLang="en-US" sz="2800" b="1" dirty="0"/>
            <a:t>論文</a:t>
          </a:r>
          <a:endParaRPr lang="zh-TW" sz="2800" b="1" dirty="0"/>
        </a:p>
      </dgm:t>
    </dgm:pt>
    <dgm:pt modelId="{949586CE-6030-498B-967A-8FC344B06752}" type="parTrans" cxnId="{1DC6EAE1-E299-465C-8A0A-25BB66A3183C}">
      <dgm:prSet/>
      <dgm:spPr/>
      <dgm:t>
        <a:bodyPr/>
        <a:lstStyle/>
        <a:p>
          <a:endParaRPr lang="zh-TW" altLang="en-US"/>
        </a:p>
      </dgm:t>
    </dgm:pt>
    <dgm:pt modelId="{9922ED75-EF71-47DC-81EC-206D510ADA2A}" type="sibTrans" cxnId="{1DC6EAE1-E299-465C-8A0A-25BB66A3183C}">
      <dgm:prSet/>
      <dgm:spPr/>
      <dgm:t>
        <a:bodyPr/>
        <a:lstStyle/>
        <a:p>
          <a:endParaRPr lang="zh-TW" altLang="en-US"/>
        </a:p>
      </dgm:t>
    </dgm:pt>
    <dgm:pt modelId="{8A451427-77F6-43EC-8F91-72A144506F65}">
      <dgm:prSet custT="1"/>
      <dgm:spPr/>
      <dgm:t>
        <a:bodyPr/>
        <a:lstStyle/>
        <a:p>
          <a:r>
            <a:rPr lang="zh-TW" altLang="en-US" sz="2800" b="1" dirty="0"/>
            <a:t>主學系畢業學分</a:t>
          </a:r>
          <a:endParaRPr lang="en-US" altLang="zh-TW" sz="2800" b="1" dirty="0"/>
        </a:p>
        <a:p>
          <a:r>
            <a:rPr lang="en-US" altLang="zh-TW" sz="2800" b="1" dirty="0"/>
            <a:t>+</a:t>
          </a:r>
          <a:r>
            <a:rPr lang="zh-TW" altLang="en-US" sz="2800" b="1" dirty="0"/>
            <a:t>論文</a:t>
          </a:r>
          <a:endParaRPr lang="zh-TW" sz="2800" b="1" dirty="0"/>
        </a:p>
      </dgm:t>
    </dgm:pt>
    <dgm:pt modelId="{8CCFE09E-DF51-47F1-90F5-FCF4137AB807}" type="parTrans" cxnId="{E7085031-5047-43F5-9219-09E810E74DD9}">
      <dgm:prSet/>
      <dgm:spPr/>
      <dgm:t>
        <a:bodyPr/>
        <a:lstStyle/>
        <a:p>
          <a:endParaRPr lang="zh-TW" altLang="en-US"/>
        </a:p>
      </dgm:t>
    </dgm:pt>
    <dgm:pt modelId="{E62670EF-A759-454A-9386-3E527EB90F3F}" type="sibTrans" cxnId="{E7085031-5047-43F5-9219-09E810E74DD9}">
      <dgm:prSet/>
      <dgm:spPr/>
      <dgm:t>
        <a:bodyPr/>
        <a:lstStyle/>
        <a:p>
          <a:endParaRPr lang="zh-TW" altLang="en-US"/>
        </a:p>
      </dgm:t>
    </dgm:pt>
    <dgm:pt modelId="{BF256AF6-11D0-4C49-9F84-25F0C58C6DEC}">
      <dgm:prSet custT="1"/>
      <dgm:spPr/>
      <dgm:t>
        <a:bodyPr/>
        <a:lstStyle/>
        <a:p>
          <a:r>
            <a:rPr lang="zh-TW" altLang="en-US" sz="3600" b="1" dirty="0"/>
            <a:t>雙主修：</a:t>
          </a:r>
          <a:r>
            <a:rPr lang="zh-TW" altLang="en-US" sz="3600" dirty="0"/>
            <a:t>高於畢業學分數</a:t>
          </a:r>
          <a:r>
            <a:rPr lang="en-US" altLang="zh-TW" sz="3600" dirty="0"/>
            <a:t>3</a:t>
          </a:r>
          <a:r>
            <a:rPr lang="zh-TW" altLang="en-US" sz="3600" dirty="0"/>
            <a:t>分之</a:t>
          </a:r>
          <a:r>
            <a:rPr lang="en-US" altLang="zh-TW" sz="3600" dirty="0"/>
            <a:t>2+</a:t>
          </a:r>
          <a:r>
            <a:rPr lang="zh-TW" altLang="en-US" sz="3600" dirty="0"/>
            <a:t>另一篇論文</a:t>
          </a:r>
          <a:endParaRPr lang="zh-TW" altLang="en-US" sz="2500" dirty="0"/>
        </a:p>
      </dgm:t>
    </dgm:pt>
    <dgm:pt modelId="{2D2FCA1F-0F12-4E10-845F-A1DE02D58C68}" type="parTrans" cxnId="{B525F770-0508-4012-B051-8F88B97953B4}">
      <dgm:prSet/>
      <dgm:spPr/>
      <dgm:t>
        <a:bodyPr/>
        <a:lstStyle/>
        <a:p>
          <a:endParaRPr lang="zh-TW" altLang="en-US"/>
        </a:p>
      </dgm:t>
    </dgm:pt>
    <dgm:pt modelId="{05C1207E-CB62-475D-8E67-CC7079D9C813}" type="sibTrans" cxnId="{B525F770-0508-4012-B051-8F88B97953B4}">
      <dgm:prSet/>
      <dgm:spPr/>
      <dgm:t>
        <a:bodyPr/>
        <a:lstStyle/>
        <a:p>
          <a:endParaRPr lang="zh-TW" altLang="en-US"/>
        </a:p>
      </dgm:t>
    </dgm:pt>
    <dgm:pt modelId="{0A413041-4546-43D1-9733-EA4ED44C6871}">
      <dgm:prSet custT="1"/>
      <dgm:spPr/>
      <dgm:t>
        <a:bodyPr/>
        <a:lstStyle/>
        <a:p>
          <a:r>
            <a:rPr lang="zh-TW" altLang="en-US" sz="3200" b="1" dirty="0"/>
            <a:t>輔    系</a:t>
          </a:r>
          <a:r>
            <a:rPr lang="zh-TW" altLang="en-US" sz="3200" dirty="0"/>
            <a:t>：     </a:t>
          </a:r>
          <a:r>
            <a:rPr lang="en-US" altLang="zh-TW" sz="3200" dirty="0"/>
            <a:t>9</a:t>
          </a:r>
          <a:r>
            <a:rPr lang="zh-TW" altLang="en-US" sz="3200" dirty="0"/>
            <a:t>學分以上</a:t>
          </a:r>
        </a:p>
      </dgm:t>
    </dgm:pt>
    <dgm:pt modelId="{C70D710B-5387-445B-A157-034F5A99BE2F}" type="parTrans" cxnId="{31199109-6E71-4E0E-9611-7483004A502F}">
      <dgm:prSet/>
      <dgm:spPr/>
      <dgm:t>
        <a:bodyPr/>
        <a:lstStyle/>
        <a:p>
          <a:endParaRPr lang="zh-TW" altLang="en-US"/>
        </a:p>
      </dgm:t>
    </dgm:pt>
    <dgm:pt modelId="{9B5A31FE-9A63-4586-B938-28A7839D3A58}" type="sibTrans" cxnId="{31199109-6E71-4E0E-9611-7483004A502F}">
      <dgm:prSet/>
      <dgm:spPr/>
      <dgm:t>
        <a:bodyPr/>
        <a:lstStyle/>
        <a:p>
          <a:endParaRPr lang="zh-TW" altLang="en-US"/>
        </a:p>
      </dgm:t>
    </dgm:pt>
    <dgm:pt modelId="{CA07C774-1A57-4301-A334-6087BDE0A6C3}">
      <dgm:prSet custT="1"/>
      <dgm:spPr/>
      <dgm:t>
        <a:bodyPr/>
        <a:lstStyle/>
        <a:p>
          <a:r>
            <a:rPr lang="zh-TW" altLang="en-US" sz="2200" dirty="0"/>
            <a:t>舉例</a:t>
          </a:r>
          <a:r>
            <a:rPr lang="en-US" altLang="zh-TW" sz="2200" dirty="0"/>
            <a:t>:</a:t>
          </a:r>
          <a:r>
            <a:rPr lang="zh-TW" altLang="en-US" sz="2200" dirty="0"/>
            <a:t>教育碩士畢業條件</a:t>
          </a:r>
          <a:r>
            <a:rPr lang="en-US" altLang="zh-TW" sz="2200" dirty="0"/>
            <a:t>30</a:t>
          </a:r>
          <a:r>
            <a:rPr lang="zh-TW" altLang="en-US" sz="2200" dirty="0"/>
            <a:t>學分</a:t>
          </a:r>
          <a:r>
            <a:rPr lang="en-US" altLang="zh-TW" sz="2200" dirty="0"/>
            <a:t>+6</a:t>
          </a:r>
          <a:r>
            <a:rPr lang="zh-TW" altLang="en-US" sz="2200" dirty="0"/>
            <a:t>學分</a:t>
          </a:r>
          <a:r>
            <a:rPr lang="en-US" altLang="zh-TW" sz="2200" dirty="0"/>
            <a:t>(</a:t>
          </a:r>
          <a:r>
            <a:rPr lang="zh-TW" altLang="en-US" sz="2200" dirty="0"/>
            <a:t>論文</a:t>
          </a:r>
          <a:r>
            <a:rPr lang="en-US" altLang="zh-TW" sz="2200" dirty="0"/>
            <a:t>)</a:t>
          </a:r>
          <a:endParaRPr lang="zh-TW" altLang="en-US" sz="2200" dirty="0"/>
        </a:p>
      </dgm:t>
    </dgm:pt>
    <dgm:pt modelId="{5ABDC65E-AD89-4877-AE6F-E90BB97EEAAC}" type="parTrans" cxnId="{82F8E72E-6CB3-429D-B2C0-5A501456BB22}">
      <dgm:prSet/>
      <dgm:spPr/>
      <dgm:t>
        <a:bodyPr/>
        <a:lstStyle/>
        <a:p>
          <a:endParaRPr lang="zh-TW" altLang="en-US"/>
        </a:p>
      </dgm:t>
    </dgm:pt>
    <dgm:pt modelId="{720FEBCE-C65C-4974-B649-D78ADD506A32}" type="sibTrans" cxnId="{82F8E72E-6CB3-429D-B2C0-5A501456BB22}">
      <dgm:prSet/>
      <dgm:spPr/>
      <dgm:t>
        <a:bodyPr/>
        <a:lstStyle/>
        <a:p>
          <a:endParaRPr lang="zh-TW" altLang="en-US"/>
        </a:p>
      </dgm:t>
    </dgm:pt>
    <dgm:pt modelId="{8F04B9F6-5D57-4B9F-BB35-F4D65D4AE18E}">
      <dgm:prSet custT="1"/>
      <dgm:spPr/>
      <dgm:t>
        <a:bodyPr/>
        <a:lstStyle/>
        <a:p>
          <a:r>
            <a:rPr lang="zh-TW" altLang="en-US" sz="2200" dirty="0"/>
            <a:t>雙主修教育碩士</a:t>
          </a:r>
          <a:r>
            <a:rPr lang="en-US" altLang="zh-TW" sz="2200" dirty="0"/>
            <a:t>30</a:t>
          </a:r>
          <a:r>
            <a:rPr lang="zh-TW" altLang="en-US" sz="2200" dirty="0"/>
            <a:t>*</a:t>
          </a:r>
          <a:r>
            <a:rPr lang="en-US" altLang="zh-TW" sz="2200" dirty="0"/>
            <a:t>2/3=</a:t>
          </a:r>
          <a:r>
            <a:rPr lang="zh-TW" altLang="en-US" sz="2200" dirty="0"/>
            <a:t>超過</a:t>
          </a:r>
          <a:r>
            <a:rPr lang="en-US" altLang="zh-TW" sz="2200" dirty="0"/>
            <a:t>20+6(</a:t>
          </a:r>
          <a:r>
            <a:rPr lang="zh-TW" altLang="en-US" sz="2200" dirty="0"/>
            <a:t>論文</a:t>
          </a:r>
          <a:r>
            <a:rPr lang="en-US" altLang="zh-TW" sz="2200" dirty="0"/>
            <a:t>)</a:t>
          </a:r>
          <a:endParaRPr lang="zh-TW" altLang="en-US" sz="2200" dirty="0"/>
        </a:p>
      </dgm:t>
    </dgm:pt>
    <dgm:pt modelId="{504FD44B-6B7C-4ADE-84D5-6777B388288E}" type="parTrans" cxnId="{38CB5735-7BA2-43BC-AB75-F46D5BFD749A}">
      <dgm:prSet/>
      <dgm:spPr/>
      <dgm:t>
        <a:bodyPr/>
        <a:lstStyle/>
        <a:p>
          <a:endParaRPr lang="zh-TW" altLang="en-US"/>
        </a:p>
      </dgm:t>
    </dgm:pt>
    <dgm:pt modelId="{8558B74F-821F-4864-BB64-17090256C4DB}" type="sibTrans" cxnId="{38CB5735-7BA2-43BC-AB75-F46D5BFD749A}">
      <dgm:prSet/>
      <dgm:spPr/>
      <dgm:t>
        <a:bodyPr/>
        <a:lstStyle/>
        <a:p>
          <a:endParaRPr lang="zh-TW" altLang="en-US"/>
        </a:p>
      </dgm:t>
    </dgm:pt>
    <dgm:pt modelId="{07D66C7A-7415-4AB5-AF6B-962937ACBAFC}" type="pres">
      <dgm:prSet presAssocID="{30C480C8-1A1D-4FAE-8124-8E518004F8DA}" presName="Name0" presStyleCnt="0">
        <dgm:presLayoutVars>
          <dgm:dir/>
          <dgm:animLvl val="lvl"/>
          <dgm:resizeHandles/>
        </dgm:presLayoutVars>
      </dgm:prSet>
      <dgm:spPr/>
    </dgm:pt>
    <dgm:pt modelId="{4AD715DF-51E9-49EE-B066-83FE7DE648FB}" type="pres">
      <dgm:prSet presAssocID="{08861728-FAA2-480C-B47F-85457C1ECE3B}" presName="linNode" presStyleCnt="0"/>
      <dgm:spPr/>
    </dgm:pt>
    <dgm:pt modelId="{577C8020-F0C8-4E79-9340-F301AB109BC7}" type="pres">
      <dgm:prSet presAssocID="{08861728-FAA2-480C-B47F-85457C1ECE3B}" presName="parentShp" presStyleLbl="node1" presStyleIdx="0" presStyleCnt="2" custScaleX="84803" custScaleY="116518" custLinFactNeighborX="-32802" custLinFactNeighborY="1447">
        <dgm:presLayoutVars>
          <dgm:bulletEnabled val="1"/>
        </dgm:presLayoutVars>
      </dgm:prSet>
      <dgm:spPr/>
    </dgm:pt>
    <dgm:pt modelId="{03F4C3F3-85AD-40D5-83D3-504308AF2811}" type="pres">
      <dgm:prSet presAssocID="{08861728-FAA2-480C-B47F-85457C1ECE3B}" presName="childShp" presStyleLbl="bgAccFollowNode1" presStyleIdx="0" presStyleCnt="2" custScaleX="57759" custScaleY="135763" custLinFactNeighborX="-38423" custLinFactNeighborY="1355">
        <dgm:presLayoutVars>
          <dgm:bulletEnabled val="1"/>
        </dgm:presLayoutVars>
      </dgm:prSet>
      <dgm:spPr/>
    </dgm:pt>
    <dgm:pt modelId="{61FA9E18-6218-4F96-8950-18FAC52F8559}" type="pres">
      <dgm:prSet presAssocID="{9922ED75-EF71-47DC-81EC-206D510ADA2A}" presName="spacing" presStyleCnt="0"/>
      <dgm:spPr/>
    </dgm:pt>
    <dgm:pt modelId="{C54BC2B9-FBA7-4939-80E9-9B3411802F73}" type="pres">
      <dgm:prSet presAssocID="{8A451427-77F6-43EC-8F91-72A144506F65}" presName="linNode" presStyleCnt="0"/>
      <dgm:spPr/>
    </dgm:pt>
    <dgm:pt modelId="{2C2501C3-3C91-4420-82AD-EB91BACF7C54}" type="pres">
      <dgm:prSet presAssocID="{8A451427-77F6-43EC-8F91-72A144506F65}" presName="parentShp" presStyleLbl="node1" presStyleIdx="1" presStyleCnt="2" custScaleX="86225" custScaleY="112463">
        <dgm:presLayoutVars>
          <dgm:bulletEnabled val="1"/>
        </dgm:presLayoutVars>
      </dgm:prSet>
      <dgm:spPr/>
    </dgm:pt>
    <dgm:pt modelId="{68185703-3EC2-4FBB-BC71-CACA6CDD4B64}" type="pres">
      <dgm:prSet presAssocID="{8A451427-77F6-43EC-8F91-72A144506F65}" presName="childShp" presStyleLbl="bgAccFollowNode1" presStyleIdx="1" presStyleCnt="2" custScaleX="110839" custScaleY="167669" custLinFactNeighborX="354" custLinFactNeighborY="32161">
        <dgm:presLayoutVars>
          <dgm:bulletEnabled val="1"/>
        </dgm:presLayoutVars>
      </dgm:prSet>
      <dgm:spPr/>
    </dgm:pt>
  </dgm:ptLst>
  <dgm:cxnLst>
    <dgm:cxn modelId="{31199109-6E71-4E0E-9611-7483004A502F}" srcId="{08861728-FAA2-480C-B47F-85457C1ECE3B}" destId="{0A413041-4546-43D1-9733-EA4ED44C6871}" srcOrd="0" destOrd="0" parTransId="{C70D710B-5387-445B-A157-034F5A99BE2F}" sibTransId="{9B5A31FE-9A63-4586-B938-28A7839D3A58}"/>
    <dgm:cxn modelId="{82F8E72E-6CB3-429D-B2C0-5A501456BB22}" srcId="{8A451427-77F6-43EC-8F91-72A144506F65}" destId="{CA07C774-1A57-4301-A334-6087BDE0A6C3}" srcOrd="1" destOrd="0" parTransId="{5ABDC65E-AD89-4877-AE6F-E90BB97EEAAC}" sibTransId="{720FEBCE-C65C-4974-B649-D78ADD506A32}"/>
    <dgm:cxn modelId="{E7085031-5047-43F5-9219-09E810E74DD9}" srcId="{30C480C8-1A1D-4FAE-8124-8E518004F8DA}" destId="{8A451427-77F6-43EC-8F91-72A144506F65}" srcOrd="1" destOrd="0" parTransId="{8CCFE09E-DF51-47F1-90F5-FCF4137AB807}" sibTransId="{E62670EF-A759-454A-9386-3E527EB90F3F}"/>
    <dgm:cxn modelId="{38CB5735-7BA2-43BC-AB75-F46D5BFD749A}" srcId="{8A451427-77F6-43EC-8F91-72A144506F65}" destId="{8F04B9F6-5D57-4B9F-BB35-F4D65D4AE18E}" srcOrd="2" destOrd="0" parTransId="{504FD44B-6B7C-4ADE-84D5-6777B388288E}" sibTransId="{8558B74F-821F-4864-BB64-17090256C4DB}"/>
    <dgm:cxn modelId="{B525F770-0508-4012-B051-8F88B97953B4}" srcId="{8A451427-77F6-43EC-8F91-72A144506F65}" destId="{BF256AF6-11D0-4C49-9F84-25F0C58C6DEC}" srcOrd="0" destOrd="0" parTransId="{2D2FCA1F-0F12-4E10-845F-A1DE02D58C68}" sibTransId="{05C1207E-CB62-475D-8E67-CC7079D9C813}"/>
    <dgm:cxn modelId="{316A4451-A387-4517-A967-649A208CC83F}" type="presOf" srcId="{BF256AF6-11D0-4C49-9F84-25F0C58C6DEC}" destId="{68185703-3EC2-4FBB-BC71-CACA6CDD4B64}" srcOrd="0" destOrd="0" presId="urn:microsoft.com/office/officeart/2005/8/layout/vList6"/>
    <dgm:cxn modelId="{E02FC488-76D7-4D98-AC63-CA43AF16CB6E}" type="presOf" srcId="{8F04B9F6-5D57-4B9F-BB35-F4D65D4AE18E}" destId="{68185703-3EC2-4FBB-BC71-CACA6CDD4B64}" srcOrd="0" destOrd="2" presId="urn:microsoft.com/office/officeart/2005/8/layout/vList6"/>
    <dgm:cxn modelId="{BADF8B92-A7D2-4A94-9DBC-AB67BD1E2498}" type="presOf" srcId="{CA07C774-1A57-4301-A334-6087BDE0A6C3}" destId="{68185703-3EC2-4FBB-BC71-CACA6CDD4B64}" srcOrd="0" destOrd="1" presId="urn:microsoft.com/office/officeart/2005/8/layout/vList6"/>
    <dgm:cxn modelId="{F30F66B3-7D15-4AAC-9FE4-0AB4EF1B350A}" type="presOf" srcId="{08861728-FAA2-480C-B47F-85457C1ECE3B}" destId="{577C8020-F0C8-4E79-9340-F301AB109BC7}" srcOrd="0" destOrd="0" presId="urn:microsoft.com/office/officeart/2005/8/layout/vList6"/>
    <dgm:cxn modelId="{7197D8B8-09BA-4B7D-9C18-EF3B3E52EB5C}" type="presOf" srcId="{8A451427-77F6-43EC-8F91-72A144506F65}" destId="{2C2501C3-3C91-4420-82AD-EB91BACF7C54}" srcOrd="0" destOrd="0" presId="urn:microsoft.com/office/officeart/2005/8/layout/vList6"/>
    <dgm:cxn modelId="{238399BF-C5E2-4C2E-9957-0A19A20B825C}" type="presOf" srcId="{0A413041-4546-43D1-9733-EA4ED44C6871}" destId="{03F4C3F3-85AD-40D5-83D3-504308AF2811}" srcOrd="0" destOrd="0" presId="urn:microsoft.com/office/officeart/2005/8/layout/vList6"/>
    <dgm:cxn modelId="{1DC6EAE1-E299-465C-8A0A-25BB66A3183C}" srcId="{30C480C8-1A1D-4FAE-8124-8E518004F8DA}" destId="{08861728-FAA2-480C-B47F-85457C1ECE3B}" srcOrd="0" destOrd="0" parTransId="{949586CE-6030-498B-967A-8FC344B06752}" sibTransId="{9922ED75-EF71-47DC-81EC-206D510ADA2A}"/>
    <dgm:cxn modelId="{9FB388F8-F854-454B-802E-DDA3213ABF73}" type="presOf" srcId="{30C480C8-1A1D-4FAE-8124-8E518004F8DA}" destId="{07D66C7A-7415-4AB5-AF6B-962937ACBAFC}" srcOrd="0" destOrd="0" presId="urn:microsoft.com/office/officeart/2005/8/layout/vList6"/>
    <dgm:cxn modelId="{8FCF2951-4C32-4307-8503-6FB5559680F4}" type="presParOf" srcId="{07D66C7A-7415-4AB5-AF6B-962937ACBAFC}" destId="{4AD715DF-51E9-49EE-B066-83FE7DE648FB}" srcOrd="0" destOrd="0" presId="urn:microsoft.com/office/officeart/2005/8/layout/vList6"/>
    <dgm:cxn modelId="{048B5554-6F26-447A-9ED7-2D0A1E927C50}" type="presParOf" srcId="{4AD715DF-51E9-49EE-B066-83FE7DE648FB}" destId="{577C8020-F0C8-4E79-9340-F301AB109BC7}" srcOrd="0" destOrd="0" presId="urn:microsoft.com/office/officeart/2005/8/layout/vList6"/>
    <dgm:cxn modelId="{B69D3A20-0845-437E-82FA-C7103307306B}" type="presParOf" srcId="{4AD715DF-51E9-49EE-B066-83FE7DE648FB}" destId="{03F4C3F3-85AD-40D5-83D3-504308AF2811}" srcOrd="1" destOrd="0" presId="urn:microsoft.com/office/officeart/2005/8/layout/vList6"/>
    <dgm:cxn modelId="{215BD373-A532-4E28-B755-79876CED2512}" type="presParOf" srcId="{07D66C7A-7415-4AB5-AF6B-962937ACBAFC}" destId="{61FA9E18-6218-4F96-8950-18FAC52F8559}" srcOrd="1" destOrd="0" presId="urn:microsoft.com/office/officeart/2005/8/layout/vList6"/>
    <dgm:cxn modelId="{6EBEFB48-44E7-4676-8857-9E00BCF297E9}" type="presParOf" srcId="{07D66C7A-7415-4AB5-AF6B-962937ACBAFC}" destId="{C54BC2B9-FBA7-4939-80E9-9B3411802F73}" srcOrd="2" destOrd="0" presId="urn:microsoft.com/office/officeart/2005/8/layout/vList6"/>
    <dgm:cxn modelId="{5573C702-BB10-411D-9CB8-2889FCFD37D0}" type="presParOf" srcId="{C54BC2B9-FBA7-4939-80E9-9B3411802F73}" destId="{2C2501C3-3C91-4420-82AD-EB91BACF7C54}" srcOrd="0" destOrd="0" presId="urn:microsoft.com/office/officeart/2005/8/layout/vList6"/>
    <dgm:cxn modelId="{1F6B3962-69ED-445D-B974-4968D3114415}" type="presParOf" srcId="{C54BC2B9-FBA7-4939-80E9-9B3411802F73}" destId="{68185703-3EC2-4FBB-BC71-CACA6CDD4B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D1B435-9AE5-407D-B071-7532516534CA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E76FCBB-4717-42FC-B206-C0923CC0BA41}">
      <dgm:prSet custT="1"/>
      <dgm:spPr/>
      <dgm:t>
        <a:bodyPr/>
        <a:lstStyle/>
        <a:p>
          <a:r>
            <a:rPr lang="zh-TW" sz="3200" b="1" dirty="0"/>
            <a:t>查詢</a:t>
          </a:r>
          <a:r>
            <a:rPr lang="zh-TW" altLang="en-US" sz="3200" b="1" dirty="0"/>
            <a:t>各校開放名額申請方式</a:t>
          </a:r>
          <a:r>
            <a:rPr lang="zh-TW" sz="3200" b="1" dirty="0"/>
            <a:t>科目學分</a:t>
          </a:r>
          <a:r>
            <a:rPr lang="en-US" sz="3200" b="1" dirty="0"/>
            <a:t>:</a:t>
          </a:r>
        </a:p>
        <a:p>
          <a:r>
            <a:rPr lang="en-US" altLang="zh-TW" sz="2800" b="1" dirty="0"/>
            <a:t>115</a:t>
          </a:r>
          <a:r>
            <a:rPr lang="zh-TW" altLang="en-US" sz="2800" b="1" dirty="0"/>
            <a:t>年</a:t>
          </a:r>
          <a:r>
            <a:rPr lang="en-US" altLang="zh-TW" sz="2800" b="1" dirty="0"/>
            <a:t>2</a:t>
          </a:r>
          <a:r>
            <a:rPr lang="zh-TW" altLang="en-US" sz="2800" b="1" dirty="0"/>
            <a:t>月</a:t>
          </a:r>
          <a:r>
            <a:rPr lang="en-US" altLang="zh-TW" sz="2800" b="1" dirty="0"/>
            <a:t>1</a:t>
          </a:r>
          <a:r>
            <a:rPr lang="zh-TW" sz="2800" b="1" dirty="0"/>
            <a:t>日以後</a:t>
          </a:r>
          <a:r>
            <a:rPr lang="zh-TW" altLang="en-US" sz="2800" b="1" dirty="0"/>
            <a:t>於臺灣國立大學系統網頁</a:t>
          </a:r>
          <a:endParaRPr lang="zh-TW" sz="2800" dirty="0"/>
        </a:p>
      </dgm:t>
    </dgm:pt>
    <dgm:pt modelId="{D58DC27F-2205-4D1D-984C-D36EA5CEDCF0}" type="parTrans" cxnId="{8D9EFD79-14CE-49A8-8F73-4E36D9098AF1}">
      <dgm:prSet/>
      <dgm:spPr/>
      <dgm:t>
        <a:bodyPr/>
        <a:lstStyle/>
        <a:p>
          <a:endParaRPr lang="zh-TW" altLang="en-US"/>
        </a:p>
      </dgm:t>
    </dgm:pt>
    <dgm:pt modelId="{3C509918-5F09-41AD-AAB9-790B7ABD01ED}" type="sibTrans" cxnId="{8D9EFD79-14CE-49A8-8F73-4E36D9098AF1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D8BD462A-6719-46A6-ADA6-324EB3E33D92}">
      <dgm:prSet custT="1"/>
      <dgm:spPr/>
      <dgm:t>
        <a:bodyPr/>
        <a:lstStyle/>
        <a:p>
          <a:r>
            <a:rPr lang="zh-TW" sz="3200" b="1" dirty="0"/>
            <a:t>申請時間</a:t>
          </a:r>
          <a:r>
            <a:rPr lang="en-US" sz="3200" b="1" dirty="0"/>
            <a:t>:</a:t>
          </a:r>
          <a:r>
            <a:rPr lang="en-US" altLang="zh-TW" sz="3200" b="1" dirty="0"/>
            <a:t>5</a:t>
          </a:r>
          <a:r>
            <a:rPr lang="zh-TW" altLang="en-US" sz="3200" b="1" dirty="0"/>
            <a:t>月</a:t>
          </a:r>
          <a:r>
            <a:rPr lang="en-US" altLang="zh-TW" sz="3200" b="1" dirty="0"/>
            <a:t>18</a:t>
          </a:r>
          <a:r>
            <a:rPr lang="zh-TW" altLang="en-US" sz="3200" b="1" dirty="0"/>
            <a:t>日至</a:t>
          </a:r>
          <a:r>
            <a:rPr lang="en-US" altLang="zh-TW" sz="3200" b="1" dirty="0"/>
            <a:t>5</a:t>
          </a:r>
          <a:r>
            <a:rPr lang="zh-TW" altLang="en-US" sz="3200" b="1" dirty="0"/>
            <a:t>月</a:t>
          </a:r>
          <a:r>
            <a:rPr lang="en-US" altLang="zh-TW" sz="3200" b="1" dirty="0"/>
            <a:t>29</a:t>
          </a:r>
          <a:r>
            <a:rPr lang="zh-TW" altLang="en-US" sz="3200" b="1" dirty="0"/>
            <a:t>日</a:t>
          </a:r>
          <a:endParaRPr lang="zh-TW" sz="3200" dirty="0"/>
        </a:p>
      </dgm:t>
    </dgm:pt>
    <dgm:pt modelId="{9A3CB4EC-73B3-40CA-93E4-BEFAFE339A72}" type="parTrans" cxnId="{4AF76BF9-2702-4763-A5EA-42F3B8E3FE0F}">
      <dgm:prSet/>
      <dgm:spPr/>
      <dgm:t>
        <a:bodyPr/>
        <a:lstStyle/>
        <a:p>
          <a:endParaRPr lang="zh-TW" altLang="en-US"/>
        </a:p>
      </dgm:t>
    </dgm:pt>
    <dgm:pt modelId="{249C6CE6-20C8-4AC7-A420-8EC36D22BABE}" type="sibTrans" cxnId="{4AF76BF9-2702-4763-A5EA-42F3B8E3FE0F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7E647058-7EC5-40CB-A359-9DA4BFF9AC14}">
      <dgm:prSet custT="1"/>
      <dgm:spPr/>
      <dgm:t>
        <a:bodyPr/>
        <a:lstStyle/>
        <a:p>
          <a:r>
            <a:rPr lang="zh-TW" sz="3200" b="1" dirty="0"/>
            <a:t>公告</a:t>
          </a:r>
          <a:r>
            <a:rPr lang="zh-TW" altLang="en-US" sz="3200" b="1" dirty="0"/>
            <a:t>錄取名單</a:t>
          </a:r>
          <a:r>
            <a:rPr lang="zh-TW" sz="3200" b="1" dirty="0"/>
            <a:t>時間</a:t>
          </a:r>
          <a:r>
            <a:rPr lang="en-US" sz="3200" b="1" dirty="0"/>
            <a:t>:</a:t>
          </a:r>
          <a:r>
            <a:rPr lang="en-US" altLang="zh-TW" sz="3200" b="1" dirty="0"/>
            <a:t>115</a:t>
          </a:r>
          <a:r>
            <a:rPr lang="zh-TW" altLang="en-US" sz="3200" b="1" dirty="0"/>
            <a:t>年</a:t>
          </a:r>
          <a:r>
            <a:rPr lang="en-US" altLang="zh-TW" sz="3200" b="1" dirty="0"/>
            <a:t>8</a:t>
          </a:r>
          <a:r>
            <a:rPr lang="zh-TW" sz="3200" b="1" dirty="0"/>
            <a:t>月</a:t>
          </a:r>
          <a:r>
            <a:rPr lang="en-US" altLang="zh-TW" sz="3200" b="1" dirty="0"/>
            <a:t>21</a:t>
          </a:r>
          <a:r>
            <a:rPr lang="zh-TW" altLang="en-US" sz="3200" b="1" dirty="0"/>
            <a:t>日</a:t>
          </a:r>
          <a:endParaRPr lang="zh-TW" sz="3200" dirty="0"/>
        </a:p>
      </dgm:t>
    </dgm:pt>
    <dgm:pt modelId="{2B80D357-D375-40C5-889C-37ECF4BCE7F7}" type="parTrans" cxnId="{D533573A-1648-4108-91E1-13750A937A8C}">
      <dgm:prSet/>
      <dgm:spPr/>
      <dgm:t>
        <a:bodyPr/>
        <a:lstStyle/>
        <a:p>
          <a:endParaRPr lang="zh-TW" altLang="en-US"/>
        </a:p>
      </dgm:t>
    </dgm:pt>
    <dgm:pt modelId="{48930AEC-483A-4F49-AE3E-1E6A80590EF8}" type="sibTrans" cxnId="{D533573A-1648-4108-91E1-13750A937A8C}">
      <dgm:prSet/>
      <dgm:spPr>
        <a:ln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endParaRPr lang="zh-TW" altLang="en-US"/>
        </a:p>
      </dgm:t>
    </dgm:pt>
    <dgm:pt modelId="{E43C791B-4A26-4DAF-939C-9214225794C0}" type="pres">
      <dgm:prSet presAssocID="{B0D1B435-9AE5-407D-B071-7532516534CA}" presName="outerComposite" presStyleCnt="0">
        <dgm:presLayoutVars>
          <dgm:chMax val="5"/>
          <dgm:dir/>
          <dgm:resizeHandles val="exact"/>
        </dgm:presLayoutVars>
      </dgm:prSet>
      <dgm:spPr/>
    </dgm:pt>
    <dgm:pt modelId="{36F486C5-A7BD-4886-9D4C-869E374BDA63}" type="pres">
      <dgm:prSet presAssocID="{B0D1B435-9AE5-407D-B071-7532516534CA}" presName="dummyMaxCanvas" presStyleCnt="0">
        <dgm:presLayoutVars/>
      </dgm:prSet>
      <dgm:spPr/>
    </dgm:pt>
    <dgm:pt modelId="{60BD73B3-586C-42C2-963F-253946BA3FAE}" type="pres">
      <dgm:prSet presAssocID="{B0D1B435-9AE5-407D-B071-7532516534CA}" presName="ThreeNodes_1" presStyleLbl="node1" presStyleIdx="0" presStyleCnt="3" custScaleX="98247" custLinFactNeighborX="772">
        <dgm:presLayoutVars>
          <dgm:bulletEnabled val="1"/>
        </dgm:presLayoutVars>
      </dgm:prSet>
      <dgm:spPr/>
    </dgm:pt>
    <dgm:pt modelId="{6A28F8D5-AF01-4216-A384-AA2CBB3E30F3}" type="pres">
      <dgm:prSet presAssocID="{B0D1B435-9AE5-407D-B071-7532516534CA}" presName="ThreeNodes_2" presStyleLbl="node1" presStyleIdx="1" presStyleCnt="3" custScaleX="95483" custLinFactNeighborX="92" custLinFactNeighborY="2494">
        <dgm:presLayoutVars>
          <dgm:bulletEnabled val="1"/>
        </dgm:presLayoutVars>
      </dgm:prSet>
      <dgm:spPr/>
    </dgm:pt>
    <dgm:pt modelId="{51DE06B0-9D62-4ED3-9EC8-2FC259B8FC66}" type="pres">
      <dgm:prSet presAssocID="{B0D1B435-9AE5-407D-B071-7532516534CA}" presName="ThreeNodes_3" presStyleLbl="node1" presStyleIdx="2" presStyleCnt="3">
        <dgm:presLayoutVars>
          <dgm:bulletEnabled val="1"/>
        </dgm:presLayoutVars>
      </dgm:prSet>
      <dgm:spPr/>
    </dgm:pt>
    <dgm:pt modelId="{65522DA3-6CA3-4655-801B-1E26D3E04B28}" type="pres">
      <dgm:prSet presAssocID="{B0D1B435-9AE5-407D-B071-7532516534CA}" presName="ThreeConn_1-2" presStyleLbl="fgAccFollowNode1" presStyleIdx="0" presStyleCnt="2">
        <dgm:presLayoutVars>
          <dgm:bulletEnabled val="1"/>
        </dgm:presLayoutVars>
      </dgm:prSet>
      <dgm:spPr/>
    </dgm:pt>
    <dgm:pt modelId="{A97E546C-D445-4508-92EE-7B7140E8B935}" type="pres">
      <dgm:prSet presAssocID="{B0D1B435-9AE5-407D-B071-7532516534CA}" presName="ThreeConn_2-3" presStyleLbl="fgAccFollowNode1" presStyleIdx="1" presStyleCnt="2">
        <dgm:presLayoutVars>
          <dgm:bulletEnabled val="1"/>
        </dgm:presLayoutVars>
      </dgm:prSet>
      <dgm:spPr/>
    </dgm:pt>
    <dgm:pt modelId="{C910B67D-4203-47BE-811B-68607C9CB456}" type="pres">
      <dgm:prSet presAssocID="{B0D1B435-9AE5-407D-B071-7532516534CA}" presName="ThreeNodes_1_text" presStyleLbl="node1" presStyleIdx="2" presStyleCnt="3">
        <dgm:presLayoutVars>
          <dgm:bulletEnabled val="1"/>
        </dgm:presLayoutVars>
      </dgm:prSet>
      <dgm:spPr/>
    </dgm:pt>
    <dgm:pt modelId="{7CA96CD6-3696-416F-88D8-E8A2AB27410F}" type="pres">
      <dgm:prSet presAssocID="{B0D1B435-9AE5-407D-B071-7532516534CA}" presName="ThreeNodes_2_text" presStyleLbl="node1" presStyleIdx="2" presStyleCnt="3">
        <dgm:presLayoutVars>
          <dgm:bulletEnabled val="1"/>
        </dgm:presLayoutVars>
      </dgm:prSet>
      <dgm:spPr/>
    </dgm:pt>
    <dgm:pt modelId="{5257A9C6-2C53-44CB-AEA9-524CB1F8463E}" type="pres">
      <dgm:prSet presAssocID="{B0D1B435-9AE5-407D-B071-7532516534C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533573A-1648-4108-91E1-13750A937A8C}" srcId="{B0D1B435-9AE5-407D-B071-7532516534CA}" destId="{7E647058-7EC5-40CB-A359-9DA4BFF9AC14}" srcOrd="2" destOrd="0" parTransId="{2B80D357-D375-40C5-889C-37ECF4BCE7F7}" sibTransId="{48930AEC-483A-4F49-AE3E-1E6A80590EF8}"/>
    <dgm:cxn modelId="{B580416C-E814-4618-88BF-6886B7555DBF}" type="presOf" srcId="{B0D1B435-9AE5-407D-B071-7532516534CA}" destId="{E43C791B-4A26-4DAF-939C-9214225794C0}" srcOrd="0" destOrd="0" presId="urn:microsoft.com/office/officeart/2005/8/layout/vProcess5"/>
    <dgm:cxn modelId="{B5644772-3913-41FE-B518-A1135B275A70}" type="presOf" srcId="{D8BD462A-6719-46A6-ADA6-324EB3E33D92}" destId="{6A28F8D5-AF01-4216-A384-AA2CBB3E30F3}" srcOrd="0" destOrd="0" presId="urn:microsoft.com/office/officeart/2005/8/layout/vProcess5"/>
    <dgm:cxn modelId="{96504774-36B4-48D7-BEFD-B1AF2159B8FA}" type="presOf" srcId="{D8BD462A-6719-46A6-ADA6-324EB3E33D92}" destId="{7CA96CD6-3696-416F-88D8-E8A2AB27410F}" srcOrd="1" destOrd="0" presId="urn:microsoft.com/office/officeart/2005/8/layout/vProcess5"/>
    <dgm:cxn modelId="{8D9EFD79-14CE-49A8-8F73-4E36D9098AF1}" srcId="{B0D1B435-9AE5-407D-B071-7532516534CA}" destId="{4E76FCBB-4717-42FC-B206-C0923CC0BA41}" srcOrd="0" destOrd="0" parTransId="{D58DC27F-2205-4D1D-984C-D36EA5CEDCF0}" sibTransId="{3C509918-5F09-41AD-AAB9-790B7ABD01ED}"/>
    <dgm:cxn modelId="{A5A0B680-89AA-4739-B591-D66F995378B6}" type="presOf" srcId="{249C6CE6-20C8-4AC7-A420-8EC36D22BABE}" destId="{A97E546C-D445-4508-92EE-7B7140E8B935}" srcOrd="0" destOrd="0" presId="urn:microsoft.com/office/officeart/2005/8/layout/vProcess5"/>
    <dgm:cxn modelId="{1BCF7188-67F3-41BA-87E8-B135EC55D18B}" type="presOf" srcId="{4E76FCBB-4717-42FC-B206-C0923CC0BA41}" destId="{C910B67D-4203-47BE-811B-68607C9CB456}" srcOrd="1" destOrd="0" presId="urn:microsoft.com/office/officeart/2005/8/layout/vProcess5"/>
    <dgm:cxn modelId="{C09BF69D-F808-4D7D-81A1-033984FE3412}" type="presOf" srcId="{3C509918-5F09-41AD-AAB9-790B7ABD01ED}" destId="{65522DA3-6CA3-4655-801B-1E26D3E04B28}" srcOrd="0" destOrd="0" presId="urn:microsoft.com/office/officeart/2005/8/layout/vProcess5"/>
    <dgm:cxn modelId="{84D412A7-5DB6-4999-AE0B-98CFF94C64A4}" type="presOf" srcId="{4E76FCBB-4717-42FC-B206-C0923CC0BA41}" destId="{60BD73B3-586C-42C2-963F-253946BA3FAE}" srcOrd="0" destOrd="0" presId="urn:microsoft.com/office/officeart/2005/8/layout/vProcess5"/>
    <dgm:cxn modelId="{651E63BE-96FB-4C4A-B5D2-8824D1CC5074}" type="presOf" srcId="{7E647058-7EC5-40CB-A359-9DA4BFF9AC14}" destId="{5257A9C6-2C53-44CB-AEA9-524CB1F8463E}" srcOrd="1" destOrd="0" presId="urn:microsoft.com/office/officeart/2005/8/layout/vProcess5"/>
    <dgm:cxn modelId="{4450E9E7-C625-4CE2-A49D-1CEB840E1F5A}" type="presOf" srcId="{7E647058-7EC5-40CB-A359-9DA4BFF9AC14}" destId="{51DE06B0-9D62-4ED3-9EC8-2FC259B8FC66}" srcOrd="0" destOrd="0" presId="urn:microsoft.com/office/officeart/2005/8/layout/vProcess5"/>
    <dgm:cxn modelId="{4AF76BF9-2702-4763-A5EA-42F3B8E3FE0F}" srcId="{B0D1B435-9AE5-407D-B071-7532516534CA}" destId="{D8BD462A-6719-46A6-ADA6-324EB3E33D92}" srcOrd="1" destOrd="0" parTransId="{9A3CB4EC-73B3-40CA-93E4-BEFAFE339A72}" sibTransId="{249C6CE6-20C8-4AC7-A420-8EC36D22BABE}"/>
    <dgm:cxn modelId="{E25AF7F2-0801-4E61-BC69-79C17396719D}" type="presParOf" srcId="{E43C791B-4A26-4DAF-939C-9214225794C0}" destId="{36F486C5-A7BD-4886-9D4C-869E374BDA63}" srcOrd="0" destOrd="0" presId="urn:microsoft.com/office/officeart/2005/8/layout/vProcess5"/>
    <dgm:cxn modelId="{3A87595B-43EA-42CF-8C6B-F19F2FCF8133}" type="presParOf" srcId="{E43C791B-4A26-4DAF-939C-9214225794C0}" destId="{60BD73B3-586C-42C2-963F-253946BA3FAE}" srcOrd="1" destOrd="0" presId="urn:microsoft.com/office/officeart/2005/8/layout/vProcess5"/>
    <dgm:cxn modelId="{EE0C99B9-A1FB-4048-912F-10E68C518E4A}" type="presParOf" srcId="{E43C791B-4A26-4DAF-939C-9214225794C0}" destId="{6A28F8D5-AF01-4216-A384-AA2CBB3E30F3}" srcOrd="2" destOrd="0" presId="urn:microsoft.com/office/officeart/2005/8/layout/vProcess5"/>
    <dgm:cxn modelId="{94C9FED5-ABB1-41AD-8BA1-2B7DD68984B8}" type="presParOf" srcId="{E43C791B-4A26-4DAF-939C-9214225794C0}" destId="{51DE06B0-9D62-4ED3-9EC8-2FC259B8FC66}" srcOrd="3" destOrd="0" presId="urn:microsoft.com/office/officeart/2005/8/layout/vProcess5"/>
    <dgm:cxn modelId="{6E1F7838-A6FA-4854-8008-E18F78FDA6B0}" type="presParOf" srcId="{E43C791B-4A26-4DAF-939C-9214225794C0}" destId="{65522DA3-6CA3-4655-801B-1E26D3E04B28}" srcOrd="4" destOrd="0" presId="urn:microsoft.com/office/officeart/2005/8/layout/vProcess5"/>
    <dgm:cxn modelId="{355020E7-645C-4476-AEA8-DDF5C71D34D8}" type="presParOf" srcId="{E43C791B-4A26-4DAF-939C-9214225794C0}" destId="{A97E546C-D445-4508-92EE-7B7140E8B935}" srcOrd="5" destOrd="0" presId="urn:microsoft.com/office/officeart/2005/8/layout/vProcess5"/>
    <dgm:cxn modelId="{20712AE7-644F-410C-99B0-5C4AC0406A40}" type="presParOf" srcId="{E43C791B-4A26-4DAF-939C-9214225794C0}" destId="{C910B67D-4203-47BE-811B-68607C9CB456}" srcOrd="6" destOrd="0" presId="urn:microsoft.com/office/officeart/2005/8/layout/vProcess5"/>
    <dgm:cxn modelId="{F257455A-825A-4ECF-9FCF-9FA4C18B5DF0}" type="presParOf" srcId="{E43C791B-4A26-4DAF-939C-9214225794C0}" destId="{7CA96CD6-3696-416F-88D8-E8A2AB27410F}" srcOrd="7" destOrd="0" presId="urn:microsoft.com/office/officeart/2005/8/layout/vProcess5"/>
    <dgm:cxn modelId="{59D9FA7A-D819-4F15-AEBB-1677A466709E}" type="presParOf" srcId="{E43C791B-4A26-4DAF-939C-9214225794C0}" destId="{5257A9C6-2C53-44CB-AEA9-524CB1F8463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0DA149-0803-4D81-9F2F-2A945D9144E8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2AB0D09-56CD-4F84-9A2F-1FABDDA536C9}">
      <dgm:prSet phldrT="[文字]"/>
      <dgm:spPr/>
      <dgm:t>
        <a:bodyPr/>
        <a:lstStyle/>
        <a:p>
          <a:r>
            <a:rPr lang="zh-TW" altLang="en-US" dirty="0"/>
            <a:t>申請書</a:t>
          </a:r>
        </a:p>
      </dgm:t>
    </dgm:pt>
    <dgm:pt modelId="{BA2F5CA3-6A22-4EE2-A45C-1887BE8B4FA0}" type="parTrans" cxnId="{176AAB33-20C8-448C-8EAF-7316F8CFACFE}">
      <dgm:prSet/>
      <dgm:spPr/>
      <dgm:t>
        <a:bodyPr/>
        <a:lstStyle/>
        <a:p>
          <a:endParaRPr lang="zh-TW" altLang="en-US"/>
        </a:p>
      </dgm:t>
    </dgm:pt>
    <dgm:pt modelId="{F7C8566A-0426-4BFE-834C-CA5F52432D9D}" type="sibTrans" cxnId="{176AAB33-20C8-448C-8EAF-7316F8CFACFE}">
      <dgm:prSet/>
      <dgm:spPr/>
      <dgm:t>
        <a:bodyPr/>
        <a:lstStyle/>
        <a:p>
          <a:endParaRPr lang="zh-TW" altLang="en-US"/>
        </a:p>
      </dgm:t>
    </dgm:pt>
    <dgm:pt modelId="{0D7B0196-C088-4E7A-B5E2-C4E553F13314}">
      <dgm:prSet phldrT="[文字]"/>
      <dgm:spPr/>
      <dgm:t>
        <a:bodyPr/>
        <a:lstStyle/>
        <a:p>
          <a:r>
            <a:rPr lang="zh-TW" dirty="0"/>
            <a:t>填妥臺灣國立大學系統跨校修讀輔系</a:t>
          </a:r>
          <a:r>
            <a:rPr lang="en-US" dirty="0"/>
            <a:t>/</a:t>
          </a:r>
          <a:r>
            <a:rPr lang="zh-TW" dirty="0"/>
            <a:t>雙主修申請表</a:t>
          </a:r>
          <a:r>
            <a:rPr lang="en-US" dirty="0"/>
            <a:t>(</a:t>
          </a:r>
          <a:r>
            <a:rPr lang="zh-TW" dirty="0"/>
            <a:t>一式兩份</a:t>
          </a:r>
          <a:r>
            <a:rPr lang="en-US" dirty="0"/>
            <a:t>)</a:t>
          </a:r>
          <a:endParaRPr lang="zh-TW" altLang="en-US" dirty="0"/>
        </a:p>
      </dgm:t>
    </dgm:pt>
    <dgm:pt modelId="{DD761203-CC04-4368-8327-676248EBFBA3}" type="parTrans" cxnId="{DF71E312-393B-4973-B961-759101D83DB2}">
      <dgm:prSet/>
      <dgm:spPr/>
      <dgm:t>
        <a:bodyPr/>
        <a:lstStyle/>
        <a:p>
          <a:endParaRPr lang="zh-TW" altLang="en-US"/>
        </a:p>
      </dgm:t>
    </dgm:pt>
    <dgm:pt modelId="{2336C223-5478-4F30-8D6A-FF8940970BCC}" type="sibTrans" cxnId="{DF71E312-393B-4973-B961-759101D83DB2}">
      <dgm:prSet/>
      <dgm:spPr/>
      <dgm:t>
        <a:bodyPr/>
        <a:lstStyle/>
        <a:p>
          <a:endParaRPr lang="zh-TW" altLang="en-US"/>
        </a:p>
      </dgm:t>
    </dgm:pt>
    <dgm:pt modelId="{18FF99F5-291B-4F63-BE49-8F35A8CA516D}">
      <dgm:prSet phldrT="[文字]"/>
      <dgm:spPr/>
      <dgm:t>
        <a:bodyPr/>
        <a:lstStyle/>
        <a:p>
          <a:r>
            <a:rPr lang="zh-TW" altLang="en-US" dirty="0"/>
            <a:t>相關文件</a:t>
          </a:r>
        </a:p>
      </dgm:t>
    </dgm:pt>
    <dgm:pt modelId="{533291C0-E90F-4BF8-8970-B7405DC57209}" type="parTrans" cxnId="{EA3B4E78-1D48-473B-B7E3-31D28EEA9A4E}">
      <dgm:prSet/>
      <dgm:spPr/>
      <dgm:t>
        <a:bodyPr/>
        <a:lstStyle/>
        <a:p>
          <a:endParaRPr lang="zh-TW" altLang="en-US"/>
        </a:p>
      </dgm:t>
    </dgm:pt>
    <dgm:pt modelId="{076505F3-70CE-40CF-8A28-65F55182D1CE}" type="sibTrans" cxnId="{EA3B4E78-1D48-473B-B7E3-31D28EEA9A4E}">
      <dgm:prSet/>
      <dgm:spPr/>
      <dgm:t>
        <a:bodyPr/>
        <a:lstStyle/>
        <a:p>
          <a:endParaRPr lang="zh-TW" altLang="en-US"/>
        </a:p>
      </dgm:t>
    </dgm:pt>
    <dgm:pt modelId="{9E0614B5-491D-48E1-ABC4-734F0BB18797}">
      <dgm:prSet phldrT="[文字]"/>
      <dgm:spPr/>
      <dgm:t>
        <a:bodyPr/>
        <a:lstStyle/>
        <a:p>
          <a:r>
            <a:rPr lang="zh-TW" dirty="0"/>
            <a:t>檢具中文歷年成績單及加修校系規定應繳交文件</a:t>
          </a:r>
          <a:endParaRPr lang="zh-TW" altLang="en-US" dirty="0"/>
        </a:p>
      </dgm:t>
    </dgm:pt>
    <dgm:pt modelId="{B13F56B5-CD71-40BE-BB98-6735E23CBFB6}" type="parTrans" cxnId="{30F2CB1B-F1A0-4D0D-B1F2-878859EE3CFE}">
      <dgm:prSet/>
      <dgm:spPr/>
      <dgm:t>
        <a:bodyPr/>
        <a:lstStyle/>
        <a:p>
          <a:endParaRPr lang="zh-TW" altLang="en-US"/>
        </a:p>
      </dgm:t>
    </dgm:pt>
    <dgm:pt modelId="{687BD8D0-CA4A-4574-B10C-D8E50184996D}" type="sibTrans" cxnId="{30F2CB1B-F1A0-4D0D-B1F2-878859EE3CFE}">
      <dgm:prSet/>
      <dgm:spPr/>
      <dgm:t>
        <a:bodyPr/>
        <a:lstStyle/>
        <a:p>
          <a:endParaRPr lang="zh-TW" altLang="en-US"/>
        </a:p>
      </dgm:t>
    </dgm:pt>
    <dgm:pt modelId="{357695BE-66C3-4ACA-864A-1BF2D83C70F6}">
      <dgm:prSet phldrT="[文字]"/>
      <dgm:spPr/>
      <dgm:t>
        <a:bodyPr/>
        <a:lstStyle/>
        <a:p>
          <a:r>
            <a:rPr lang="zh-TW" altLang="en-US" dirty="0"/>
            <a:t>流程</a:t>
          </a:r>
        </a:p>
      </dgm:t>
    </dgm:pt>
    <dgm:pt modelId="{778FA060-5D34-4AA6-B306-B2857D9FA027}" type="parTrans" cxnId="{2E78DDE8-A743-483D-9339-21BE6E5F49DF}">
      <dgm:prSet/>
      <dgm:spPr/>
      <dgm:t>
        <a:bodyPr/>
        <a:lstStyle/>
        <a:p>
          <a:endParaRPr lang="zh-TW" altLang="en-US"/>
        </a:p>
      </dgm:t>
    </dgm:pt>
    <dgm:pt modelId="{4BD10F85-F0E7-4913-A932-79602DE26F70}" type="sibTrans" cxnId="{2E78DDE8-A743-483D-9339-21BE6E5F49DF}">
      <dgm:prSet/>
      <dgm:spPr/>
      <dgm:t>
        <a:bodyPr/>
        <a:lstStyle/>
        <a:p>
          <a:endParaRPr lang="zh-TW" altLang="en-US"/>
        </a:p>
      </dgm:t>
    </dgm:pt>
    <dgm:pt modelId="{646F0CC7-A7AB-4FF3-B1C6-ECFD6C0A6C5A}">
      <dgm:prSet phldrT="[文字]"/>
      <dgm:spPr/>
      <dgm:t>
        <a:bodyPr/>
        <a:lstStyle/>
        <a:p>
          <a:r>
            <a:rPr lang="zh-TW" altLang="en-US" dirty="0"/>
            <a:t>送</a:t>
          </a:r>
          <a:r>
            <a:rPr lang="zh-TW" dirty="0"/>
            <a:t>嘉大系主任</a:t>
          </a:r>
          <a:r>
            <a:rPr lang="zh-TW" altLang="en-US" dirty="0"/>
            <a:t>、院長</a:t>
          </a:r>
          <a:r>
            <a:rPr lang="en-US" altLang="zh-TW" dirty="0"/>
            <a:t>(</a:t>
          </a:r>
          <a:r>
            <a:rPr lang="zh-TW" altLang="en-US" dirty="0"/>
            <a:t>跨校輔系免送院長</a:t>
          </a:r>
          <a:r>
            <a:rPr lang="en-US" altLang="zh-TW" dirty="0"/>
            <a:t>)</a:t>
          </a:r>
          <a:r>
            <a:rPr lang="zh-TW" dirty="0"/>
            <a:t>→</a:t>
          </a:r>
          <a:r>
            <a:rPr lang="zh-TW" altLang="en-US" dirty="0"/>
            <a:t> </a:t>
          </a:r>
          <a:r>
            <a:rPr lang="zh-TW" dirty="0"/>
            <a:t>嘉大教務處</a:t>
          </a:r>
          <a:r>
            <a:rPr lang="zh-TW" altLang="en-US" dirty="0"/>
            <a:t>各校區辦公室</a:t>
          </a:r>
        </a:p>
      </dgm:t>
    </dgm:pt>
    <dgm:pt modelId="{E2ED4C70-72EF-4A2C-AA1B-342FC848F89D}" type="parTrans" cxnId="{DAB0AA5B-97A8-4510-9163-F0A14EC3E512}">
      <dgm:prSet/>
      <dgm:spPr/>
      <dgm:t>
        <a:bodyPr/>
        <a:lstStyle/>
        <a:p>
          <a:endParaRPr lang="zh-TW" altLang="en-US"/>
        </a:p>
      </dgm:t>
    </dgm:pt>
    <dgm:pt modelId="{88DC6F5B-81A3-4653-BDF6-4D615BA52550}" type="sibTrans" cxnId="{DAB0AA5B-97A8-4510-9163-F0A14EC3E512}">
      <dgm:prSet/>
      <dgm:spPr/>
      <dgm:t>
        <a:bodyPr/>
        <a:lstStyle/>
        <a:p>
          <a:endParaRPr lang="zh-TW" altLang="en-US"/>
        </a:p>
      </dgm:t>
    </dgm:pt>
    <dgm:pt modelId="{7DE3C19C-D74A-4AD7-AF34-7F005B7C3499}" type="pres">
      <dgm:prSet presAssocID="{F00DA149-0803-4D81-9F2F-2A945D9144E8}" presName="linearFlow" presStyleCnt="0">
        <dgm:presLayoutVars>
          <dgm:dir/>
          <dgm:animLvl val="lvl"/>
          <dgm:resizeHandles val="exact"/>
        </dgm:presLayoutVars>
      </dgm:prSet>
      <dgm:spPr/>
    </dgm:pt>
    <dgm:pt modelId="{F05C5056-9A0F-4639-BF83-00E3874FEB89}" type="pres">
      <dgm:prSet presAssocID="{D2AB0D09-56CD-4F84-9A2F-1FABDDA536C9}" presName="composite" presStyleCnt="0"/>
      <dgm:spPr/>
    </dgm:pt>
    <dgm:pt modelId="{960FD701-0DB8-4D26-B705-2248724E0883}" type="pres">
      <dgm:prSet presAssocID="{D2AB0D09-56CD-4F84-9A2F-1FABDDA536C9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00102310-FFDB-4608-8369-FDA21AEE1951}" type="pres">
      <dgm:prSet presAssocID="{D2AB0D09-56CD-4F84-9A2F-1FABDDA536C9}" presName="descendantText" presStyleLbl="alignAcc1" presStyleIdx="0" presStyleCnt="3">
        <dgm:presLayoutVars>
          <dgm:bulletEnabled val="1"/>
        </dgm:presLayoutVars>
      </dgm:prSet>
      <dgm:spPr/>
    </dgm:pt>
    <dgm:pt modelId="{A0192F3D-E304-4E50-971F-D37677163CAB}" type="pres">
      <dgm:prSet presAssocID="{F7C8566A-0426-4BFE-834C-CA5F52432D9D}" presName="sp" presStyleCnt="0"/>
      <dgm:spPr/>
    </dgm:pt>
    <dgm:pt modelId="{0A00957B-9774-4A2F-9AAB-C0C336C17344}" type="pres">
      <dgm:prSet presAssocID="{18FF99F5-291B-4F63-BE49-8F35A8CA516D}" presName="composite" presStyleCnt="0"/>
      <dgm:spPr/>
    </dgm:pt>
    <dgm:pt modelId="{04908058-E939-486E-8551-9E1428CE2C04}" type="pres">
      <dgm:prSet presAssocID="{18FF99F5-291B-4F63-BE49-8F35A8CA516D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91B73E7A-4849-4845-960F-5194BE04E143}" type="pres">
      <dgm:prSet presAssocID="{18FF99F5-291B-4F63-BE49-8F35A8CA516D}" presName="descendantText" presStyleLbl="alignAcc1" presStyleIdx="1" presStyleCnt="3">
        <dgm:presLayoutVars>
          <dgm:bulletEnabled val="1"/>
        </dgm:presLayoutVars>
      </dgm:prSet>
      <dgm:spPr/>
    </dgm:pt>
    <dgm:pt modelId="{0449F5F4-C8BE-4C63-8EE8-0C43BBA62E70}" type="pres">
      <dgm:prSet presAssocID="{076505F3-70CE-40CF-8A28-65F55182D1CE}" presName="sp" presStyleCnt="0"/>
      <dgm:spPr/>
    </dgm:pt>
    <dgm:pt modelId="{B9144F6B-C7AF-41FF-BC43-E4C0ACCB3496}" type="pres">
      <dgm:prSet presAssocID="{357695BE-66C3-4ACA-864A-1BF2D83C70F6}" presName="composite" presStyleCnt="0"/>
      <dgm:spPr/>
    </dgm:pt>
    <dgm:pt modelId="{121942D3-4348-4E9C-AC4D-1C2D01BA2DC7}" type="pres">
      <dgm:prSet presAssocID="{357695BE-66C3-4ACA-864A-1BF2D83C70F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A4B6BF09-4D0A-4377-B985-D696F7C19A7A}" type="pres">
      <dgm:prSet presAssocID="{357695BE-66C3-4ACA-864A-1BF2D83C70F6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DBCBF710-9901-4EBD-9D3F-B575306121DB}" type="presOf" srcId="{F00DA149-0803-4D81-9F2F-2A945D9144E8}" destId="{7DE3C19C-D74A-4AD7-AF34-7F005B7C3499}" srcOrd="0" destOrd="0" presId="urn:microsoft.com/office/officeart/2005/8/layout/chevron2"/>
    <dgm:cxn modelId="{DF71E312-393B-4973-B961-759101D83DB2}" srcId="{D2AB0D09-56CD-4F84-9A2F-1FABDDA536C9}" destId="{0D7B0196-C088-4E7A-B5E2-C4E553F13314}" srcOrd="0" destOrd="0" parTransId="{DD761203-CC04-4368-8327-676248EBFBA3}" sibTransId="{2336C223-5478-4F30-8D6A-FF8940970BCC}"/>
    <dgm:cxn modelId="{30F2CB1B-F1A0-4D0D-B1F2-878859EE3CFE}" srcId="{18FF99F5-291B-4F63-BE49-8F35A8CA516D}" destId="{9E0614B5-491D-48E1-ABC4-734F0BB18797}" srcOrd="0" destOrd="0" parTransId="{B13F56B5-CD71-40BE-BB98-6735E23CBFB6}" sibTransId="{687BD8D0-CA4A-4574-B10C-D8E50184996D}"/>
    <dgm:cxn modelId="{40FA0B2C-791A-4BB3-8D3E-E7A4E1ABF0E7}" type="presOf" srcId="{0D7B0196-C088-4E7A-B5E2-C4E553F13314}" destId="{00102310-FFDB-4608-8369-FDA21AEE1951}" srcOrd="0" destOrd="0" presId="urn:microsoft.com/office/officeart/2005/8/layout/chevron2"/>
    <dgm:cxn modelId="{40AB2030-44AC-49CD-AA3D-C9B0073280D9}" type="presOf" srcId="{18FF99F5-291B-4F63-BE49-8F35A8CA516D}" destId="{04908058-E939-486E-8551-9E1428CE2C04}" srcOrd="0" destOrd="0" presId="urn:microsoft.com/office/officeart/2005/8/layout/chevron2"/>
    <dgm:cxn modelId="{176AAB33-20C8-448C-8EAF-7316F8CFACFE}" srcId="{F00DA149-0803-4D81-9F2F-2A945D9144E8}" destId="{D2AB0D09-56CD-4F84-9A2F-1FABDDA536C9}" srcOrd="0" destOrd="0" parTransId="{BA2F5CA3-6A22-4EE2-A45C-1887BE8B4FA0}" sibTransId="{F7C8566A-0426-4BFE-834C-CA5F52432D9D}"/>
    <dgm:cxn modelId="{DAB0AA5B-97A8-4510-9163-F0A14EC3E512}" srcId="{357695BE-66C3-4ACA-864A-1BF2D83C70F6}" destId="{646F0CC7-A7AB-4FF3-B1C6-ECFD6C0A6C5A}" srcOrd="0" destOrd="0" parTransId="{E2ED4C70-72EF-4A2C-AA1B-342FC848F89D}" sibTransId="{88DC6F5B-81A3-4653-BDF6-4D615BA52550}"/>
    <dgm:cxn modelId="{A4B3A956-DA9B-4EA4-B776-590362EB7C29}" type="presOf" srcId="{9E0614B5-491D-48E1-ABC4-734F0BB18797}" destId="{91B73E7A-4849-4845-960F-5194BE04E143}" srcOrd="0" destOrd="0" presId="urn:microsoft.com/office/officeart/2005/8/layout/chevron2"/>
    <dgm:cxn modelId="{EA3B4E78-1D48-473B-B7E3-31D28EEA9A4E}" srcId="{F00DA149-0803-4D81-9F2F-2A945D9144E8}" destId="{18FF99F5-291B-4F63-BE49-8F35A8CA516D}" srcOrd="1" destOrd="0" parTransId="{533291C0-E90F-4BF8-8970-B7405DC57209}" sibTransId="{076505F3-70CE-40CF-8A28-65F55182D1CE}"/>
    <dgm:cxn modelId="{3E0CEF97-39FA-4413-9271-78E3AE6B34E1}" type="presOf" srcId="{646F0CC7-A7AB-4FF3-B1C6-ECFD6C0A6C5A}" destId="{A4B6BF09-4D0A-4377-B985-D696F7C19A7A}" srcOrd="0" destOrd="0" presId="urn:microsoft.com/office/officeart/2005/8/layout/chevron2"/>
    <dgm:cxn modelId="{F8811EC8-1ECA-485D-B595-FD049CF3B938}" type="presOf" srcId="{357695BE-66C3-4ACA-864A-1BF2D83C70F6}" destId="{121942D3-4348-4E9C-AC4D-1C2D01BA2DC7}" srcOrd="0" destOrd="0" presId="urn:microsoft.com/office/officeart/2005/8/layout/chevron2"/>
    <dgm:cxn modelId="{2E78DDE8-A743-483D-9339-21BE6E5F49DF}" srcId="{F00DA149-0803-4D81-9F2F-2A945D9144E8}" destId="{357695BE-66C3-4ACA-864A-1BF2D83C70F6}" srcOrd="2" destOrd="0" parTransId="{778FA060-5D34-4AA6-B306-B2857D9FA027}" sibTransId="{4BD10F85-F0E7-4913-A932-79602DE26F70}"/>
    <dgm:cxn modelId="{EBDA90FD-580D-4E0A-BFD4-2B8447B2D382}" type="presOf" srcId="{D2AB0D09-56CD-4F84-9A2F-1FABDDA536C9}" destId="{960FD701-0DB8-4D26-B705-2248724E0883}" srcOrd="0" destOrd="0" presId="urn:microsoft.com/office/officeart/2005/8/layout/chevron2"/>
    <dgm:cxn modelId="{81621F18-C463-4F5A-93B3-B16C08DC94AF}" type="presParOf" srcId="{7DE3C19C-D74A-4AD7-AF34-7F005B7C3499}" destId="{F05C5056-9A0F-4639-BF83-00E3874FEB89}" srcOrd="0" destOrd="0" presId="urn:microsoft.com/office/officeart/2005/8/layout/chevron2"/>
    <dgm:cxn modelId="{762E0433-0CBC-4C17-A994-8924F403BFFA}" type="presParOf" srcId="{F05C5056-9A0F-4639-BF83-00E3874FEB89}" destId="{960FD701-0DB8-4D26-B705-2248724E0883}" srcOrd="0" destOrd="0" presId="urn:microsoft.com/office/officeart/2005/8/layout/chevron2"/>
    <dgm:cxn modelId="{765D1BEE-654B-4331-8F93-CA222739B014}" type="presParOf" srcId="{F05C5056-9A0F-4639-BF83-00E3874FEB89}" destId="{00102310-FFDB-4608-8369-FDA21AEE1951}" srcOrd="1" destOrd="0" presId="urn:microsoft.com/office/officeart/2005/8/layout/chevron2"/>
    <dgm:cxn modelId="{FE228DCA-005D-433E-9C77-53217ACA00D5}" type="presParOf" srcId="{7DE3C19C-D74A-4AD7-AF34-7F005B7C3499}" destId="{A0192F3D-E304-4E50-971F-D37677163CAB}" srcOrd="1" destOrd="0" presId="urn:microsoft.com/office/officeart/2005/8/layout/chevron2"/>
    <dgm:cxn modelId="{909F9129-A16A-4CBC-8EBB-BBCF6711E3D2}" type="presParOf" srcId="{7DE3C19C-D74A-4AD7-AF34-7F005B7C3499}" destId="{0A00957B-9774-4A2F-9AAB-C0C336C17344}" srcOrd="2" destOrd="0" presId="urn:microsoft.com/office/officeart/2005/8/layout/chevron2"/>
    <dgm:cxn modelId="{5102AB39-2AF9-45F5-9D84-60B12EFB33B8}" type="presParOf" srcId="{0A00957B-9774-4A2F-9AAB-C0C336C17344}" destId="{04908058-E939-486E-8551-9E1428CE2C04}" srcOrd="0" destOrd="0" presId="urn:microsoft.com/office/officeart/2005/8/layout/chevron2"/>
    <dgm:cxn modelId="{3F660BB9-F116-4280-BEA5-D971D2C92304}" type="presParOf" srcId="{0A00957B-9774-4A2F-9AAB-C0C336C17344}" destId="{91B73E7A-4849-4845-960F-5194BE04E143}" srcOrd="1" destOrd="0" presId="urn:microsoft.com/office/officeart/2005/8/layout/chevron2"/>
    <dgm:cxn modelId="{46992508-81D9-4337-903B-04A58685C82E}" type="presParOf" srcId="{7DE3C19C-D74A-4AD7-AF34-7F005B7C3499}" destId="{0449F5F4-C8BE-4C63-8EE8-0C43BBA62E70}" srcOrd="3" destOrd="0" presId="urn:microsoft.com/office/officeart/2005/8/layout/chevron2"/>
    <dgm:cxn modelId="{8E9F3F32-2790-42C6-B42C-8DD2195A8960}" type="presParOf" srcId="{7DE3C19C-D74A-4AD7-AF34-7F005B7C3499}" destId="{B9144F6B-C7AF-41FF-BC43-E4C0ACCB3496}" srcOrd="4" destOrd="0" presId="urn:microsoft.com/office/officeart/2005/8/layout/chevron2"/>
    <dgm:cxn modelId="{D7CBB552-E5A8-41DF-9C2A-D5CE4026496C}" type="presParOf" srcId="{B9144F6B-C7AF-41FF-BC43-E4C0ACCB3496}" destId="{121942D3-4348-4E9C-AC4D-1C2D01BA2DC7}" srcOrd="0" destOrd="0" presId="urn:microsoft.com/office/officeart/2005/8/layout/chevron2"/>
    <dgm:cxn modelId="{BF63E305-4AC9-49AC-8EA8-64DD403F6EE7}" type="presParOf" srcId="{B9144F6B-C7AF-41FF-BC43-E4C0ACCB3496}" destId="{A4B6BF09-4D0A-4377-B985-D696F7C19A7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266C97-5090-48C3-BE82-D37CAF5D5872}">
      <dsp:nvSpPr>
        <dsp:cNvPr id="0" name=""/>
        <dsp:cNvSpPr/>
      </dsp:nvSpPr>
      <dsp:spPr>
        <a:xfrm>
          <a:off x="-241504" y="0"/>
          <a:ext cx="9083812" cy="1208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800" b="1" kern="1200" dirty="0"/>
            <a:t>查詢</a:t>
          </a:r>
          <a:r>
            <a:rPr lang="zh-TW" altLang="en-US" sz="2800" b="1" kern="1200" dirty="0"/>
            <a:t>開放名額申請方式</a:t>
          </a:r>
          <a:r>
            <a:rPr lang="zh-TW" sz="2800" b="1" kern="1200" dirty="0"/>
            <a:t>科目學分</a:t>
          </a:r>
          <a:r>
            <a:rPr lang="en-US" sz="2800" b="1" kern="1200" dirty="0"/>
            <a:t>:</a:t>
          </a:r>
          <a:r>
            <a:rPr lang="en-US" altLang="zh-TW" sz="2800" b="1" kern="1200" dirty="0"/>
            <a:t>5</a:t>
          </a:r>
          <a:r>
            <a:rPr lang="zh-TW" sz="2800" b="1" kern="1200" dirty="0"/>
            <a:t>月</a:t>
          </a:r>
          <a:r>
            <a:rPr lang="en-US" altLang="zh-TW" sz="2800" b="1" kern="1200" dirty="0"/>
            <a:t>4</a:t>
          </a:r>
          <a:r>
            <a:rPr lang="zh-TW" sz="2800" b="1" kern="1200" dirty="0"/>
            <a:t>日以後</a:t>
          </a:r>
          <a:endParaRPr lang="zh-TW" sz="2800" kern="1200" dirty="0"/>
        </a:p>
      </dsp:txBody>
      <dsp:txXfrm>
        <a:off x="-206119" y="35385"/>
        <a:ext cx="7630284" cy="1137368"/>
      </dsp:txXfrm>
    </dsp:sp>
    <dsp:sp modelId="{CDD35926-4A4C-42EB-8CC5-F116D67DB8DA}">
      <dsp:nvSpPr>
        <dsp:cNvPr id="0" name=""/>
        <dsp:cNvSpPr/>
      </dsp:nvSpPr>
      <dsp:spPr>
        <a:xfrm>
          <a:off x="483995" y="1427799"/>
          <a:ext cx="9101791" cy="1208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800" b="1" kern="1200" dirty="0"/>
            <a:t>申請時間</a:t>
          </a:r>
          <a:r>
            <a:rPr lang="en-US" sz="2800" b="1" kern="1200" dirty="0"/>
            <a:t>:</a:t>
          </a:r>
          <a:r>
            <a:rPr lang="en-US" altLang="zh-TW" sz="4800" b="1" kern="1200" dirty="0">
              <a:solidFill>
                <a:srgbClr val="FF0000"/>
              </a:solidFill>
            </a:rPr>
            <a:t>5</a:t>
          </a:r>
          <a:r>
            <a:rPr lang="zh-TW" altLang="en-US" sz="4800" b="1" kern="1200" dirty="0">
              <a:solidFill>
                <a:srgbClr val="FF0000"/>
              </a:solidFill>
            </a:rPr>
            <a:t>月</a:t>
          </a:r>
          <a:r>
            <a:rPr lang="en-US" altLang="zh-TW" sz="4800" b="1" kern="1200" dirty="0">
              <a:solidFill>
                <a:srgbClr val="FF0000"/>
              </a:solidFill>
            </a:rPr>
            <a:t>18</a:t>
          </a:r>
          <a:r>
            <a:rPr lang="zh-TW" altLang="en-US" sz="4800" b="1" kern="1200" dirty="0">
              <a:solidFill>
                <a:srgbClr val="FF0000"/>
              </a:solidFill>
            </a:rPr>
            <a:t>日</a:t>
          </a:r>
          <a:r>
            <a:rPr lang="en-US" sz="4800" b="1" kern="1200" dirty="0">
              <a:solidFill>
                <a:srgbClr val="FF0000"/>
              </a:solidFill>
            </a:rPr>
            <a:t>~</a:t>
          </a:r>
          <a:r>
            <a:rPr lang="en-US" altLang="zh-TW" sz="4800" b="1" kern="1200" dirty="0">
              <a:solidFill>
                <a:srgbClr val="FF0000"/>
              </a:solidFill>
            </a:rPr>
            <a:t>5</a:t>
          </a:r>
          <a:r>
            <a:rPr lang="zh-TW" altLang="en-US" sz="4800" b="1" kern="1200" dirty="0">
              <a:solidFill>
                <a:srgbClr val="FF0000"/>
              </a:solidFill>
            </a:rPr>
            <a:t>月</a:t>
          </a:r>
          <a:r>
            <a:rPr lang="en-US" altLang="zh-TW" sz="4800" b="1" kern="1200" dirty="0">
              <a:solidFill>
                <a:srgbClr val="FF0000"/>
              </a:solidFill>
            </a:rPr>
            <a:t>22</a:t>
          </a:r>
          <a:r>
            <a:rPr lang="zh-TW" altLang="en-US" sz="4800" b="1" kern="1200" dirty="0">
              <a:solidFill>
                <a:srgbClr val="FF0000"/>
              </a:solidFill>
            </a:rPr>
            <a:t>日</a:t>
          </a:r>
          <a:endParaRPr lang="zh-TW" sz="4800" kern="1200" dirty="0"/>
        </a:p>
      </dsp:txBody>
      <dsp:txXfrm>
        <a:off x="519380" y="1463184"/>
        <a:ext cx="7453749" cy="1137368"/>
      </dsp:txXfrm>
    </dsp:sp>
    <dsp:sp modelId="{39598739-5CE2-4092-9D93-D4F2D4677D22}">
      <dsp:nvSpPr>
        <dsp:cNvPr id="0" name=""/>
        <dsp:cNvSpPr/>
      </dsp:nvSpPr>
      <dsp:spPr>
        <a:xfrm>
          <a:off x="1373407" y="2855599"/>
          <a:ext cx="8770021" cy="1208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800" b="1" kern="1200" dirty="0"/>
            <a:t>公告</a:t>
          </a:r>
          <a:r>
            <a:rPr lang="zh-TW" altLang="en-US" sz="2800" b="1" kern="1200" dirty="0"/>
            <a:t>錄取名單</a:t>
          </a:r>
          <a:r>
            <a:rPr lang="zh-TW" sz="2800" b="1" kern="1200" dirty="0"/>
            <a:t>時間</a:t>
          </a:r>
          <a:r>
            <a:rPr lang="en-US" sz="2800" b="1" kern="1200" dirty="0"/>
            <a:t>:</a:t>
          </a:r>
          <a:r>
            <a:rPr lang="en-US" altLang="zh-TW" sz="2800" b="1" kern="1200" dirty="0"/>
            <a:t>115</a:t>
          </a:r>
          <a:r>
            <a:rPr lang="zh-TW" altLang="en-US" sz="2800" b="1" kern="1200" dirty="0"/>
            <a:t>年</a:t>
          </a:r>
          <a:r>
            <a:rPr lang="en-US" altLang="zh-TW" sz="2800" b="1" kern="1200" dirty="0"/>
            <a:t>7</a:t>
          </a:r>
          <a:r>
            <a:rPr lang="zh-TW" sz="2800" b="1" kern="1200" dirty="0"/>
            <a:t>月</a:t>
          </a:r>
          <a:r>
            <a:rPr lang="en-US" altLang="zh-TW" sz="2800" b="1" kern="1200" dirty="0"/>
            <a:t>1</a:t>
          </a:r>
          <a:r>
            <a:rPr lang="zh-TW" altLang="en-US" sz="2800" b="1" kern="1200" dirty="0"/>
            <a:t>日</a:t>
          </a:r>
          <a:endParaRPr lang="zh-TW" sz="2800" kern="1200" dirty="0"/>
        </a:p>
      </dsp:txBody>
      <dsp:txXfrm>
        <a:off x="1408792" y="2890984"/>
        <a:ext cx="7190434" cy="1137368"/>
      </dsp:txXfrm>
    </dsp:sp>
    <dsp:sp modelId="{063B372D-A9C8-43FA-9E6E-5CBFD8DB52CC}">
      <dsp:nvSpPr>
        <dsp:cNvPr id="0" name=""/>
        <dsp:cNvSpPr/>
      </dsp:nvSpPr>
      <dsp:spPr>
        <a:xfrm>
          <a:off x="1781783" y="4283399"/>
          <a:ext cx="9422248" cy="1208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zh-TW" sz="1800" b="1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/>
            <a:t>次學期開學第</a:t>
          </a:r>
          <a:r>
            <a:rPr lang="en-US" sz="2400" b="1" kern="1200" dirty="0"/>
            <a:t>1</a:t>
          </a:r>
          <a:r>
            <a:rPr lang="zh-TW" sz="2400" b="1" kern="1200" dirty="0"/>
            <a:t>週前繳交</a:t>
          </a:r>
          <a:endParaRPr lang="en-US" altLang="zh-TW" sz="2400" b="1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u="sng" kern="1200" dirty="0"/>
            <a:t>修讀輔系雙主修意願確認書</a:t>
          </a:r>
          <a:r>
            <a:rPr lang="en-US" sz="2400" b="1" u="sng" kern="1200" dirty="0"/>
            <a:t>/</a:t>
          </a:r>
          <a:r>
            <a:rPr lang="zh-TW" sz="2400" b="1" u="sng" kern="1200" dirty="0"/>
            <a:t>放棄修讀輔系雙主修資格書</a:t>
          </a:r>
          <a:br>
            <a:rPr lang="en-US" sz="2400" b="1" kern="1200" dirty="0"/>
          </a:br>
          <a:br>
            <a:rPr lang="en-US" sz="900" b="1" kern="1200" dirty="0"/>
          </a:br>
          <a:endParaRPr lang="zh-TW" sz="900" kern="1200" dirty="0"/>
        </a:p>
      </dsp:txBody>
      <dsp:txXfrm>
        <a:off x="1817168" y="4318784"/>
        <a:ext cx="7718672" cy="1137368"/>
      </dsp:txXfrm>
    </dsp:sp>
    <dsp:sp modelId="{870C1ACC-007E-4C1C-B6F7-70D3807F9902}">
      <dsp:nvSpPr>
        <dsp:cNvPr id="0" name=""/>
        <dsp:cNvSpPr/>
      </dsp:nvSpPr>
      <dsp:spPr>
        <a:xfrm>
          <a:off x="7900122" y="925324"/>
          <a:ext cx="785289" cy="785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>
        <a:off x="8076812" y="925324"/>
        <a:ext cx="431909" cy="590930"/>
      </dsp:txXfrm>
    </dsp:sp>
    <dsp:sp modelId="{2E094FB2-969B-450C-A16A-4715B5DBBCAE}">
      <dsp:nvSpPr>
        <dsp:cNvPr id="0" name=""/>
        <dsp:cNvSpPr/>
      </dsp:nvSpPr>
      <dsp:spPr>
        <a:xfrm>
          <a:off x="8634612" y="2353124"/>
          <a:ext cx="785289" cy="785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>
        <a:off x="8811302" y="2353124"/>
        <a:ext cx="431909" cy="590930"/>
      </dsp:txXfrm>
    </dsp:sp>
    <dsp:sp modelId="{C3A48337-E5A2-4365-94FA-91BE1B7484DB}">
      <dsp:nvSpPr>
        <dsp:cNvPr id="0" name=""/>
        <dsp:cNvSpPr/>
      </dsp:nvSpPr>
      <dsp:spPr>
        <a:xfrm>
          <a:off x="9358138" y="3780923"/>
          <a:ext cx="785289" cy="785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>
        <a:off x="9534828" y="3780923"/>
        <a:ext cx="431909" cy="590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4C3F3-85AD-40D5-83D3-504308AF2811}">
      <dsp:nvSpPr>
        <dsp:cNvPr id="0" name=""/>
        <dsp:cNvSpPr/>
      </dsp:nvSpPr>
      <dsp:spPr>
        <a:xfrm>
          <a:off x="3735947" y="0"/>
          <a:ext cx="3692298" cy="191757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600" b="1" kern="1200" dirty="0"/>
            <a:t>輔    系</a:t>
          </a:r>
          <a:r>
            <a:rPr lang="zh-TW" altLang="en-US" sz="3600" kern="1200" dirty="0"/>
            <a:t>：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3600" kern="1200" dirty="0"/>
            <a:t>+20</a:t>
          </a:r>
          <a:r>
            <a:rPr lang="zh-TW" altLang="en-US" sz="3600" kern="1200" dirty="0"/>
            <a:t>至</a:t>
          </a:r>
          <a:r>
            <a:rPr lang="en-US" altLang="zh-TW" sz="3600" kern="1200" dirty="0"/>
            <a:t>30</a:t>
          </a:r>
          <a:r>
            <a:rPr lang="zh-TW" altLang="en-US" sz="3600" kern="1200" dirty="0"/>
            <a:t>學分</a:t>
          </a:r>
        </a:p>
      </dsp:txBody>
      <dsp:txXfrm>
        <a:off x="3735947" y="239697"/>
        <a:ext cx="2973206" cy="1438184"/>
      </dsp:txXfrm>
    </dsp:sp>
    <dsp:sp modelId="{577C8020-F0C8-4E79-9340-F301AB109BC7}">
      <dsp:nvSpPr>
        <dsp:cNvPr id="0" name=""/>
        <dsp:cNvSpPr/>
      </dsp:nvSpPr>
      <dsp:spPr>
        <a:xfrm>
          <a:off x="0" y="389490"/>
          <a:ext cx="3758868" cy="11724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4300" kern="1200" dirty="0"/>
            <a:t>畢業學分</a:t>
          </a:r>
          <a:r>
            <a:rPr lang="en-US" altLang="zh-TW" sz="4300" kern="1200" dirty="0"/>
            <a:t>128</a:t>
          </a:r>
          <a:endParaRPr lang="zh-TW" sz="4300" kern="1200" dirty="0"/>
        </a:p>
      </dsp:txBody>
      <dsp:txXfrm>
        <a:off x="57235" y="446725"/>
        <a:ext cx="3644398" cy="1057999"/>
      </dsp:txXfrm>
    </dsp:sp>
    <dsp:sp modelId="{68185703-3EC2-4FBB-BC71-CACA6CDD4B64}">
      <dsp:nvSpPr>
        <dsp:cNvPr id="0" name=""/>
        <dsp:cNvSpPr/>
      </dsp:nvSpPr>
      <dsp:spPr>
        <a:xfrm>
          <a:off x="3754921" y="2034392"/>
          <a:ext cx="5635659" cy="200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600" b="1" kern="1200" dirty="0"/>
            <a:t>雙主修：</a:t>
          </a:r>
          <a:endParaRPr lang="zh-TW" altLang="en-US" sz="25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3600" b="1" kern="1200" dirty="0"/>
            <a:t>+40</a:t>
          </a:r>
          <a:r>
            <a:rPr lang="zh-TW" altLang="en-US" sz="3600" kern="1200" dirty="0"/>
            <a:t>至</a:t>
          </a:r>
          <a:r>
            <a:rPr lang="en-US" altLang="zh-TW" sz="3600" kern="1200" dirty="0"/>
            <a:t>50</a:t>
          </a:r>
          <a:r>
            <a:rPr lang="zh-TW" altLang="en-US" sz="3600" kern="1200" dirty="0"/>
            <a:t>學分為原則</a:t>
          </a:r>
          <a:endParaRPr lang="zh-TW" altLang="en-US" sz="2500" kern="1200" dirty="0"/>
        </a:p>
      </dsp:txBody>
      <dsp:txXfrm>
        <a:off x="3754921" y="2284831"/>
        <a:ext cx="4884344" cy="1502631"/>
      </dsp:txXfrm>
    </dsp:sp>
    <dsp:sp modelId="{2C2501C3-3C91-4420-82AD-EB91BACF7C54}">
      <dsp:nvSpPr>
        <dsp:cNvPr id="0" name=""/>
        <dsp:cNvSpPr/>
      </dsp:nvSpPr>
      <dsp:spPr>
        <a:xfrm>
          <a:off x="3012" y="2452497"/>
          <a:ext cx="3748896" cy="11672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4300" kern="1200" dirty="0"/>
            <a:t>畢業學分</a:t>
          </a:r>
          <a:r>
            <a:rPr lang="en-US" altLang="zh-TW" sz="4300" kern="1200" dirty="0"/>
            <a:t>128</a:t>
          </a:r>
          <a:endParaRPr lang="zh-TW" sz="4300" kern="1200" dirty="0"/>
        </a:p>
      </dsp:txBody>
      <dsp:txXfrm>
        <a:off x="59990" y="2509475"/>
        <a:ext cx="3634940" cy="10532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4C3F3-85AD-40D5-83D3-504308AF2811}">
      <dsp:nvSpPr>
        <dsp:cNvPr id="0" name=""/>
        <dsp:cNvSpPr/>
      </dsp:nvSpPr>
      <dsp:spPr>
        <a:xfrm>
          <a:off x="3373966" y="16196"/>
          <a:ext cx="3407676" cy="151262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200" b="1" kern="1200" dirty="0"/>
            <a:t>輔    系</a:t>
          </a:r>
          <a:r>
            <a:rPr lang="zh-TW" altLang="en-US" sz="3200" kern="1200" dirty="0"/>
            <a:t>：     </a:t>
          </a:r>
          <a:r>
            <a:rPr lang="en-US" altLang="zh-TW" sz="3200" kern="1200" dirty="0"/>
            <a:t>9</a:t>
          </a:r>
          <a:r>
            <a:rPr lang="zh-TW" altLang="en-US" sz="3200" kern="1200" dirty="0"/>
            <a:t>學分以上</a:t>
          </a:r>
        </a:p>
      </dsp:txBody>
      <dsp:txXfrm>
        <a:off x="3373966" y="205274"/>
        <a:ext cx="2840441" cy="1134470"/>
      </dsp:txXfrm>
    </dsp:sp>
    <dsp:sp modelId="{577C8020-F0C8-4E79-9340-F301AB109BC7}">
      <dsp:nvSpPr>
        <dsp:cNvPr id="0" name=""/>
        <dsp:cNvSpPr/>
      </dsp:nvSpPr>
      <dsp:spPr>
        <a:xfrm>
          <a:off x="0" y="124432"/>
          <a:ext cx="3335482" cy="1298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/>
            <a:t>主學系畢業學分</a:t>
          </a:r>
          <a:endParaRPr lang="en-US" altLang="zh-TW" sz="2800" b="1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800" b="1" kern="1200" dirty="0"/>
            <a:t>+</a:t>
          </a:r>
          <a:r>
            <a:rPr lang="zh-TW" altLang="en-US" sz="2800" b="1" kern="1200" dirty="0"/>
            <a:t>論文</a:t>
          </a:r>
          <a:endParaRPr lang="zh-TW" sz="2800" b="1" kern="1200" dirty="0"/>
        </a:p>
      </dsp:txBody>
      <dsp:txXfrm>
        <a:off x="63373" y="187805"/>
        <a:ext cx="3208736" cy="1171458"/>
      </dsp:txXfrm>
    </dsp:sp>
    <dsp:sp modelId="{68185703-3EC2-4FBB-BC71-CACA6CDD4B64}">
      <dsp:nvSpPr>
        <dsp:cNvPr id="0" name=""/>
        <dsp:cNvSpPr/>
      </dsp:nvSpPr>
      <dsp:spPr>
        <a:xfrm>
          <a:off x="3367265" y="1626242"/>
          <a:ext cx="6475377" cy="18681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600" b="1" kern="1200" dirty="0"/>
            <a:t>雙主修：</a:t>
          </a:r>
          <a:r>
            <a:rPr lang="zh-TW" altLang="en-US" sz="3600" kern="1200" dirty="0"/>
            <a:t>高於畢業學分數</a:t>
          </a:r>
          <a:r>
            <a:rPr lang="en-US" altLang="zh-TW" sz="3600" kern="1200" dirty="0"/>
            <a:t>3</a:t>
          </a:r>
          <a:r>
            <a:rPr lang="zh-TW" altLang="en-US" sz="3600" kern="1200" dirty="0"/>
            <a:t>分之</a:t>
          </a:r>
          <a:r>
            <a:rPr lang="en-US" altLang="zh-TW" sz="3600" kern="1200" dirty="0"/>
            <a:t>2+</a:t>
          </a:r>
          <a:r>
            <a:rPr lang="zh-TW" altLang="en-US" sz="3600" kern="1200" dirty="0"/>
            <a:t>另一篇論文</a:t>
          </a:r>
          <a:endParaRPr lang="zh-TW" altLang="en-US" sz="25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kern="1200" dirty="0"/>
            <a:t>舉例</a:t>
          </a:r>
          <a:r>
            <a:rPr lang="en-US" altLang="zh-TW" sz="2200" kern="1200" dirty="0"/>
            <a:t>:</a:t>
          </a:r>
          <a:r>
            <a:rPr lang="zh-TW" altLang="en-US" sz="2200" kern="1200" dirty="0"/>
            <a:t>教育碩士畢業條件</a:t>
          </a:r>
          <a:r>
            <a:rPr lang="en-US" altLang="zh-TW" sz="2200" kern="1200" dirty="0"/>
            <a:t>30</a:t>
          </a:r>
          <a:r>
            <a:rPr lang="zh-TW" altLang="en-US" sz="2200" kern="1200" dirty="0"/>
            <a:t>學分</a:t>
          </a:r>
          <a:r>
            <a:rPr lang="en-US" altLang="zh-TW" sz="2200" kern="1200" dirty="0"/>
            <a:t>+6</a:t>
          </a:r>
          <a:r>
            <a:rPr lang="zh-TW" altLang="en-US" sz="2200" kern="1200" dirty="0"/>
            <a:t>學分</a:t>
          </a:r>
          <a:r>
            <a:rPr lang="en-US" altLang="zh-TW" sz="2200" kern="1200" dirty="0"/>
            <a:t>(</a:t>
          </a:r>
          <a:r>
            <a:rPr lang="zh-TW" altLang="en-US" sz="2200" kern="1200" dirty="0"/>
            <a:t>論文</a:t>
          </a:r>
          <a:r>
            <a:rPr lang="en-US" altLang="zh-TW" sz="2200" kern="1200" dirty="0"/>
            <a:t>)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kern="1200" dirty="0"/>
            <a:t>雙主修教育碩士</a:t>
          </a:r>
          <a:r>
            <a:rPr lang="en-US" altLang="zh-TW" sz="2200" kern="1200" dirty="0"/>
            <a:t>30</a:t>
          </a:r>
          <a:r>
            <a:rPr lang="zh-TW" altLang="en-US" sz="2200" kern="1200" dirty="0"/>
            <a:t>*</a:t>
          </a:r>
          <a:r>
            <a:rPr lang="en-US" altLang="zh-TW" sz="2200" kern="1200" dirty="0"/>
            <a:t>2/3=</a:t>
          </a:r>
          <a:r>
            <a:rPr lang="zh-TW" altLang="en-US" sz="2200" kern="1200" dirty="0"/>
            <a:t>超過</a:t>
          </a:r>
          <a:r>
            <a:rPr lang="en-US" altLang="zh-TW" sz="2200" kern="1200" dirty="0"/>
            <a:t>20+6(</a:t>
          </a:r>
          <a:r>
            <a:rPr lang="zh-TW" altLang="en-US" sz="2200" kern="1200" dirty="0"/>
            <a:t>論文</a:t>
          </a:r>
          <a:r>
            <a:rPr lang="en-US" altLang="zh-TW" sz="2200" kern="1200" dirty="0"/>
            <a:t>)</a:t>
          </a:r>
          <a:endParaRPr lang="zh-TW" altLang="en-US" sz="2200" kern="1200" dirty="0"/>
        </a:p>
      </dsp:txBody>
      <dsp:txXfrm>
        <a:off x="3367265" y="1859756"/>
        <a:ext cx="5774835" cy="1401084"/>
      </dsp:txXfrm>
    </dsp:sp>
    <dsp:sp modelId="{2C2501C3-3C91-4420-82AD-EB91BACF7C54}">
      <dsp:nvSpPr>
        <dsp:cNvPr id="0" name=""/>
        <dsp:cNvSpPr/>
      </dsp:nvSpPr>
      <dsp:spPr>
        <a:xfrm>
          <a:off x="4502" y="1932686"/>
          <a:ext cx="3358260" cy="12530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/>
            <a:t>主學系畢業學分</a:t>
          </a:r>
          <a:endParaRPr lang="en-US" altLang="zh-TW" sz="2800" b="1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800" b="1" kern="1200" dirty="0"/>
            <a:t>+</a:t>
          </a:r>
          <a:r>
            <a:rPr lang="zh-TW" altLang="en-US" sz="2800" b="1" kern="1200" dirty="0"/>
            <a:t>論文</a:t>
          </a:r>
          <a:endParaRPr lang="zh-TW" sz="2800" b="1" kern="1200" dirty="0"/>
        </a:p>
      </dsp:txBody>
      <dsp:txXfrm>
        <a:off x="65670" y="1993854"/>
        <a:ext cx="3235924" cy="11306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BD73B3-586C-42C2-963F-253946BA3FAE}">
      <dsp:nvSpPr>
        <dsp:cNvPr id="0" name=""/>
        <dsp:cNvSpPr/>
      </dsp:nvSpPr>
      <dsp:spPr>
        <a:xfrm>
          <a:off x="153609" y="0"/>
          <a:ext cx="9154800" cy="1647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200" b="1" kern="1200" dirty="0"/>
            <a:t>查詢</a:t>
          </a:r>
          <a:r>
            <a:rPr lang="zh-TW" altLang="en-US" sz="3200" b="1" kern="1200" dirty="0"/>
            <a:t>各校開放名額申請方式</a:t>
          </a:r>
          <a:r>
            <a:rPr lang="zh-TW" sz="3200" b="1" kern="1200" dirty="0"/>
            <a:t>科目學分</a:t>
          </a:r>
          <a:r>
            <a:rPr lang="en-US" sz="3200" b="1" kern="1200" dirty="0"/>
            <a:t>: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800" b="1" kern="1200" dirty="0"/>
            <a:t>115</a:t>
          </a:r>
          <a:r>
            <a:rPr lang="zh-TW" altLang="en-US" sz="2800" b="1" kern="1200" dirty="0"/>
            <a:t>年</a:t>
          </a:r>
          <a:r>
            <a:rPr lang="en-US" altLang="zh-TW" sz="2800" b="1" kern="1200" dirty="0"/>
            <a:t>2</a:t>
          </a:r>
          <a:r>
            <a:rPr lang="zh-TW" altLang="en-US" sz="2800" b="1" kern="1200" dirty="0"/>
            <a:t>月</a:t>
          </a:r>
          <a:r>
            <a:rPr lang="en-US" altLang="zh-TW" sz="2800" b="1" kern="1200" dirty="0"/>
            <a:t>1</a:t>
          </a:r>
          <a:r>
            <a:rPr lang="zh-TW" sz="2800" b="1" kern="1200" dirty="0"/>
            <a:t>日以後</a:t>
          </a:r>
          <a:r>
            <a:rPr lang="zh-TW" altLang="en-US" sz="2800" b="1" kern="1200" dirty="0"/>
            <a:t>於臺灣國立大學系統網頁</a:t>
          </a:r>
          <a:endParaRPr lang="zh-TW" sz="2800" kern="1200" dirty="0"/>
        </a:p>
      </dsp:txBody>
      <dsp:txXfrm>
        <a:off x="201861" y="48252"/>
        <a:ext cx="7406534" cy="1550957"/>
      </dsp:txXfrm>
    </dsp:sp>
    <dsp:sp modelId="{6A28F8D5-AF01-4216-A384-AA2CBB3E30F3}">
      <dsp:nvSpPr>
        <dsp:cNvPr id="0" name=""/>
        <dsp:cNvSpPr/>
      </dsp:nvSpPr>
      <dsp:spPr>
        <a:xfrm>
          <a:off x="1041212" y="1963125"/>
          <a:ext cx="8897247" cy="1647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200" b="1" kern="1200" dirty="0"/>
            <a:t>申請時間</a:t>
          </a:r>
          <a:r>
            <a:rPr lang="en-US" sz="3200" b="1" kern="1200" dirty="0"/>
            <a:t>:</a:t>
          </a:r>
          <a:r>
            <a:rPr lang="en-US" altLang="zh-TW" sz="3200" b="1" kern="1200" dirty="0"/>
            <a:t>5</a:t>
          </a:r>
          <a:r>
            <a:rPr lang="zh-TW" altLang="en-US" sz="3200" b="1" kern="1200" dirty="0"/>
            <a:t>月</a:t>
          </a:r>
          <a:r>
            <a:rPr lang="en-US" altLang="zh-TW" sz="3200" b="1" kern="1200" dirty="0"/>
            <a:t>18</a:t>
          </a:r>
          <a:r>
            <a:rPr lang="zh-TW" altLang="en-US" sz="3200" b="1" kern="1200" dirty="0"/>
            <a:t>日至</a:t>
          </a:r>
          <a:r>
            <a:rPr lang="en-US" altLang="zh-TW" sz="3200" b="1" kern="1200" dirty="0"/>
            <a:t>5</a:t>
          </a:r>
          <a:r>
            <a:rPr lang="zh-TW" altLang="en-US" sz="3200" b="1" kern="1200" dirty="0"/>
            <a:t>月</a:t>
          </a:r>
          <a:r>
            <a:rPr lang="en-US" altLang="zh-TW" sz="3200" b="1" kern="1200" dirty="0"/>
            <a:t>29</a:t>
          </a:r>
          <a:r>
            <a:rPr lang="zh-TW" altLang="en-US" sz="3200" b="1" kern="1200" dirty="0"/>
            <a:t>日</a:t>
          </a:r>
          <a:endParaRPr lang="zh-TW" sz="3200" kern="1200" dirty="0"/>
        </a:p>
      </dsp:txBody>
      <dsp:txXfrm>
        <a:off x="1089464" y="2011377"/>
        <a:ext cx="6993212" cy="1550957"/>
      </dsp:txXfrm>
    </dsp:sp>
    <dsp:sp modelId="{51DE06B0-9D62-4ED3-9EC8-2FC259B8FC66}">
      <dsp:nvSpPr>
        <dsp:cNvPr id="0" name=""/>
        <dsp:cNvSpPr/>
      </dsp:nvSpPr>
      <dsp:spPr>
        <a:xfrm>
          <a:off x="1644379" y="3844076"/>
          <a:ext cx="9318147" cy="1647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200" b="1" kern="1200" dirty="0"/>
            <a:t>公告</a:t>
          </a:r>
          <a:r>
            <a:rPr lang="zh-TW" altLang="en-US" sz="3200" b="1" kern="1200" dirty="0"/>
            <a:t>錄取名單</a:t>
          </a:r>
          <a:r>
            <a:rPr lang="zh-TW" sz="3200" b="1" kern="1200" dirty="0"/>
            <a:t>時間</a:t>
          </a:r>
          <a:r>
            <a:rPr lang="en-US" sz="3200" b="1" kern="1200" dirty="0"/>
            <a:t>:</a:t>
          </a:r>
          <a:r>
            <a:rPr lang="en-US" altLang="zh-TW" sz="3200" b="1" kern="1200" dirty="0"/>
            <a:t>115</a:t>
          </a:r>
          <a:r>
            <a:rPr lang="zh-TW" altLang="en-US" sz="3200" b="1" kern="1200" dirty="0"/>
            <a:t>年</a:t>
          </a:r>
          <a:r>
            <a:rPr lang="en-US" altLang="zh-TW" sz="3200" b="1" kern="1200" dirty="0"/>
            <a:t>8</a:t>
          </a:r>
          <a:r>
            <a:rPr lang="zh-TW" sz="3200" b="1" kern="1200" dirty="0"/>
            <a:t>月</a:t>
          </a:r>
          <a:r>
            <a:rPr lang="en-US" altLang="zh-TW" sz="3200" b="1" kern="1200" dirty="0"/>
            <a:t>21</a:t>
          </a:r>
          <a:r>
            <a:rPr lang="zh-TW" altLang="en-US" sz="3200" b="1" kern="1200" dirty="0"/>
            <a:t>日</a:t>
          </a:r>
          <a:endParaRPr lang="zh-TW" sz="3200" kern="1200" dirty="0"/>
        </a:p>
      </dsp:txBody>
      <dsp:txXfrm>
        <a:off x="1692631" y="3892328"/>
        <a:ext cx="7328604" cy="1550957"/>
      </dsp:txXfrm>
    </dsp:sp>
    <dsp:sp modelId="{65522DA3-6CA3-4655-801B-1E26D3E04B28}">
      <dsp:nvSpPr>
        <dsp:cNvPr id="0" name=""/>
        <dsp:cNvSpPr/>
      </dsp:nvSpPr>
      <dsp:spPr>
        <a:xfrm>
          <a:off x="8247298" y="1249324"/>
          <a:ext cx="1070849" cy="107084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>
        <a:off x="8488239" y="1249324"/>
        <a:ext cx="588967" cy="805814"/>
      </dsp:txXfrm>
    </dsp:sp>
    <dsp:sp modelId="{A97E546C-D445-4508-92EE-7B7140E8B935}">
      <dsp:nvSpPr>
        <dsp:cNvPr id="0" name=""/>
        <dsp:cNvSpPr/>
      </dsp:nvSpPr>
      <dsp:spPr>
        <a:xfrm>
          <a:off x="9069487" y="3160380"/>
          <a:ext cx="1070849" cy="107084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>
        <a:off x="9310428" y="3160380"/>
        <a:ext cx="588967" cy="8058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FD701-0DB8-4D26-B705-2248724E0883}">
      <dsp:nvSpPr>
        <dsp:cNvPr id="0" name=""/>
        <dsp:cNvSpPr/>
      </dsp:nvSpPr>
      <dsp:spPr>
        <a:xfrm rot="5400000">
          <a:off x="-299276" y="299743"/>
          <a:ext cx="1995175" cy="139662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/>
            <a:t>申請書</a:t>
          </a:r>
        </a:p>
      </dsp:txBody>
      <dsp:txXfrm rot="-5400000">
        <a:off x="1" y="698779"/>
        <a:ext cx="1396623" cy="598552"/>
      </dsp:txXfrm>
    </dsp:sp>
    <dsp:sp modelId="{00102310-FFDB-4608-8369-FDA21AEE1951}">
      <dsp:nvSpPr>
        <dsp:cNvPr id="0" name=""/>
        <dsp:cNvSpPr/>
      </dsp:nvSpPr>
      <dsp:spPr>
        <a:xfrm rot="5400000">
          <a:off x="4190364" y="-2793274"/>
          <a:ext cx="1296864" cy="6884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sz="2800" kern="1200" dirty="0"/>
            <a:t>填妥臺灣國立大學系統跨校修讀輔系</a:t>
          </a:r>
          <a:r>
            <a:rPr lang="en-US" sz="2800" kern="1200" dirty="0"/>
            <a:t>/</a:t>
          </a:r>
          <a:r>
            <a:rPr lang="zh-TW" sz="2800" kern="1200" dirty="0"/>
            <a:t>雙主修申請表</a:t>
          </a:r>
          <a:r>
            <a:rPr lang="en-US" sz="2800" kern="1200" dirty="0"/>
            <a:t>(</a:t>
          </a:r>
          <a:r>
            <a:rPr lang="zh-TW" sz="2800" kern="1200" dirty="0"/>
            <a:t>一式兩份</a:t>
          </a:r>
          <a:r>
            <a:rPr lang="en-US" sz="2800" kern="1200" dirty="0"/>
            <a:t>)</a:t>
          </a:r>
          <a:endParaRPr lang="zh-TW" altLang="en-US" sz="2800" kern="1200" dirty="0"/>
        </a:p>
      </dsp:txBody>
      <dsp:txXfrm rot="-5400000">
        <a:off x="1396623" y="63775"/>
        <a:ext cx="6821039" cy="1170248"/>
      </dsp:txXfrm>
    </dsp:sp>
    <dsp:sp modelId="{04908058-E939-486E-8551-9E1428CE2C04}">
      <dsp:nvSpPr>
        <dsp:cNvPr id="0" name=""/>
        <dsp:cNvSpPr/>
      </dsp:nvSpPr>
      <dsp:spPr>
        <a:xfrm rot="5400000">
          <a:off x="-299276" y="2104239"/>
          <a:ext cx="1995175" cy="139662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/>
            <a:t>相關文件</a:t>
          </a:r>
        </a:p>
      </dsp:txBody>
      <dsp:txXfrm rot="-5400000">
        <a:off x="1" y="2503275"/>
        <a:ext cx="1396623" cy="598552"/>
      </dsp:txXfrm>
    </dsp:sp>
    <dsp:sp modelId="{91B73E7A-4849-4845-960F-5194BE04E143}">
      <dsp:nvSpPr>
        <dsp:cNvPr id="0" name=""/>
        <dsp:cNvSpPr/>
      </dsp:nvSpPr>
      <dsp:spPr>
        <a:xfrm rot="5400000">
          <a:off x="4190364" y="-988778"/>
          <a:ext cx="1296864" cy="6884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sz="2800" kern="1200" dirty="0"/>
            <a:t>檢具中文歷年成績單及加修校系規定應繳交文件</a:t>
          </a:r>
          <a:endParaRPr lang="zh-TW" altLang="en-US" sz="2800" kern="1200" dirty="0"/>
        </a:p>
      </dsp:txBody>
      <dsp:txXfrm rot="-5400000">
        <a:off x="1396623" y="1868271"/>
        <a:ext cx="6821039" cy="1170248"/>
      </dsp:txXfrm>
    </dsp:sp>
    <dsp:sp modelId="{121942D3-4348-4E9C-AC4D-1C2D01BA2DC7}">
      <dsp:nvSpPr>
        <dsp:cNvPr id="0" name=""/>
        <dsp:cNvSpPr/>
      </dsp:nvSpPr>
      <dsp:spPr>
        <a:xfrm rot="5400000">
          <a:off x="-299276" y="3908736"/>
          <a:ext cx="1995175" cy="139662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/>
            <a:t>流程</a:t>
          </a:r>
        </a:p>
      </dsp:txBody>
      <dsp:txXfrm rot="-5400000">
        <a:off x="1" y="4307772"/>
        <a:ext cx="1396623" cy="598552"/>
      </dsp:txXfrm>
    </dsp:sp>
    <dsp:sp modelId="{A4B6BF09-4D0A-4377-B985-D696F7C19A7A}">
      <dsp:nvSpPr>
        <dsp:cNvPr id="0" name=""/>
        <dsp:cNvSpPr/>
      </dsp:nvSpPr>
      <dsp:spPr>
        <a:xfrm rot="5400000">
          <a:off x="4190364" y="815718"/>
          <a:ext cx="1296864" cy="6884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/>
            <a:t>送</a:t>
          </a:r>
          <a:r>
            <a:rPr lang="zh-TW" sz="2800" kern="1200" dirty="0"/>
            <a:t>嘉大系主任</a:t>
          </a:r>
          <a:r>
            <a:rPr lang="zh-TW" altLang="en-US" sz="2800" kern="1200" dirty="0"/>
            <a:t>、院長</a:t>
          </a:r>
          <a:r>
            <a:rPr lang="en-US" altLang="zh-TW" sz="2800" kern="1200" dirty="0"/>
            <a:t>(</a:t>
          </a:r>
          <a:r>
            <a:rPr lang="zh-TW" altLang="en-US" sz="2800" kern="1200" dirty="0"/>
            <a:t>跨校輔系免送院長</a:t>
          </a:r>
          <a:r>
            <a:rPr lang="en-US" altLang="zh-TW" sz="2800" kern="1200" dirty="0"/>
            <a:t>)</a:t>
          </a:r>
          <a:r>
            <a:rPr lang="zh-TW" sz="2800" kern="1200" dirty="0"/>
            <a:t>→</a:t>
          </a:r>
          <a:r>
            <a:rPr lang="zh-TW" altLang="en-US" sz="2800" kern="1200" dirty="0"/>
            <a:t> </a:t>
          </a:r>
          <a:r>
            <a:rPr lang="zh-TW" sz="2800" kern="1200" dirty="0"/>
            <a:t>嘉大教務處</a:t>
          </a:r>
          <a:r>
            <a:rPr lang="zh-TW" altLang="en-US" sz="2800" kern="1200" dirty="0"/>
            <a:t>各校區辦公室</a:t>
          </a:r>
        </a:p>
      </dsp:txBody>
      <dsp:txXfrm rot="-5400000">
        <a:off x="1396623" y="3672767"/>
        <a:ext cx="6821039" cy="1170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0.08048</cdr:x>
      <cdr:y>1.77343E-7</cdr:y>
    </cdr:from>
    <cdr:to>
      <cdr:x>0.9441</cdr:x>
      <cdr:y>0.11267</cdr:y>
    </cdr:to>
    <cdr:sp macro="" textlink="">
      <cdr:nvSpPr>
        <cdr:cNvPr id="4" name="文字方塊 3">
          <a:extLst xmlns:a="http://schemas.openxmlformats.org/drawingml/2006/main">
            <a:ext uri="{FF2B5EF4-FFF2-40B4-BE49-F238E27FC236}">
              <a16:creationId xmlns:a16="http://schemas.microsoft.com/office/drawing/2014/main" id="{6AFEEACA-BF6B-4676-8C62-26638D695B13}"/>
            </a:ext>
          </a:extLst>
        </cdr:cNvPr>
        <cdr:cNvSpPr txBox="1"/>
      </cdr:nvSpPr>
      <cdr:spPr>
        <a:xfrm xmlns:a="http://schemas.openxmlformats.org/drawingml/2006/main">
          <a:off x="732825" y="1"/>
          <a:ext cx="7863843" cy="6353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0.06754</cdr:x>
      <cdr:y>0</cdr:y>
    </cdr:from>
    <cdr:to>
      <cdr:x>0.97267</cdr:x>
      <cdr:y>0.1283</cdr:y>
    </cdr:to>
    <cdr:sp macro="" textlink="">
      <cdr:nvSpPr>
        <cdr:cNvPr id="5" name="文字方塊 4">
          <a:extLst xmlns:a="http://schemas.openxmlformats.org/drawingml/2006/main">
            <a:ext uri="{FF2B5EF4-FFF2-40B4-BE49-F238E27FC236}">
              <a16:creationId xmlns:a16="http://schemas.microsoft.com/office/drawing/2014/main" id="{6B88370B-0D7B-4DC0-BBFA-9C430A7F5BFF}"/>
            </a:ext>
          </a:extLst>
        </cdr:cNvPr>
        <cdr:cNvSpPr txBox="1"/>
      </cdr:nvSpPr>
      <cdr:spPr>
        <a:xfrm xmlns:a="http://schemas.openxmlformats.org/drawingml/2006/main">
          <a:off x="615019" y="0"/>
          <a:ext cx="8241792" cy="7234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zh-TW" altLang="en-US" sz="3600" dirty="0"/>
            <a:t>近四年取得輔系雙主修畢業人數統計表</a:t>
          </a:r>
          <a:endParaRPr lang="en-US" altLang="zh-TW" sz="3600" dirty="0"/>
        </a:p>
        <a:p xmlns:a="http://schemas.openxmlformats.org/drawingml/2006/main">
          <a:endParaRPr lang="en-US" altLang="zh-TW" sz="3600" dirty="0"/>
        </a:p>
        <a:p xmlns:a="http://schemas.openxmlformats.org/drawingml/2006/main">
          <a:endParaRPr lang="zh-TW" alt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35E732CB-A01D-4CC9-BCF4-0761D43712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3227539-E7A2-480A-B015-FC913E80A3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E123A-4F44-4946-8F99-D42BEDB08229}" type="datetimeFigureOut">
              <a:rPr lang="zh-TW" altLang="en-US" smtClean="0"/>
              <a:t>31/7/26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8A08561-F9E0-4792-99B5-6F8CD316FDE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245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F5A1167-4ACE-40FF-A05D-EF4EE5FE206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245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15617-5205-43F6-A727-C94FA3ED34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46297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2CE10-7D7D-4293-A530-68095981D6DD}" type="datetimeFigureOut">
              <a:rPr lang="zh-TW" altLang="en-US" smtClean="0"/>
              <a:t>30/7/26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7614"/>
            <a:ext cx="5438775" cy="3907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245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245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AEACE-8CFD-492E-870B-0591B35EA5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22383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AEACE-8CFD-492E-870B-0591B35EA5DB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14C0CF9-349C-489F-AEBB-8C8DCBF541D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7835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AEACE-8CFD-492E-870B-0591B35EA5DB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75A17CD-5CDE-48AE-827B-5C50809C299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516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AEACE-8CFD-492E-870B-0591B35EA5DB}" type="slidenum">
              <a:rPr lang="zh-TW" altLang="en-US" smtClean="0"/>
              <a:t>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E1D2D2C-7B00-4BBB-852E-BE2C3CF1DB5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0296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AEACE-8CFD-492E-870B-0591B35EA5DB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231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C923A-0436-4136-AA0F-A49EF032298B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688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7021E-C5E3-4D14-A093-F2739DC155D8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74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7613F-FCDF-4624-B038-912485877030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507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1B821-0E51-4C14-839C-208DADD1442A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654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A1A0B-15CE-4D42-A39F-8D9238EAC688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779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25DC4-ADC6-48D8-A432-683CB610840D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928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2AEF9-2C90-4F1B-B593-C71EF061EA7D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24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938149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731333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77442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8624984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417663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5275023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793336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F6E2-8AF8-4A53-A441-69F55A9C52A7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1692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28A68-44AB-433D-946E-38FAC7820F1A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81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E9910-258C-4067-8130-462B3805925C}" type="datetime1">
              <a:rPr lang="en-US" altLang="zh-TW" smtClean="0"/>
              <a:t>5/7/2026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46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  <p:sldLayoutId id="2147484159" r:id="rId12"/>
    <p:sldLayoutId id="2147484160" r:id="rId13"/>
    <p:sldLayoutId id="2147484161" r:id="rId14"/>
    <p:sldLayoutId id="2147484162" r:id="rId15"/>
    <p:sldLayoutId id="2147484163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071EAD-AEFC-4790-8434-EE5C1D0FC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225" y="3668520"/>
            <a:ext cx="10828962" cy="1952089"/>
          </a:xfrm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anchor="b">
            <a:noAutofit/>
          </a:bodyPr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國立嘉義大學</a:t>
            </a: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自主學習暨跨領域學習說明會</a:t>
            </a: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CB59EC8-3230-4DB0-9B1D-DFADCE7F6F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5398" y="4982966"/>
            <a:ext cx="6656837" cy="1262413"/>
          </a:xfrm>
        </p:spPr>
        <p:txBody>
          <a:bodyPr anchor="t">
            <a:normAutofit/>
          </a:bodyPr>
          <a:lstStyle/>
          <a:p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教務處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115</a:t>
            </a:r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lang="en-US" altLang="zh-TW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頁尾版面配置區 6">
            <a:extLst>
              <a:ext uri="{FF2B5EF4-FFF2-40B4-BE49-F238E27FC236}">
                <a16:creationId xmlns:a16="http://schemas.microsoft.com/office/drawing/2014/main" id="{4EB10215-6F91-4A8F-BB48-7F2A350B9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69367" y="6090858"/>
            <a:ext cx="6297612" cy="365125"/>
          </a:xfrm>
        </p:spPr>
        <p:txBody>
          <a:bodyPr/>
          <a:lstStyle/>
          <a:p>
            <a:endParaRPr lang="en-US" sz="16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7C8FFDA-D5FF-4FB5-A1F6-6A973C6C3A5B}"/>
              </a:ext>
            </a:extLst>
          </p:cNvPr>
          <p:cNvSpPr/>
          <p:nvPr/>
        </p:nvSpPr>
        <p:spPr>
          <a:xfrm>
            <a:off x="6003634" y="2551837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altLang="zh-TW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zh-TW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8702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F00EFA-EED6-4003-99EE-E8ACB7E6CF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9335" y="1389887"/>
            <a:ext cx="9082356" cy="4255009"/>
          </a:xfrm>
        </p:spPr>
        <p:txBody>
          <a:bodyPr>
            <a:normAutofit/>
          </a:bodyPr>
          <a:lstStyle/>
          <a:p>
            <a:pPr algn="l"/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一、輔系、雙主修說明</a:t>
            </a: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二、跨校輔系、雙主修說明</a:t>
            </a: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三、輔系、雙主修經驗分享</a:t>
            </a: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4CCBA24-2802-4408-82B7-742D93E931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9335" y="4284324"/>
            <a:ext cx="8174668" cy="1489751"/>
          </a:xfrm>
        </p:spPr>
        <p:txBody>
          <a:bodyPr>
            <a:normAutofit/>
          </a:bodyPr>
          <a:lstStyle/>
          <a:p>
            <a:endParaRPr lang="en-US" altLang="zh-TW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民雄校區聯合辦公室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教務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5400" dirty="0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C96A94C3-7E18-4AC9-866C-52CB005A9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/>
              <a:t>1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46110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1">
            <a:extLst>
              <a:ext uri="{FF2B5EF4-FFF2-40B4-BE49-F238E27FC236}">
                <a16:creationId xmlns:a16="http://schemas.microsoft.com/office/drawing/2014/main" id="{A762E39D-20A2-42F6-8B60-EF8A8810C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23982"/>
            <a:ext cx="8661115" cy="1636606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chemeClr val="tx1"/>
                </a:solidFill>
              </a:rPr>
              <a:t>吳青峰</a:t>
            </a:r>
            <a:r>
              <a:rPr lang="en-US" altLang="zh-TW" dirty="0">
                <a:solidFill>
                  <a:schemeClr val="tx1"/>
                </a:solidFill>
              </a:rPr>
              <a:t>—</a:t>
            </a:r>
            <a:r>
              <a:rPr lang="zh-TW" altLang="zh-TW" dirty="0">
                <a:solidFill>
                  <a:schemeClr val="tx1"/>
                </a:solidFill>
              </a:rPr>
              <a:t>國立政治大學中文系，</a:t>
            </a:r>
            <a:r>
              <a:rPr lang="zh-TW" altLang="zh-TW" b="1" dirty="0">
                <a:solidFill>
                  <a:schemeClr val="tx1"/>
                </a:solidFill>
              </a:rPr>
              <a:t>雙主修廣告系</a:t>
            </a:r>
            <a:r>
              <a:rPr lang="zh-TW" altLang="zh-TW" dirty="0">
                <a:solidFill>
                  <a:schemeClr val="tx1"/>
                </a:solidFill>
              </a:rPr>
              <a:t>、</a:t>
            </a:r>
            <a:r>
              <a:rPr lang="zh-TW" altLang="zh-TW" b="1" dirty="0">
                <a:solidFill>
                  <a:schemeClr val="tx1"/>
                </a:solidFill>
              </a:rPr>
              <a:t>輔企管系</a:t>
            </a:r>
            <a:r>
              <a:rPr lang="zh-TW" altLang="zh-TW" dirty="0">
                <a:solidFill>
                  <a:schemeClr val="tx1"/>
                </a:solidFill>
              </a:rPr>
              <a:t>與</a:t>
            </a:r>
            <a:r>
              <a:rPr lang="zh-TW" altLang="en-US" dirty="0">
                <a:solidFill>
                  <a:schemeClr val="tx1"/>
                </a:solidFill>
              </a:rPr>
              <a:t>修</a:t>
            </a:r>
            <a:r>
              <a:rPr lang="zh-TW" altLang="zh-TW" dirty="0">
                <a:solidFill>
                  <a:schemeClr val="tx1"/>
                </a:solidFill>
              </a:rPr>
              <a:t>教育學程。畢業時一共修了高達</a:t>
            </a:r>
            <a:r>
              <a:rPr lang="en-US" altLang="zh-TW" dirty="0">
                <a:solidFill>
                  <a:schemeClr val="tx1"/>
                </a:solidFill>
              </a:rPr>
              <a:t>230</a:t>
            </a:r>
            <a:r>
              <a:rPr lang="zh-TW" altLang="zh-TW" dirty="0">
                <a:solidFill>
                  <a:schemeClr val="tx1"/>
                </a:solidFill>
              </a:rPr>
              <a:t>個學分。</a:t>
            </a:r>
            <a:r>
              <a:rPr lang="zh-TW" altLang="en-US" dirty="0">
                <a:solidFill>
                  <a:schemeClr val="tx1"/>
                </a:solidFill>
              </a:rPr>
              <a:t>                   </a:t>
            </a:r>
            <a:r>
              <a:rPr lang="zh-TW" altLang="en-US" sz="2200" dirty="0">
                <a:solidFill>
                  <a:schemeClr val="tx1"/>
                </a:solidFill>
              </a:rPr>
              <a:t>照片來源</a:t>
            </a:r>
            <a:r>
              <a:rPr lang="en-US" altLang="zh-TW" sz="2200" dirty="0">
                <a:solidFill>
                  <a:schemeClr val="tx1"/>
                </a:solidFill>
              </a:rPr>
              <a:t>《cheers》</a:t>
            </a:r>
            <a:r>
              <a:rPr lang="zh-TW" altLang="en-US" sz="2200" dirty="0">
                <a:solidFill>
                  <a:schemeClr val="tx1"/>
                </a:solidFill>
              </a:rPr>
              <a:t>雜誌</a:t>
            </a:r>
            <a:r>
              <a:rPr lang="en-US" altLang="zh-TW" sz="2200" dirty="0">
                <a:solidFill>
                  <a:schemeClr val="tx1"/>
                </a:solidFill>
              </a:rPr>
              <a:t>2020-02</a:t>
            </a:r>
            <a:endParaRPr lang="zh-TW" altLang="en-US" sz="2200" dirty="0">
              <a:solidFill>
                <a:schemeClr val="tx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DC172A2-BBF6-4E5B-B72B-0E3338C1C0B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altLang="zh-TW" sz="1800" kern="100" dirty="0">
              <a:effectLst/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1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l"/>
            <a:endParaRPr lang="zh-TW" altLang="en-US" sz="1800" b="0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800" b="0" i="0" u="none" strike="noStrike" baseline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sz="1800" b="0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pic>
        <p:nvPicPr>
          <p:cNvPr id="15" name="內容版面配置區 14">
            <a:extLst>
              <a:ext uri="{FF2B5EF4-FFF2-40B4-BE49-F238E27FC236}">
                <a16:creationId xmlns:a16="http://schemas.microsoft.com/office/drawing/2014/main" id="{15FE5AB2-F62C-4C67-A546-AFA912FD3A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837" y="2357304"/>
            <a:ext cx="6386893" cy="4257927"/>
          </a:xfrm>
        </p:spPr>
      </p:pic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61B7994F-2758-403B-9C48-6CA8BDF54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22792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C8BCFA-C762-4CF3-8BA2-FB939AAC4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903382"/>
            <a:ext cx="8596668" cy="1027017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輔系雙主修優點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51C1574-CD2B-4DFE-8812-0FBB11AF3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399"/>
            <a:ext cx="9039543" cy="3798372"/>
          </a:xfrm>
        </p:spPr>
        <p:txBody>
          <a:bodyPr>
            <a:normAutofit lnSpcReduction="10000"/>
          </a:bodyPr>
          <a:lstStyle/>
          <a:p>
            <a:r>
              <a:rPr lang="zh-TW" altLang="en-US" sz="4000" dirty="0"/>
              <a:t>日間學士班學生大學</a:t>
            </a:r>
            <a:r>
              <a:rPr lang="en-US" altLang="zh-TW" sz="4000" dirty="0"/>
              <a:t>4</a:t>
            </a:r>
            <a:r>
              <a:rPr lang="zh-TW" altLang="en-US" sz="4000" dirty="0"/>
              <a:t>年內多修課程，不需額外繳納學分費。</a:t>
            </a:r>
            <a:endParaRPr lang="en-US" altLang="zh-TW" sz="4000" dirty="0"/>
          </a:p>
          <a:p>
            <a:r>
              <a:rPr lang="zh-TW" altLang="en-US" sz="4000" dirty="0"/>
              <a:t>課程得兼充。</a:t>
            </a:r>
            <a:endParaRPr lang="en-US" altLang="zh-TW" sz="4000" dirty="0"/>
          </a:p>
          <a:p>
            <a:r>
              <a:rPr lang="zh-TW" altLang="en-US" sz="4000" dirty="0"/>
              <a:t>獎勵制度。</a:t>
            </a:r>
            <a:endParaRPr lang="en-US" altLang="zh-TW" sz="4000" dirty="0"/>
          </a:p>
          <a:p>
            <a:r>
              <a:rPr lang="zh-TW" altLang="en-US" sz="4000" dirty="0"/>
              <a:t>學士班學生中途放棄修讀，原已修課程可當外系自由學分。</a:t>
            </a:r>
            <a:endParaRPr lang="en-US" altLang="zh-TW" sz="4000" dirty="0"/>
          </a:p>
          <a:p>
            <a:endParaRPr lang="en-US" altLang="zh-TW" sz="4000" dirty="0"/>
          </a:p>
          <a:p>
            <a:endParaRPr lang="zh-TW" altLang="en-US" dirty="0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F32DEE1-2515-46A2-A1C4-F21AB79DA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30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4131CB35-031F-4D5D-8128-56444522B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0" name="圖表 9">
            <a:extLst>
              <a:ext uri="{FF2B5EF4-FFF2-40B4-BE49-F238E27FC236}">
                <a16:creationId xmlns:a16="http://schemas.microsoft.com/office/drawing/2014/main" id="{A8DCF18F-A8CB-42E2-863D-1394178FFB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4066277"/>
              </p:ext>
            </p:extLst>
          </p:nvPr>
        </p:nvGraphicFramePr>
        <p:xfrm>
          <a:off x="429659" y="322453"/>
          <a:ext cx="8923661" cy="6084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4186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0F4980-2A47-44F1-B303-33D1F694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3441"/>
          </a:xfrm>
        </p:spPr>
        <p:txBody>
          <a:bodyPr>
            <a:normAutofit fontScale="90000"/>
          </a:bodyPr>
          <a:lstStyle/>
          <a:p>
            <a:br>
              <a:rPr lang="en-US" altLang="zh-TW" dirty="0"/>
            </a:b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8123F34-E281-4E93-8AF3-7DB0F2447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7" name="圖表 6">
            <a:extLst>
              <a:ext uri="{FF2B5EF4-FFF2-40B4-BE49-F238E27FC236}">
                <a16:creationId xmlns:a16="http://schemas.microsoft.com/office/drawing/2014/main" id="{5947B7D1-39D9-4B8F-BE86-66B58FF4D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2632908"/>
              </p:ext>
            </p:extLst>
          </p:nvPr>
        </p:nvGraphicFramePr>
        <p:xfrm>
          <a:off x="677334" y="609600"/>
          <a:ext cx="9105644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23742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4C1667E-63B3-4481-855A-24257447E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418" y="2948683"/>
            <a:ext cx="9084885" cy="3092679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各學系可</a:t>
            </a:r>
            <a:r>
              <a:rPr lang="zh-TW" altLang="en-US" sz="4000" i="0" dirty="0"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基於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教育部相關規定</a:t>
            </a:r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術科能力</a:t>
            </a:r>
            <a:r>
              <a:rPr lang="zh-TW" altLang="en-US" sz="4000" i="0" dirty="0"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zh-TW" altLang="en-US" sz="4000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實驗課安全考量等因素採用甄選制。</a:t>
            </a:r>
            <a:endParaRPr lang="en-US" altLang="zh-TW" sz="4000" i="0" dirty="0">
              <a:solidFill>
                <a:srgbClr val="FF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其餘學系原則採登記制</a:t>
            </a:r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9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學士班及進修學士班學生、碩士班及碩士在職專班學生，得互跨申請修讀輔系。</a:t>
            </a:r>
            <a:endParaRPr lang="en-US" altLang="zh-TW" sz="39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9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研究生一律填寫輔系雙主修申請表，無須線上申請</a:t>
            </a:r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9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頁尾版面配置區 3">
            <a:extLst>
              <a:ext uri="{FF2B5EF4-FFF2-40B4-BE49-F238E27FC236}">
                <a16:creationId xmlns:a16="http://schemas.microsoft.com/office/drawing/2014/main" id="{C92D7936-15EC-4AC6-9086-E70C6EB56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3</a:t>
            </a:r>
            <a:endParaRPr lang="en-US" sz="16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38B6413-EAE8-4F4F-9842-944998A3E89E}"/>
              </a:ext>
            </a:extLst>
          </p:cNvPr>
          <p:cNvSpPr/>
          <p:nvPr/>
        </p:nvSpPr>
        <p:spPr>
          <a:xfrm>
            <a:off x="976043" y="667819"/>
            <a:ext cx="870778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一、輔系雙主修</a:t>
            </a:r>
            <a:endParaRPr lang="en-US" altLang="zh-TW" sz="4800" b="1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b="1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4400" b="1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學年度起輔系雙主修申請方式由申請制改為</a:t>
            </a:r>
            <a:r>
              <a:rPr lang="zh-TW" altLang="en-US" sz="4400" b="1" u="sng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登記制</a:t>
            </a:r>
            <a:r>
              <a:rPr lang="zh-TW" altLang="en-US" sz="4400" b="1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4400" b="1" u="sng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甄選制</a:t>
            </a:r>
            <a:r>
              <a:rPr lang="zh-TW" altLang="en-US" sz="4400" b="1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並行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19201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手繪多邊形 15"/>
          <p:cNvSpPr/>
          <p:nvPr/>
        </p:nvSpPr>
        <p:spPr>
          <a:xfrm>
            <a:off x="482884" y="3063875"/>
            <a:ext cx="2464573" cy="1821653"/>
          </a:xfrm>
          <a:custGeom>
            <a:avLst/>
            <a:gdLst>
              <a:gd name="connsiteX0" fmla="*/ 0 w 2019363"/>
              <a:gd name="connsiteY0" fmla="*/ 160918 h 1609180"/>
              <a:gd name="connsiteX1" fmla="*/ 160918 w 2019363"/>
              <a:gd name="connsiteY1" fmla="*/ 0 h 1609180"/>
              <a:gd name="connsiteX2" fmla="*/ 1858445 w 2019363"/>
              <a:gd name="connsiteY2" fmla="*/ 0 h 1609180"/>
              <a:gd name="connsiteX3" fmla="*/ 2019363 w 2019363"/>
              <a:gd name="connsiteY3" fmla="*/ 160918 h 1609180"/>
              <a:gd name="connsiteX4" fmla="*/ 2019363 w 2019363"/>
              <a:gd name="connsiteY4" fmla="*/ 1448262 h 1609180"/>
              <a:gd name="connsiteX5" fmla="*/ 1858445 w 2019363"/>
              <a:gd name="connsiteY5" fmla="*/ 1609180 h 1609180"/>
              <a:gd name="connsiteX6" fmla="*/ 160918 w 2019363"/>
              <a:gd name="connsiteY6" fmla="*/ 1609180 h 1609180"/>
              <a:gd name="connsiteX7" fmla="*/ 0 w 2019363"/>
              <a:gd name="connsiteY7" fmla="*/ 1448262 h 1609180"/>
              <a:gd name="connsiteX8" fmla="*/ 0 w 2019363"/>
              <a:gd name="connsiteY8" fmla="*/ 160918 h 160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19363" h="1609180">
                <a:moveTo>
                  <a:pt x="0" y="160918"/>
                </a:moveTo>
                <a:cubicBezTo>
                  <a:pt x="0" y="72045"/>
                  <a:pt x="72045" y="0"/>
                  <a:pt x="160918" y="0"/>
                </a:cubicBezTo>
                <a:lnTo>
                  <a:pt x="1858445" y="0"/>
                </a:lnTo>
                <a:cubicBezTo>
                  <a:pt x="1947318" y="0"/>
                  <a:pt x="2019363" y="72045"/>
                  <a:pt x="2019363" y="160918"/>
                </a:cubicBezTo>
                <a:lnTo>
                  <a:pt x="2019363" y="1448262"/>
                </a:lnTo>
                <a:cubicBezTo>
                  <a:pt x="2019363" y="1537135"/>
                  <a:pt x="1947318" y="1609180"/>
                  <a:pt x="1858445" y="1609180"/>
                </a:cubicBezTo>
                <a:lnTo>
                  <a:pt x="160918" y="1609180"/>
                </a:lnTo>
                <a:cubicBezTo>
                  <a:pt x="72045" y="1609180"/>
                  <a:pt x="0" y="1537135"/>
                  <a:pt x="0" y="1448262"/>
                </a:cubicBezTo>
                <a:lnTo>
                  <a:pt x="0" y="160918"/>
                </a:lnTo>
                <a:close/>
              </a:path>
            </a:pathLst>
          </a:custGeom>
          <a:solidFill>
            <a:srgbClr val="FF6969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5711" tIns="115711" rIns="115711" bIns="11571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kern="1200" dirty="0">
                <a:solidFill>
                  <a:schemeClr val="bg1"/>
                </a:solidFill>
                <a:latin typeface="+mn-ea"/>
              </a:rPr>
              <a:t>學生登入系統</a:t>
            </a:r>
            <a:endParaRPr lang="en-US" altLang="zh-TW" sz="2800" b="1" kern="1200" dirty="0">
              <a:solidFill>
                <a:schemeClr val="bg1"/>
              </a:solidFill>
              <a:latin typeface="+mn-ea"/>
            </a:endParaRP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kern="1200" dirty="0">
                <a:solidFill>
                  <a:schemeClr val="bg1"/>
                </a:solidFill>
                <a:latin typeface="+mn-ea"/>
              </a:rPr>
              <a:t>選填至多</a:t>
            </a:r>
            <a:r>
              <a:rPr lang="en-US" altLang="zh-TW" sz="2800" b="1" kern="1200" dirty="0">
                <a:solidFill>
                  <a:schemeClr val="bg1"/>
                </a:solidFill>
                <a:latin typeface="+mn-ea"/>
              </a:rPr>
              <a:t>3</a:t>
            </a:r>
            <a:r>
              <a:rPr lang="zh-TW" altLang="en-US" sz="2800" b="1" kern="1200" dirty="0">
                <a:solidFill>
                  <a:schemeClr val="bg1"/>
                </a:solidFill>
                <a:latin typeface="+mn-ea"/>
              </a:rPr>
              <a:t>個志</a:t>
            </a:r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願</a:t>
            </a:r>
            <a:endParaRPr lang="zh-TW" altLang="en-US" sz="2800" b="1" kern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手繪多邊形 16"/>
          <p:cNvSpPr/>
          <p:nvPr/>
        </p:nvSpPr>
        <p:spPr>
          <a:xfrm rot="20338318">
            <a:off x="2891652" y="2401975"/>
            <a:ext cx="1372641" cy="585011"/>
          </a:xfrm>
          <a:custGeom>
            <a:avLst/>
            <a:gdLst>
              <a:gd name="connsiteX0" fmla="*/ 0 w 443092"/>
              <a:gd name="connsiteY0" fmla="*/ 100160 h 500802"/>
              <a:gd name="connsiteX1" fmla="*/ 221546 w 443092"/>
              <a:gd name="connsiteY1" fmla="*/ 100160 h 500802"/>
              <a:gd name="connsiteX2" fmla="*/ 221546 w 443092"/>
              <a:gd name="connsiteY2" fmla="*/ 0 h 500802"/>
              <a:gd name="connsiteX3" fmla="*/ 443092 w 443092"/>
              <a:gd name="connsiteY3" fmla="*/ 250401 h 500802"/>
              <a:gd name="connsiteX4" fmla="*/ 221546 w 443092"/>
              <a:gd name="connsiteY4" fmla="*/ 500802 h 500802"/>
              <a:gd name="connsiteX5" fmla="*/ 221546 w 443092"/>
              <a:gd name="connsiteY5" fmla="*/ 400642 h 500802"/>
              <a:gd name="connsiteX6" fmla="*/ 0 w 443092"/>
              <a:gd name="connsiteY6" fmla="*/ 400642 h 500802"/>
              <a:gd name="connsiteX7" fmla="*/ 0 w 443092"/>
              <a:gd name="connsiteY7" fmla="*/ 100160 h 500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3092" h="500802">
                <a:moveTo>
                  <a:pt x="0" y="100160"/>
                </a:moveTo>
                <a:lnTo>
                  <a:pt x="221546" y="100160"/>
                </a:lnTo>
                <a:lnTo>
                  <a:pt x="221546" y="0"/>
                </a:lnTo>
                <a:lnTo>
                  <a:pt x="443092" y="250401"/>
                </a:lnTo>
                <a:lnTo>
                  <a:pt x="221546" y="500802"/>
                </a:lnTo>
                <a:lnTo>
                  <a:pt x="221546" y="400642"/>
                </a:lnTo>
                <a:lnTo>
                  <a:pt x="0" y="400642"/>
                </a:lnTo>
                <a:lnTo>
                  <a:pt x="0" y="100160"/>
                </a:lnTo>
                <a:close/>
              </a:path>
            </a:pathLst>
          </a:cu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100160" rIns="132928" bIns="10015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400" kern="1200"/>
          </a:p>
        </p:txBody>
      </p:sp>
      <p:sp>
        <p:nvSpPr>
          <p:cNvPr id="18" name="手繪多邊形 17"/>
          <p:cNvSpPr/>
          <p:nvPr/>
        </p:nvSpPr>
        <p:spPr>
          <a:xfrm>
            <a:off x="4268794" y="2098063"/>
            <a:ext cx="3238095" cy="1449594"/>
          </a:xfrm>
          <a:custGeom>
            <a:avLst/>
            <a:gdLst>
              <a:gd name="connsiteX0" fmla="*/ 0 w 2019363"/>
              <a:gd name="connsiteY0" fmla="*/ 160918 h 1609180"/>
              <a:gd name="connsiteX1" fmla="*/ 160918 w 2019363"/>
              <a:gd name="connsiteY1" fmla="*/ 0 h 1609180"/>
              <a:gd name="connsiteX2" fmla="*/ 1858445 w 2019363"/>
              <a:gd name="connsiteY2" fmla="*/ 0 h 1609180"/>
              <a:gd name="connsiteX3" fmla="*/ 2019363 w 2019363"/>
              <a:gd name="connsiteY3" fmla="*/ 160918 h 1609180"/>
              <a:gd name="connsiteX4" fmla="*/ 2019363 w 2019363"/>
              <a:gd name="connsiteY4" fmla="*/ 1448262 h 1609180"/>
              <a:gd name="connsiteX5" fmla="*/ 1858445 w 2019363"/>
              <a:gd name="connsiteY5" fmla="*/ 1609180 h 1609180"/>
              <a:gd name="connsiteX6" fmla="*/ 160918 w 2019363"/>
              <a:gd name="connsiteY6" fmla="*/ 1609180 h 1609180"/>
              <a:gd name="connsiteX7" fmla="*/ 0 w 2019363"/>
              <a:gd name="connsiteY7" fmla="*/ 1448262 h 1609180"/>
              <a:gd name="connsiteX8" fmla="*/ 0 w 2019363"/>
              <a:gd name="connsiteY8" fmla="*/ 160918 h 160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19363" h="1609180">
                <a:moveTo>
                  <a:pt x="0" y="160918"/>
                </a:moveTo>
                <a:cubicBezTo>
                  <a:pt x="0" y="72045"/>
                  <a:pt x="72045" y="0"/>
                  <a:pt x="160918" y="0"/>
                </a:cubicBezTo>
                <a:lnTo>
                  <a:pt x="1858445" y="0"/>
                </a:lnTo>
                <a:cubicBezTo>
                  <a:pt x="1947318" y="0"/>
                  <a:pt x="2019363" y="72045"/>
                  <a:pt x="2019363" y="160918"/>
                </a:cubicBezTo>
                <a:lnTo>
                  <a:pt x="2019363" y="1448262"/>
                </a:lnTo>
                <a:cubicBezTo>
                  <a:pt x="2019363" y="1537135"/>
                  <a:pt x="1947318" y="1609180"/>
                  <a:pt x="1858445" y="1609180"/>
                </a:cubicBezTo>
                <a:lnTo>
                  <a:pt x="160918" y="1609180"/>
                </a:lnTo>
                <a:cubicBezTo>
                  <a:pt x="72045" y="1609180"/>
                  <a:pt x="0" y="1537135"/>
                  <a:pt x="0" y="1448262"/>
                </a:cubicBezTo>
                <a:lnTo>
                  <a:pt x="0" y="160918"/>
                </a:lnTo>
                <a:close/>
              </a:path>
            </a:pathLst>
          </a:custGeom>
          <a:solidFill>
            <a:srgbClr val="FF6969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5711" tIns="115711" rIns="115711" bIns="115711" numCol="1" spcCol="1270" anchor="ctr" anchorCtr="0">
            <a:noAutofit/>
          </a:bodyPr>
          <a:lstStyle/>
          <a:p>
            <a:pPr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latin typeface="+mn-ea"/>
              </a:rPr>
              <a:t>志願序篩選</a:t>
            </a:r>
            <a:r>
              <a:rPr lang="en-US" altLang="zh-TW" sz="2800" b="1" i="1" dirty="0">
                <a:latin typeface="+mn-ea"/>
              </a:rPr>
              <a:t>	</a:t>
            </a:r>
            <a:endParaRPr lang="zh-TW" altLang="en-US" sz="2800" b="1" i="1" dirty="0">
              <a:latin typeface="+mn-ea"/>
            </a:endParaRPr>
          </a:p>
        </p:txBody>
      </p:sp>
      <p:sp>
        <p:nvSpPr>
          <p:cNvPr id="19" name="手繪多邊形 18"/>
          <p:cNvSpPr/>
          <p:nvPr/>
        </p:nvSpPr>
        <p:spPr>
          <a:xfrm>
            <a:off x="7947470" y="2748633"/>
            <a:ext cx="1854980" cy="500802"/>
          </a:xfrm>
          <a:custGeom>
            <a:avLst/>
            <a:gdLst>
              <a:gd name="connsiteX0" fmla="*/ 0 w 428105"/>
              <a:gd name="connsiteY0" fmla="*/ 100160 h 500802"/>
              <a:gd name="connsiteX1" fmla="*/ 214053 w 428105"/>
              <a:gd name="connsiteY1" fmla="*/ 100160 h 500802"/>
              <a:gd name="connsiteX2" fmla="*/ 214053 w 428105"/>
              <a:gd name="connsiteY2" fmla="*/ 0 h 500802"/>
              <a:gd name="connsiteX3" fmla="*/ 428105 w 428105"/>
              <a:gd name="connsiteY3" fmla="*/ 250401 h 500802"/>
              <a:gd name="connsiteX4" fmla="*/ 214053 w 428105"/>
              <a:gd name="connsiteY4" fmla="*/ 500802 h 500802"/>
              <a:gd name="connsiteX5" fmla="*/ 214053 w 428105"/>
              <a:gd name="connsiteY5" fmla="*/ 400642 h 500802"/>
              <a:gd name="connsiteX6" fmla="*/ 0 w 428105"/>
              <a:gd name="connsiteY6" fmla="*/ 400642 h 500802"/>
              <a:gd name="connsiteX7" fmla="*/ 0 w 428105"/>
              <a:gd name="connsiteY7" fmla="*/ 100160 h 500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8105" h="500802">
                <a:moveTo>
                  <a:pt x="0" y="100160"/>
                </a:moveTo>
                <a:lnTo>
                  <a:pt x="214053" y="100160"/>
                </a:lnTo>
                <a:lnTo>
                  <a:pt x="214053" y="0"/>
                </a:lnTo>
                <a:lnTo>
                  <a:pt x="428105" y="250401"/>
                </a:lnTo>
                <a:lnTo>
                  <a:pt x="214053" y="500802"/>
                </a:lnTo>
                <a:lnTo>
                  <a:pt x="214053" y="400642"/>
                </a:lnTo>
                <a:lnTo>
                  <a:pt x="0" y="400642"/>
                </a:lnTo>
                <a:lnTo>
                  <a:pt x="0" y="100160"/>
                </a:lnTo>
                <a:close/>
              </a:path>
            </a:pathLst>
          </a:cu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0160" rIns="128431" bIns="10016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400" kern="1200"/>
          </a:p>
        </p:txBody>
      </p:sp>
      <p:sp>
        <p:nvSpPr>
          <p:cNvPr id="20" name="手繪多邊形 19"/>
          <p:cNvSpPr/>
          <p:nvPr/>
        </p:nvSpPr>
        <p:spPr>
          <a:xfrm>
            <a:off x="9911217" y="2168993"/>
            <a:ext cx="2019363" cy="1609180"/>
          </a:xfrm>
          <a:custGeom>
            <a:avLst/>
            <a:gdLst>
              <a:gd name="connsiteX0" fmla="*/ 0 w 2019363"/>
              <a:gd name="connsiteY0" fmla="*/ 160918 h 1609180"/>
              <a:gd name="connsiteX1" fmla="*/ 160918 w 2019363"/>
              <a:gd name="connsiteY1" fmla="*/ 0 h 1609180"/>
              <a:gd name="connsiteX2" fmla="*/ 1858445 w 2019363"/>
              <a:gd name="connsiteY2" fmla="*/ 0 h 1609180"/>
              <a:gd name="connsiteX3" fmla="*/ 2019363 w 2019363"/>
              <a:gd name="connsiteY3" fmla="*/ 160918 h 1609180"/>
              <a:gd name="connsiteX4" fmla="*/ 2019363 w 2019363"/>
              <a:gd name="connsiteY4" fmla="*/ 1448262 h 1609180"/>
              <a:gd name="connsiteX5" fmla="*/ 1858445 w 2019363"/>
              <a:gd name="connsiteY5" fmla="*/ 1609180 h 1609180"/>
              <a:gd name="connsiteX6" fmla="*/ 160918 w 2019363"/>
              <a:gd name="connsiteY6" fmla="*/ 1609180 h 1609180"/>
              <a:gd name="connsiteX7" fmla="*/ 0 w 2019363"/>
              <a:gd name="connsiteY7" fmla="*/ 1448262 h 1609180"/>
              <a:gd name="connsiteX8" fmla="*/ 0 w 2019363"/>
              <a:gd name="connsiteY8" fmla="*/ 160918 h 160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19363" h="1609180">
                <a:moveTo>
                  <a:pt x="0" y="160918"/>
                </a:moveTo>
                <a:cubicBezTo>
                  <a:pt x="0" y="72045"/>
                  <a:pt x="72045" y="0"/>
                  <a:pt x="160918" y="0"/>
                </a:cubicBezTo>
                <a:lnTo>
                  <a:pt x="1858445" y="0"/>
                </a:lnTo>
                <a:cubicBezTo>
                  <a:pt x="1947318" y="0"/>
                  <a:pt x="2019363" y="72045"/>
                  <a:pt x="2019363" y="160918"/>
                </a:cubicBezTo>
                <a:lnTo>
                  <a:pt x="2019363" y="1448262"/>
                </a:lnTo>
                <a:cubicBezTo>
                  <a:pt x="2019363" y="1537135"/>
                  <a:pt x="1947318" y="1609180"/>
                  <a:pt x="1858445" y="1609180"/>
                </a:cubicBezTo>
                <a:lnTo>
                  <a:pt x="160918" y="1609180"/>
                </a:lnTo>
                <a:cubicBezTo>
                  <a:pt x="72045" y="1609180"/>
                  <a:pt x="0" y="1537135"/>
                  <a:pt x="0" y="1448262"/>
                </a:cubicBezTo>
                <a:lnTo>
                  <a:pt x="0" y="160918"/>
                </a:lnTo>
                <a:close/>
              </a:path>
            </a:pathLst>
          </a:custGeom>
          <a:solidFill>
            <a:srgbClr val="FF696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5711" tIns="115711" rIns="115711" bIns="11571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latin typeface="+mn-ea"/>
              </a:rPr>
              <a:t>公告</a:t>
            </a:r>
            <a:endParaRPr lang="en-US" altLang="zh-TW" sz="2800" b="1" dirty="0">
              <a:latin typeface="+mn-ea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latin typeface="+mn-ea"/>
              </a:rPr>
              <a:t>錄取名單</a:t>
            </a:r>
          </a:p>
        </p:txBody>
      </p:sp>
      <p:sp>
        <p:nvSpPr>
          <p:cNvPr id="21" name="手繪多邊形 20"/>
          <p:cNvSpPr/>
          <p:nvPr/>
        </p:nvSpPr>
        <p:spPr>
          <a:xfrm rot="13194236" flipV="1">
            <a:off x="7459221" y="3661848"/>
            <a:ext cx="1339838" cy="577318"/>
          </a:xfrm>
          <a:custGeom>
            <a:avLst/>
            <a:gdLst>
              <a:gd name="connsiteX0" fmla="*/ 0 w 428105"/>
              <a:gd name="connsiteY0" fmla="*/ 100160 h 500802"/>
              <a:gd name="connsiteX1" fmla="*/ 214053 w 428105"/>
              <a:gd name="connsiteY1" fmla="*/ 100160 h 500802"/>
              <a:gd name="connsiteX2" fmla="*/ 214053 w 428105"/>
              <a:gd name="connsiteY2" fmla="*/ 0 h 500802"/>
              <a:gd name="connsiteX3" fmla="*/ 428105 w 428105"/>
              <a:gd name="connsiteY3" fmla="*/ 250401 h 500802"/>
              <a:gd name="connsiteX4" fmla="*/ 214053 w 428105"/>
              <a:gd name="connsiteY4" fmla="*/ 500802 h 500802"/>
              <a:gd name="connsiteX5" fmla="*/ 214053 w 428105"/>
              <a:gd name="connsiteY5" fmla="*/ 400642 h 500802"/>
              <a:gd name="connsiteX6" fmla="*/ 0 w 428105"/>
              <a:gd name="connsiteY6" fmla="*/ 400642 h 500802"/>
              <a:gd name="connsiteX7" fmla="*/ 0 w 428105"/>
              <a:gd name="connsiteY7" fmla="*/ 100160 h 500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8105" h="500802">
                <a:moveTo>
                  <a:pt x="0" y="100160"/>
                </a:moveTo>
                <a:lnTo>
                  <a:pt x="214053" y="100160"/>
                </a:lnTo>
                <a:lnTo>
                  <a:pt x="214053" y="0"/>
                </a:lnTo>
                <a:lnTo>
                  <a:pt x="428105" y="250401"/>
                </a:lnTo>
                <a:lnTo>
                  <a:pt x="214053" y="500802"/>
                </a:lnTo>
                <a:lnTo>
                  <a:pt x="214053" y="400642"/>
                </a:lnTo>
                <a:lnTo>
                  <a:pt x="0" y="400642"/>
                </a:lnTo>
                <a:lnTo>
                  <a:pt x="0" y="100160"/>
                </a:lnTo>
                <a:close/>
              </a:path>
            </a:pathLst>
          </a:cu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0160" rIns="128431" bIns="10016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400" kern="1200"/>
          </a:p>
        </p:txBody>
      </p:sp>
      <p:sp>
        <p:nvSpPr>
          <p:cNvPr id="23" name="文字方塊 22"/>
          <p:cNvSpPr txBox="1"/>
          <p:nvPr/>
        </p:nvSpPr>
        <p:spPr>
          <a:xfrm>
            <a:off x="592997" y="2265697"/>
            <a:ext cx="1910038" cy="707886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登記制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707206" y="4975820"/>
            <a:ext cx="1817298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002060"/>
                </a:solidFill>
              </a:defRPr>
            </a:lvl1pPr>
          </a:lstStyle>
          <a:p>
            <a:pPr algn="ctr"/>
            <a:r>
              <a:rPr lang="zh-TW" altLang="en-US" dirty="0">
                <a:ln w="0"/>
                <a:solidFill>
                  <a:sysClr val="windowText" lastClr="000000"/>
                </a:solidFill>
              </a:rPr>
              <a:t>甄選制</a:t>
            </a:r>
          </a:p>
        </p:txBody>
      </p:sp>
      <p:sp>
        <p:nvSpPr>
          <p:cNvPr id="25" name="手繪多邊形 24"/>
          <p:cNvSpPr/>
          <p:nvPr/>
        </p:nvSpPr>
        <p:spPr>
          <a:xfrm>
            <a:off x="4465253" y="3842852"/>
            <a:ext cx="2331982" cy="2553260"/>
          </a:xfrm>
          <a:custGeom>
            <a:avLst/>
            <a:gdLst>
              <a:gd name="connsiteX0" fmla="*/ 0 w 2019363"/>
              <a:gd name="connsiteY0" fmla="*/ 160918 h 1609180"/>
              <a:gd name="connsiteX1" fmla="*/ 160918 w 2019363"/>
              <a:gd name="connsiteY1" fmla="*/ 0 h 1609180"/>
              <a:gd name="connsiteX2" fmla="*/ 1858445 w 2019363"/>
              <a:gd name="connsiteY2" fmla="*/ 0 h 1609180"/>
              <a:gd name="connsiteX3" fmla="*/ 2019363 w 2019363"/>
              <a:gd name="connsiteY3" fmla="*/ 160918 h 1609180"/>
              <a:gd name="connsiteX4" fmla="*/ 2019363 w 2019363"/>
              <a:gd name="connsiteY4" fmla="*/ 1448262 h 1609180"/>
              <a:gd name="connsiteX5" fmla="*/ 1858445 w 2019363"/>
              <a:gd name="connsiteY5" fmla="*/ 1609180 h 1609180"/>
              <a:gd name="connsiteX6" fmla="*/ 160918 w 2019363"/>
              <a:gd name="connsiteY6" fmla="*/ 1609180 h 1609180"/>
              <a:gd name="connsiteX7" fmla="*/ 0 w 2019363"/>
              <a:gd name="connsiteY7" fmla="*/ 1448262 h 1609180"/>
              <a:gd name="connsiteX8" fmla="*/ 0 w 2019363"/>
              <a:gd name="connsiteY8" fmla="*/ 160918 h 160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19363" h="1609180">
                <a:moveTo>
                  <a:pt x="0" y="160918"/>
                </a:moveTo>
                <a:cubicBezTo>
                  <a:pt x="0" y="72045"/>
                  <a:pt x="72045" y="0"/>
                  <a:pt x="160918" y="0"/>
                </a:cubicBezTo>
                <a:lnTo>
                  <a:pt x="1858445" y="0"/>
                </a:lnTo>
                <a:cubicBezTo>
                  <a:pt x="1947318" y="0"/>
                  <a:pt x="2019363" y="72045"/>
                  <a:pt x="2019363" y="160918"/>
                </a:cubicBezTo>
                <a:lnTo>
                  <a:pt x="2019363" y="1448262"/>
                </a:lnTo>
                <a:cubicBezTo>
                  <a:pt x="2019363" y="1537135"/>
                  <a:pt x="1947318" y="1609180"/>
                  <a:pt x="1858445" y="1609180"/>
                </a:cubicBezTo>
                <a:lnTo>
                  <a:pt x="160918" y="1609180"/>
                </a:lnTo>
                <a:cubicBezTo>
                  <a:pt x="72045" y="1609180"/>
                  <a:pt x="0" y="1537135"/>
                  <a:pt x="0" y="1448262"/>
                </a:cubicBezTo>
                <a:lnTo>
                  <a:pt x="0" y="16091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spcFirstLastPara="0" vert="horz" wrap="square" lIns="115711" tIns="115711" rIns="115711" bIns="11571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2800" b="1" dirty="0">
                <a:solidFill>
                  <a:schemeClr val="tx1"/>
                </a:solidFill>
                <a:latin typeface="+mn-ea"/>
              </a:rPr>
              <a:t>1.</a:t>
            </a: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列印</a:t>
            </a:r>
            <a:endParaRPr lang="en-US" altLang="zh-TW" sz="2800" b="1" dirty="0">
              <a:solidFill>
                <a:schemeClr val="tx1"/>
              </a:solidFill>
              <a:latin typeface="+mn-ea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申請表</a:t>
            </a:r>
            <a:endParaRPr lang="en-US" altLang="zh-TW" sz="2800" b="1" dirty="0">
              <a:solidFill>
                <a:schemeClr val="tx1"/>
              </a:solidFill>
              <a:latin typeface="+mn-ea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2800" b="1" dirty="0">
                <a:solidFill>
                  <a:schemeClr val="tx1"/>
                </a:solidFill>
                <a:latin typeface="+mn-ea"/>
              </a:rPr>
              <a:t>2.</a:t>
            </a: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成績表</a:t>
            </a:r>
            <a:endParaRPr lang="en-US" altLang="zh-TW" sz="2800" b="1" dirty="0">
              <a:solidFill>
                <a:schemeClr val="tx1"/>
              </a:solidFill>
              <a:latin typeface="+mn-ea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2800" b="1" dirty="0">
                <a:solidFill>
                  <a:schemeClr val="tx1"/>
                </a:solidFill>
                <a:latin typeface="+mn-ea"/>
              </a:rPr>
              <a:t>3.</a:t>
            </a: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書審資料</a:t>
            </a:r>
            <a:endParaRPr lang="en-US" altLang="zh-TW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2503036" y="608793"/>
            <a:ext cx="6325190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6000" b="1" dirty="0">
                <a:solidFill>
                  <a:srgbClr val="002060"/>
                </a:solidFill>
              </a:rPr>
              <a:t>學士班申請流程</a:t>
            </a:r>
          </a:p>
        </p:txBody>
      </p:sp>
      <p:sp>
        <p:nvSpPr>
          <p:cNvPr id="15" name="手繪多邊形 14"/>
          <p:cNvSpPr/>
          <p:nvPr/>
        </p:nvSpPr>
        <p:spPr>
          <a:xfrm rot="1791379">
            <a:off x="2754435" y="5392790"/>
            <a:ext cx="1592658" cy="611367"/>
          </a:xfrm>
          <a:custGeom>
            <a:avLst/>
            <a:gdLst>
              <a:gd name="connsiteX0" fmla="*/ 0 w 443092"/>
              <a:gd name="connsiteY0" fmla="*/ 100160 h 500802"/>
              <a:gd name="connsiteX1" fmla="*/ 221546 w 443092"/>
              <a:gd name="connsiteY1" fmla="*/ 100160 h 500802"/>
              <a:gd name="connsiteX2" fmla="*/ 221546 w 443092"/>
              <a:gd name="connsiteY2" fmla="*/ 0 h 500802"/>
              <a:gd name="connsiteX3" fmla="*/ 443092 w 443092"/>
              <a:gd name="connsiteY3" fmla="*/ 250401 h 500802"/>
              <a:gd name="connsiteX4" fmla="*/ 221546 w 443092"/>
              <a:gd name="connsiteY4" fmla="*/ 500802 h 500802"/>
              <a:gd name="connsiteX5" fmla="*/ 221546 w 443092"/>
              <a:gd name="connsiteY5" fmla="*/ 400642 h 500802"/>
              <a:gd name="connsiteX6" fmla="*/ 0 w 443092"/>
              <a:gd name="connsiteY6" fmla="*/ 400642 h 500802"/>
              <a:gd name="connsiteX7" fmla="*/ 0 w 443092"/>
              <a:gd name="connsiteY7" fmla="*/ 100160 h 500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3092" h="500802">
                <a:moveTo>
                  <a:pt x="0" y="100160"/>
                </a:moveTo>
                <a:lnTo>
                  <a:pt x="221546" y="100160"/>
                </a:lnTo>
                <a:lnTo>
                  <a:pt x="221546" y="0"/>
                </a:lnTo>
                <a:lnTo>
                  <a:pt x="443092" y="250401"/>
                </a:lnTo>
                <a:lnTo>
                  <a:pt x="221546" y="500802"/>
                </a:lnTo>
                <a:lnTo>
                  <a:pt x="221546" y="400642"/>
                </a:lnTo>
                <a:lnTo>
                  <a:pt x="0" y="400642"/>
                </a:lnTo>
                <a:lnTo>
                  <a:pt x="0" y="100160"/>
                </a:lnTo>
                <a:close/>
              </a:path>
            </a:pathLst>
          </a:cu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100160" rIns="132928" bIns="10015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400" kern="1200"/>
          </a:p>
        </p:txBody>
      </p:sp>
      <p:sp>
        <p:nvSpPr>
          <p:cNvPr id="13" name="手繪多邊形 24">
            <a:extLst>
              <a:ext uri="{FF2B5EF4-FFF2-40B4-BE49-F238E27FC236}">
                <a16:creationId xmlns:a16="http://schemas.microsoft.com/office/drawing/2014/main" id="{72BE6113-2A62-4CE5-8859-521B9157A599}"/>
              </a:ext>
            </a:extLst>
          </p:cNvPr>
          <p:cNvSpPr/>
          <p:nvPr/>
        </p:nvSpPr>
        <p:spPr>
          <a:xfrm>
            <a:off x="7947470" y="4565293"/>
            <a:ext cx="2019363" cy="1609180"/>
          </a:xfrm>
          <a:custGeom>
            <a:avLst/>
            <a:gdLst>
              <a:gd name="connsiteX0" fmla="*/ 0 w 2019363"/>
              <a:gd name="connsiteY0" fmla="*/ 160918 h 1609180"/>
              <a:gd name="connsiteX1" fmla="*/ 160918 w 2019363"/>
              <a:gd name="connsiteY1" fmla="*/ 0 h 1609180"/>
              <a:gd name="connsiteX2" fmla="*/ 1858445 w 2019363"/>
              <a:gd name="connsiteY2" fmla="*/ 0 h 1609180"/>
              <a:gd name="connsiteX3" fmla="*/ 2019363 w 2019363"/>
              <a:gd name="connsiteY3" fmla="*/ 160918 h 1609180"/>
              <a:gd name="connsiteX4" fmla="*/ 2019363 w 2019363"/>
              <a:gd name="connsiteY4" fmla="*/ 1448262 h 1609180"/>
              <a:gd name="connsiteX5" fmla="*/ 1858445 w 2019363"/>
              <a:gd name="connsiteY5" fmla="*/ 1609180 h 1609180"/>
              <a:gd name="connsiteX6" fmla="*/ 160918 w 2019363"/>
              <a:gd name="connsiteY6" fmla="*/ 1609180 h 1609180"/>
              <a:gd name="connsiteX7" fmla="*/ 0 w 2019363"/>
              <a:gd name="connsiteY7" fmla="*/ 1448262 h 1609180"/>
              <a:gd name="connsiteX8" fmla="*/ 0 w 2019363"/>
              <a:gd name="connsiteY8" fmla="*/ 160918 h 160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19363" h="1609180">
                <a:moveTo>
                  <a:pt x="0" y="160918"/>
                </a:moveTo>
                <a:cubicBezTo>
                  <a:pt x="0" y="72045"/>
                  <a:pt x="72045" y="0"/>
                  <a:pt x="160918" y="0"/>
                </a:cubicBezTo>
                <a:lnTo>
                  <a:pt x="1858445" y="0"/>
                </a:lnTo>
                <a:cubicBezTo>
                  <a:pt x="1947318" y="0"/>
                  <a:pt x="2019363" y="72045"/>
                  <a:pt x="2019363" y="160918"/>
                </a:cubicBezTo>
                <a:lnTo>
                  <a:pt x="2019363" y="1448262"/>
                </a:lnTo>
                <a:cubicBezTo>
                  <a:pt x="2019363" y="1537135"/>
                  <a:pt x="1947318" y="1609180"/>
                  <a:pt x="1858445" y="1609180"/>
                </a:cubicBezTo>
                <a:lnTo>
                  <a:pt x="160918" y="1609180"/>
                </a:lnTo>
                <a:cubicBezTo>
                  <a:pt x="72045" y="1609180"/>
                  <a:pt x="0" y="1537135"/>
                  <a:pt x="0" y="1448262"/>
                </a:cubicBezTo>
                <a:lnTo>
                  <a:pt x="0" y="16091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spcFirstLastPara="0" vert="horz" wrap="square" lIns="115711" tIns="115711" rIns="115711" bIns="11571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學系審查</a:t>
            </a: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>
                <a:solidFill>
                  <a:schemeClr val="tx1"/>
                </a:solidFill>
                <a:latin typeface="+mn-ea"/>
              </a:rPr>
              <a:t>及甄選</a:t>
            </a:r>
          </a:p>
        </p:txBody>
      </p:sp>
      <p:sp>
        <p:nvSpPr>
          <p:cNvPr id="14" name="手繪多邊形 18">
            <a:extLst>
              <a:ext uri="{FF2B5EF4-FFF2-40B4-BE49-F238E27FC236}">
                <a16:creationId xmlns:a16="http://schemas.microsoft.com/office/drawing/2014/main" id="{26ED7EDF-E57B-4F3D-B811-6EBF50E421DB}"/>
              </a:ext>
            </a:extLst>
          </p:cNvPr>
          <p:cNvSpPr/>
          <p:nvPr/>
        </p:nvSpPr>
        <p:spPr>
          <a:xfrm>
            <a:off x="6865137" y="5079362"/>
            <a:ext cx="823626" cy="500802"/>
          </a:xfrm>
          <a:custGeom>
            <a:avLst/>
            <a:gdLst>
              <a:gd name="connsiteX0" fmla="*/ 0 w 428105"/>
              <a:gd name="connsiteY0" fmla="*/ 100160 h 500802"/>
              <a:gd name="connsiteX1" fmla="*/ 214053 w 428105"/>
              <a:gd name="connsiteY1" fmla="*/ 100160 h 500802"/>
              <a:gd name="connsiteX2" fmla="*/ 214053 w 428105"/>
              <a:gd name="connsiteY2" fmla="*/ 0 h 500802"/>
              <a:gd name="connsiteX3" fmla="*/ 428105 w 428105"/>
              <a:gd name="connsiteY3" fmla="*/ 250401 h 500802"/>
              <a:gd name="connsiteX4" fmla="*/ 214053 w 428105"/>
              <a:gd name="connsiteY4" fmla="*/ 500802 h 500802"/>
              <a:gd name="connsiteX5" fmla="*/ 214053 w 428105"/>
              <a:gd name="connsiteY5" fmla="*/ 400642 h 500802"/>
              <a:gd name="connsiteX6" fmla="*/ 0 w 428105"/>
              <a:gd name="connsiteY6" fmla="*/ 400642 h 500802"/>
              <a:gd name="connsiteX7" fmla="*/ 0 w 428105"/>
              <a:gd name="connsiteY7" fmla="*/ 100160 h 500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8105" h="500802">
                <a:moveTo>
                  <a:pt x="0" y="100160"/>
                </a:moveTo>
                <a:lnTo>
                  <a:pt x="214053" y="100160"/>
                </a:lnTo>
                <a:lnTo>
                  <a:pt x="214053" y="0"/>
                </a:lnTo>
                <a:lnTo>
                  <a:pt x="428105" y="250401"/>
                </a:lnTo>
                <a:lnTo>
                  <a:pt x="214053" y="500802"/>
                </a:lnTo>
                <a:lnTo>
                  <a:pt x="214053" y="400642"/>
                </a:lnTo>
                <a:lnTo>
                  <a:pt x="0" y="400642"/>
                </a:lnTo>
                <a:lnTo>
                  <a:pt x="0" y="100160"/>
                </a:lnTo>
                <a:close/>
              </a:path>
            </a:pathLst>
          </a:custGeom>
          <a:solidFill>
            <a:srgbClr val="FFC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0160" rIns="128431" bIns="10016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400" kern="1200"/>
          </a:p>
        </p:txBody>
      </p:sp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0AAB9022-8652-4305-AC58-678664F23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070" y="6374798"/>
            <a:ext cx="6297612" cy="365125"/>
          </a:xfrm>
        </p:spPr>
        <p:txBody>
          <a:bodyPr/>
          <a:lstStyle/>
          <a:p>
            <a:r>
              <a:rPr lang="en-US" altLang="zh-TW" sz="1600"/>
              <a:t>4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577668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5C46971-2EC8-45F4-87C5-ED2209B9D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甄選制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2970D6-1444-4E18-ADD2-A425A2160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418" y="1736333"/>
            <a:ext cx="9965933" cy="4512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同學上網登錄志願，並準備以下資料，將資料送交相關單位簽核</a:t>
            </a:r>
            <a:endParaRPr lang="en-US" altLang="zh-TW" sz="4400" strike="sngStrik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列印申請表</a:t>
            </a:r>
            <a:endParaRPr lang="en-US" altLang="zh-TW" sz="4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歷年成績表</a:t>
            </a: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份申請表需</a:t>
            </a: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份成績單</a:t>
            </a: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書審資料</a:t>
            </a:r>
            <a:endParaRPr lang="en-US" altLang="zh-TW" sz="4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4400" dirty="0">
              <a:latin typeface="+mj-ea"/>
              <a:ea typeface="+mj-ea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16DB15F0-7C03-4D21-9A4A-06D594AB3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5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05750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DEDB7FE-2278-49A7-A988-BE76C7794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登記制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5E802B6-E51F-4629-9211-8B2FC172E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3317"/>
            <a:ext cx="9093390" cy="4418045"/>
          </a:xfrm>
        </p:spPr>
        <p:txBody>
          <a:bodyPr>
            <a:normAutofit lnSpcReduction="10000"/>
          </a:bodyPr>
          <a:lstStyle/>
          <a:p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同學上網登錄志願，即完成申請。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志願填寫舉例</a:t>
            </a:r>
            <a:r>
              <a:rPr lang="en-US" altLang="zh-TW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:</a:t>
            </a:r>
            <a:endParaRPr lang="en-US" altLang="zh-TW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indent="0">
              <a:buNone/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甲生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:1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歷史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登記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2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農藝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登記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3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應化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登記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</a:p>
          <a:p>
            <a:pPr marL="0" indent="0">
              <a:buNone/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乙生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:1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輔諮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甄選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2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企管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登記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3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視藝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甄選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)</a:t>
            </a:r>
          </a:p>
          <a:p>
            <a:pPr marL="0" indent="0">
              <a:buNone/>
            </a:pP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※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志願填寫完成確定不再修改後，再送出申請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F87DC22-3078-413C-8C72-4DD2962E8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6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8618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BD51117-5E0C-45D6-9ACA-09A110B87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6" y="246580"/>
            <a:ext cx="8863036" cy="1119883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重要時程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2B4EA5C5-DDFC-4318-A6A2-7BCB7F089F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6392889"/>
              </p:ext>
            </p:extLst>
          </p:nvPr>
        </p:nvGraphicFramePr>
        <p:xfrm>
          <a:off x="226030" y="1119882"/>
          <a:ext cx="10962527" cy="549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5B34859-B770-43DC-84F8-E2D2100A2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/>
              <a:t>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653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7B2743-6F18-4680-997B-D90F4AC73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7"/>
            <a:ext cx="8596668" cy="1320800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至多錄取學系總數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702241B-1EB4-44A4-B138-1B33AAF46F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8877483" cy="3880773"/>
          </a:xfrm>
        </p:spPr>
        <p:txBody>
          <a:bodyPr>
            <a:normAutofit/>
          </a:bodyPr>
          <a:lstStyle/>
          <a:p>
            <a:r>
              <a:rPr lang="zh-TW" altLang="en-US" sz="4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學生修讀</a:t>
            </a:r>
            <a:r>
              <a:rPr lang="zh-TW" altLang="en-US" sz="4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輔系至多以二學系</a:t>
            </a:r>
            <a:r>
              <a:rPr lang="zh-TW" altLang="en-US" sz="4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為限</a:t>
            </a:r>
            <a:endParaRPr lang="en-US" altLang="zh-TW" sz="4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惟</a:t>
            </a:r>
            <a:r>
              <a:rPr lang="zh-TW" altLang="en-US" sz="4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同時修讀雙主修課程者，則修讀輔系至多以一學系</a:t>
            </a:r>
            <a:r>
              <a:rPr lang="zh-TW" altLang="en-US" sz="4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為限。</a:t>
            </a:r>
            <a:endParaRPr lang="zh-TW" altLang="en-US" sz="4600" dirty="0">
              <a:solidFill>
                <a:schemeClr val="tx1"/>
              </a:solidFill>
              <a:highlight>
                <a:srgbClr val="FFFF00"/>
              </a:highligh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A432D47-C59A-481E-9B34-7758540C9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8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36917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997516" cy="1320800"/>
          </a:xfrm>
        </p:spPr>
        <p:txBody>
          <a:bodyPr>
            <a:normAutofit fontScale="90000"/>
          </a:bodyPr>
          <a:lstStyle/>
          <a:p>
            <a:r>
              <a:rPr lang="zh-TW" altLang="en-US" sz="5300" b="1" dirty="0">
                <a:latin typeface="微軟正黑體" panose="020B0604030504040204" pitchFamily="34" charset="-120"/>
              </a:rPr>
              <a:t>雙主修及輔系應修讀學分</a:t>
            </a:r>
            <a:r>
              <a:rPr lang="en-US" altLang="zh-TW" sz="5300" b="1" dirty="0">
                <a:latin typeface="微軟正黑體" panose="020B0604030504040204" pitchFamily="34" charset="-120"/>
              </a:rPr>
              <a:t>-</a:t>
            </a:r>
            <a:r>
              <a:rPr lang="zh-TW" altLang="en-US" sz="5300" b="1" dirty="0">
                <a:latin typeface="微軟正黑體" panose="020B0604030504040204" pitchFamily="34" charset="-120"/>
              </a:rPr>
              <a:t>學士班、碩士碩專輔雙學士班</a:t>
            </a:r>
            <a:br>
              <a:rPr lang="en-US" altLang="zh-TW" sz="5300" b="1" dirty="0">
                <a:latin typeface="微軟正黑體" panose="020B0604030504040204" pitchFamily="34" charset="-120"/>
              </a:rPr>
            </a:br>
            <a:br>
              <a:rPr lang="en-US" altLang="zh-TW" sz="6000" b="1" dirty="0">
                <a:latin typeface="微軟正黑體" panose="020B0604030504040204" pitchFamily="34" charset="-120"/>
              </a:rPr>
            </a:br>
            <a:endParaRPr lang="zh-TW" altLang="en-US" sz="6000" dirty="0"/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92308C4E-21D4-457A-BC02-39155CE0DE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444676"/>
              </p:ext>
            </p:extLst>
          </p:nvPr>
        </p:nvGraphicFramePr>
        <p:xfrm>
          <a:off x="318498" y="2003461"/>
          <a:ext cx="9390581" cy="4037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/>
              <a:t>9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46398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8499" y="451514"/>
            <a:ext cx="9667982" cy="1478886"/>
          </a:xfrm>
        </p:spPr>
        <p:txBody>
          <a:bodyPr>
            <a:normAutofit fontScale="90000"/>
          </a:bodyPr>
          <a:lstStyle/>
          <a:p>
            <a:r>
              <a:rPr lang="zh-TW" altLang="en-US" sz="5400" b="1" dirty="0">
                <a:latin typeface="+mj-ea"/>
              </a:rPr>
              <a:t>雙主修及輔系應修讀學分</a:t>
            </a:r>
            <a:r>
              <a:rPr lang="en-US" altLang="zh-TW" sz="5400" b="1" dirty="0">
                <a:latin typeface="+mj-ea"/>
              </a:rPr>
              <a:t>-</a:t>
            </a:r>
            <a:br>
              <a:rPr lang="en-US" altLang="zh-TW" sz="5400" b="1" dirty="0">
                <a:latin typeface="+mj-ea"/>
              </a:rPr>
            </a:br>
            <a:r>
              <a:rPr lang="zh-TW" altLang="en-US" sz="5400" b="1" dirty="0">
                <a:latin typeface="+mj-ea"/>
              </a:rPr>
              <a:t>研究所輔雙研究所</a:t>
            </a:r>
            <a:endParaRPr lang="zh-TW" altLang="en-US" sz="5400" dirty="0">
              <a:latin typeface="+mj-ea"/>
            </a:endParaRP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92308C4E-21D4-457A-BC02-39155CE0DE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220490"/>
              </p:ext>
            </p:extLst>
          </p:nvPr>
        </p:nvGraphicFramePr>
        <p:xfrm>
          <a:off x="143837" y="1930400"/>
          <a:ext cx="9842643" cy="3494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338442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28860969-D06F-46EC-BCEF-1F024E80C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課程兼充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62BDF43-6010-4402-A430-C38EB0508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2" y="2104611"/>
            <a:ext cx="10575234" cy="3143250"/>
          </a:xfrm>
        </p:spPr>
        <p:txBody>
          <a:bodyPr>
            <a:noAutofit/>
          </a:bodyPr>
          <a:lstStyle/>
          <a:p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主學系之專業</a:t>
            </a:r>
            <a:r>
              <a:rPr lang="zh-TW" altLang="en-US" sz="4400" dirty="0">
                <a:solidFill>
                  <a:srgbClr val="FF0000"/>
                </a:solidFill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必修課程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與加修學系之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科目性質相同者</a:t>
            </a:r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，得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由加修學系決定得否兼充。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如有不得兼充者，或兼充後學分數不足時，應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由加修學系指定替代科目以補足所差學分。</a:t>
            </a:r>
          </a:p>
        </p:txBody>
      </p:sp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E4F7F910-A0AD-4573-902F-D845B942A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 dirty="0"/>
              <a:t>11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23013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0FFF74D0-FBF1-46ED-9C49-E26588125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8199C3A-B458-4B61-98F6-1CB6D5DB6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08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FDA42BF-C627-4631-813A-7D3F7A175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常見問題</a:t>
            </a:r>
            <a:endParaRPr lang="zh-TW" alt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BF09E93-A6D9-4597-AD7C-76BF45415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BA0559B2-6899-4092-B516-15A346BF84CC}"/>
              </a:ext>
            </a:extLst>
          </p:cNvPr>
          <p:cNvSpPr/>
          <p:nvPr/>
        </p:nvSpPr>
        <p:spPr>
          <a:xfrm>
            <a:off x="1062392" y="3295659"/>
            <a:ext cx="2763748" cy="1320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輔系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D1EF04-EB26-4588-98CC-E8CFBBE24E86}"/>
              </a:ext>
            </a:extLst>
          </p:cNvPr>
          <p:cNvSpPr/>
          <p:nvPr/>
        </p:nvSpPr>
        <p:spPr>
          <a:xfrm>
            <a:off x="6983988" y="3295659"/>
            <a:ext cx="2763748" cy="1320800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/>
              <a:t>雙主修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68F6944-B9D4-4995-B935-824520FB616B}"/>
              </a:ext>
            </a:extLst>
          </p:cNvPr>
          <p:cNvSpPr/>
          <p:nvPr/>
        </p:nvSpPr>
        <p:spPr>
          <a:xfrm>
            <a:off x="2908300" y="1948410"/>
            <a:ext cx="49822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</a:rPr>
              <a:t>輔系修滿</a:t>
            </a:r>
            <a:r>
              <a:rPr lang="en-US" altLang="zh-TW" sz="3200" dirty="0">
                <a:solidFill>
                  <a:srgbClr val="FF0000"/>
                </a:solidFill>
              </a:rPr>
              <a:t>1</a:t>
            </a:r>
            <a:r>
              <a:rPr lang="zh-TW" altLang="en-US" sz="3200" dirty="0">
                <a:solidFill>
                  <a:srgbClr val="FF0000"/>
                </a:solidFill>
              </a:rPr>
              <a:t>年，且加修學系有雙主修名額</a:t>
            </a:r>
          </a:p>
        </p:txBody>
      </p:sp>
      <p:sp>
        <p:nvSpPr>
          <p:cNvPr id="10" name="箭號: 弧形下彎 9">
            <a:extLst>
              <a:ext uri="{FF2B5EF4-FFF2-40B4-BE49-F238E27FC236}">
                <a16:creationId xmlns:a16="http://schemas.microsoft.com/office/drawing/2014/main" id="{B4D66D7F-B6A8-4E5F-91DA-275E5DBA6558}"/>
              </a:ext>
            </a:extLst>
          </p:cNvPr>
          <p:cNvSpPr/>
          <p:nvPr/>
        </p:nvSpPr>
        <p:spPr>
          <a:xfrm>
            <a:off x="1643865" y="951700"/>
            <a:ext cx="7798085" cy="2208944"/>
          </a:xfrm>
          <a:prstGeom prst="curvedDownArrow">
            <a:avLst/>
          </a:prstGeom>
          <a:gradFill flip="none" rotWithShape="1">
            <a:gsLst>
              <a:gs pos="25000">
                <a:schemeClr val="accent5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7EF1CD2-5176-4F12-A13A-C398EFF2C4EA}"/>
              </a:ext>
            </a:extLst>
          </p:cNvPr>
          <p:cNvSpPr/>
          <p:nvPr/>
        </p:nvSpPr>
        <p:spPr>
          <a:xfrm>
            <a:off x="3876440" y="3417450"/>
            <a:ext cx="30572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chemeClr val="tx2">
                    <a:lumMod val="75000"/>
                  </a:schemeClr>
                </a:solidFill>
              </a:rPr>
              <a:t>填寫輔系雙主修</a:t>
            </a:r>
            <a:endParaRPr lang="en-US" altLang="zh-TW" sz="32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zh-TW" altLang="en-US" sz="3200" dirty="0">
                <a:solidFill>
                  <a:schemeClr val="tx2">
                    <a:lumMod val="75000"/>
                  </a:schemeClr>
                </a:solidFill>
              </a:rPr>
              <a:t>異動申請表</a:t>
            </a:r>
          </a:p>
        </p:txBody>
      </p:sp>
      <p:sp>
        <p:nvSpPr>
          <p:cNvPr id="14" name="箭號: 弧形下彎 13">
            <a:extLst>
              <a:ext uri="{FF2B5EF4-FFF2-40B4-BE49-F238E27FC236}">
                <a16:creationId xmlns:a16="http://schemas.microsoft.com/office/drawing/2014/main" id="{F6B0D549-DE84-4592-9C3C-06B63FFA1C49}"/>
              </a:ext>
            </a:extLst>
          </p:cNvPr>
          <p:cNvSpPr/>
          <p:nvPr/>
        </p:nvSpPr>
        <p:spPr>
          <a:xfrm rot="10800000">
            <a:off x="1643864" y="4751473"/>
            <a:ext cx="7462036" cy="1655012"/>
          </a:xfrm>
          <a:prstGeom prst="curvedDownArrow">
            <a:avLst>
              <a:gd name="adj1" fmla="val 24195"/>
              <a:gd name="adj2" fmla="val 50000"/>
              <a:gd name="adj3" fmla="val 25000"/>
            </a:avLst>
          </a:prstGeom>
          <a:gradFill flip="none" rotWithShape="1">
            <a:gsLst>
              <a:gs pos="7000">
                <a:schemeClr val="accent5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8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C64E884-AA65-4E5C-B6C2-5D555F5C8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畢業證書加註輔系雙主修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7BFF7B8-AE7C-4A75-A9DF-6BE8E62D0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5" y="1792225"/>
            <a:ext cx="4185623" cy="576262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輔系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C627A2A-4BBB-4200-B9B8-F503345B7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745" y="2412210"/>
            <a:ext cx="3896255" cy="3836189"/>
          </a:xfrm>
        </p:spPr>
        <p:txBody>
          <a:bodyPr>
            <a:normAutofit fontScale="25000" lnSpcReduction="20000"/>
          </a:bodyPr>
          <a:lstStyle/>
          <a:p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修習 管理學院 行銷與觀光管理學系 為輔系</a:t>
            </a:r>
            <a:endParaRPr lang="en-US" altLang="zh-TW" sz="1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雙主修</a:t>
            </a:r>
            <a:endParaRPr lang="en-US" altLang="zh-TW" sz="1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另加列學位名稱</a:t>
            </a:r>
            <a:r>
              <a:rPr lang="en-US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修習</a:t>
            </a:r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 人文藝術</a:t>
            </a:r>
            <a:r>
              <a:rPr lang="zh-TW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學院 </a:t>
            </a:r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中國文</a:t>
            </a:r>
            <a:r>
              <a:rPr lang="zh-TW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學系 為第二主修 授予</a:t>
            </a:r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文</a:t>
            </a:r>
            <a:r>
              <a:rPr lang="zh-TW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學士</a:t>
            </a:r>
            <a:r>
              <a:rPr lang="zh-TW" altLang="zh-TW" sz="11200" dirty="0">
                <a:latin typeface="標楷體" panose="03000509000000000000" pitchFamily="65" charset="-120"/>
                <a:ea typeface="標楷體" panose="03000509000000000000" pitchFamily="65" charset="-120"/>
              </a:rPr>
              <a:t>學位</a:t>
            </a:r>
            <a:r>
              <a:rPr lang="en-US" altLang="zh-TW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8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9E71C8B-1FFC-442C-A372-7C0B48E215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3" y="1792225"/>
            <a:ext cx="4185618" cy="576262"/>
          </a:xfrm>
        </p:spPr>
        <p:txBody>
          <a:bodyPr/>
          <a:lstStyle/>
          <a:p>
            <a:r>
              <a:rPr lang="zh-TW" altLang="en-US" sz="3200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跨校輔系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DB1D72F-B3EC-4CF2-89AC-1B12F02F86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88384" y="2412211"/>
            <a:ext cx="4896864" cy="3147341"/>
          </a:xfrm>
        </p:spPr>
        <p:txBody>
          <a:bodyPr>
            <a:normAutofit fontScale="25000" lnSpcReduction="20000"/>
          </a:bodyPr>
          <a:lstStyle/>
          <a:p>
            <a:r>
              <a:rPr lang="zh-TW" altLang="zh-TW" sz="12800" dirty="0">
                <a:solidFill>
                  <a:srgbClr val="E9713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修習 國立雲林科技大學 設計學院 數位媒體設計系 為輔系</a:t>
            </a:r>
            <a:endParaRPr lang="en-US" altLang="zh-TW" sz="1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12800" dirty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跨校雙主修</a:t>
            </a:r>
            <a:endParaRPr lang="en-US" altLang="zh-TW" sz="12800" dirty="0">
              <a:solidFill>
                <a:schemeClr val="accent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另加列學位名稱</a:t>
            </a:r>
            <a:r>
              <a:rPr lang="en-US" altLang="zh-TW" sz="1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2800" dirty="0">
                <a:solidFill>
                  <a:srgbClr val="3A7C2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修習 國立中興大學 農業暨自然資源學院 動物科學系 為第二主修 授予 農學學士學位</a:t>
            </a:r>
            <a:r>
              <a:rPr lang="en-US" altLang="zh-TW" sz="12800" dirty="0">
                <a:solidFill>
                  <a:srgbClr val="3A7C2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1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頁尾版面配置區 6">
            <a:extLst>
              <a:ext uri="{FF2B5EF4-FFF2-40B4-BE49-F238E27FC236}">
                <a16:creationId xmlns:a16="http://schemas.microsoft.com/office/drawing/2014/main" id="{420AA281-876E-47D3-B617-A27CE9F08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dirty="0"/>
              <a:t>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6791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C1E605-2D87-494E-9902-03F4C42FE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49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49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跨校輔系及雙主修</a:t>
            </a:r>
            <a:br>
              <a:rPr lang="en-US" altLang="zh-TW" sz="49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49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4900" dirty="0"/>
            </a:br>
            <a:br>
              <a:rPr lang="zh-TW" altLang="en-US" sz="4000" dirty="0">
                <a:solidFill>
                  <a:schemeClr val="tx1"/>
                </a:solidFill>
                <a:latin typeface="微軟正黑體" panose="020B0604030504040204" pitchFamily="34" charset="-120"/>
              </a:rPr>
            </a:br>
            <a:b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004DC12-52D2-401D-80DA-3944092E1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07561"/>
            <a:ext cx="8980374" cy="4633802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本校於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月簽訂臺灣國立大學系統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簡稱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NUST)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跨校輔系雙主修協議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學士班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學生可選擇簽約之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他校性質不同之學系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為輔系雙主修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每學期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門課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不含進學班、在職專班、教育學程、暑修、研究所之學分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免繳學分費。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i="0" spc="75" dirty="0"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日間學士班與進修學士班學生</a:t>
            </a:r>
            <a:r>
              <a:rPr lang="zh-TW" altLang="en-US" sz="3200" i="0" spc="75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可互跨申請輔系</a:t>
            </a:r>
            <a:r>
              <a:rPr lang="zh-TW" altLang="en-US" sz="3200" i="0" spc="75" dirty="0"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，但不得互跨申請修讀雙主修。</a:t>
            </a:r>
            <a:endParaRPr lang="zh-TW" altLang="en-US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A29996D-B4BC-4B2F-93AC-1D863D29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600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53788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661A771-164D-4BCA-9CA2-6A48E5AA3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14481" y="5784351"/>
            <a:ext cx="3863084" cy="636997"/>
          </a:xfrm>
        </p:spPr>
        <p:txBody>
          <a:bodyPr/>
          <a:lstStyle/>
          <a:p>
            <a:endParaRPr lang="en-US" sz="1400" dirty="0">
              <a:latin typeface="+mj-ea"/>
              <a:ea typeface="+mj-ea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BAA8D3B0-FFC2-46DE-B4FA-154D6D51FA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242165"/>
              </p:ext>
            </p:extLst>
          </p:nvPr>
        </p:nvGraphicFramePr>
        <p:xfrm>
          <a:off x="6412992" y="1"/>
          <a:ext cx="5779010" cy="6881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5467">
                  <a:extLst>
                    <a:ext uri="{9D8B030D-6E8A-4147-A177-3AD203B41FA5}">
                      <a16:colId xmlns:a16="http://schemas.microsoft.com/office/drawing/2014/main" val="838962248"/>
                    </a:ext>
                  </a:extLst>
                </a:gridCol>
                <a:gridCol w="1056809">
                  <a:extLst>
                    <a:ext uri="{9D8B030D-6E8A-4147-A177-3AD203B41FA5}">
                      <a16:colId xmlns:a16="http://schemas.microsoft.com/office/drawing/2014/main" val="605986823"/>
                    </a:ext>
                  </a:extLst>
                </a:gridCol>
                <a:gridCol w="999165">
                  <a:extLst>
                    <a:ext uri="{9D8B030D-6E8A-4147-A177-3AD203B41FA5}">
                      <a16:colId xmlns:a16="http://schemas.microsoft.com/office/drawing/2014/main" val="3072639556"/>
                    </a:ext>
                  </a:extLst>
                </a:gridCol>
                <a:gridCol w="1047569">
                  <a:extLst>
                    <a:ext uri="{9D8B030D-6E8A-4147-A177-3AD203B41FA5}">
                      <a16:colId xmlns:a16="http://schemas.microsoft.com/office/drawing/2014/main" val="3973773224"/>
                    </a:ext>
                  </a:extLst>
                </a:gridCol>
              </a:tblGrid>
              <a:tr h="2470953">
                <a:tc>
                  <a:txBody>
                    <a:bodyPr/>
                    <a:lstStyle/>
                    <a:p>
                      <a:r>
                        <a:rPr lang="zh-TW" altLang="en-US" sz="3200" dirty="0"/>
                        <a:t>本校生跨校輔系雙主修申請及核准情形</a:t>
                      </a:r>
                      <a:endParaRPr lang="en-US" altLang="zh-TW" sz="3200" dirty="0"/>
                    </a:p>
                    <a:p>
                      <a:r>
                        <a:rPr lang="en-US" altLang="zh-TW" sz="3200" dirty="0"/>
                        <a:t>(</a:t>
                      </a:r>
                      <a:r>
                        <a:rPr lang="zh-TW" altLang="en-US" sz="3200" dirty="0"/>
                        <a:t>人次</a:t>
                      </a:r>
                      <a:r>
                        <a:rPr lang="en-US" altLang="zh-TW" sz="3200" dirty="0"/>
                        <a:t>)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112</a:t>
                      </a:r>
                      <a:r>
                        <a:rPr lang="zh-TW" altLang="en-US" sz="3200" dirty="0"/>
                        <a:t>學年度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113</a:t>
                      </a:r>
                      <a:r>
                        <a:rPr lang="zh-TW" altLang="en-US" sz="3200" dirty="0"/>
                        <a:t>學年度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114</a:t>
                      </a:r>
                      <a:r>
                        <a:rPr lang="zh-TW" altLang="en-US" sz="3200" dirty="0"/>
                        <a:t>學年度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5809447"/>
                  </a:ext>
                </a:extLst>
              </a:tr>
              <a:tr h="1041968">
                <a:tc>
                  <a:txBody>
                    <a:bodyPr/>
                    <a:lstStyle/>
                    <a:p>
                      <a:r>
                        <a:rPr lang="zh-TW" altLang="en-US" sz="3200" dirty="0"/>
                        <a:t>申請跨校輔系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3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0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</a:t>
                      </a:r>
                      <a:endParaRPr lang="zh-TW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0662260"/>
                  </a:ext>
                </a:extLst>
              </a:tr>
              <a:tr h="1041968">
                <a:tc>
                  <a:txBody>
                    <a:bodyPr/>
                    <a:lstStyle/>
                    <a:p>
                      <a:r>
                        <a:rPr lang="zh-TW" altLang="en-US" sz="3200" dirty="0"/>
                        <a:t>核准跨校輔系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3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0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</a:t>
                      </a:r>
                      <a:endParaRPr lang="zh-TW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739516"/>
                  </a:ext>
                </a:extLst>
              </a:tr>
              <a:tr h="104196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/>
                        <a:t>申請跨校</a:t>
                      </a:r>
                      <a:endParaRPr lang="en-US" altLang="zh-TW" sz="32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/>
                        <a:t>雙主修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0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2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</a:t>
                      </a:r>
                      <a:endParaRPr lang="zh-TW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598355"/>
                  </a:ext>
                </a:extLst>
              </a:tr>
              <a:tr h="125979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/>
                        <a:t>核准跨校</a:t>
                      </a:r>
                      <a:endParaRPr lang="en-US" altLang="zh-TW" sz="32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/>
                        <a:t>雙主修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0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</a:t>
                      </a:r>
                      <a:endParaRPr lang="zh-TW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200" dirty="0"/>
                        <a:t>1</a:t>
                      </a:r>
                      <a:endParaRPr lang="zh-TW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634591"/>
                  </a:ext>
                </a:extLst>
              </a:tr>
            </a:tbl>
          </a:graphicData>
        </a:graphic>
      </p:graphicFrame>
      <p:pic>
        <p:nvPicPr>
          <p:cNvPr id="5" name="內容版面配置區 4" descr="一張含有 文字, 地圖, 螢幕擷取畫面, 字型 的圖片&#10;&#10;AI 產生的內容可能不正確。">
            <a:extLst>
              <a:ext uri="{FF2B5EF4-FFF2-40B4-BE49-F238E27FC236}">
                <a16:creationId xmlns:a16="http://schemas.microsoft.com/office/drawing/2014/main" id="{0B6E2198-E379-9260-504E-B07D640C5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13"/>
            <a:ext cx="6412992" cy="6865013"/>
          </a:xfrm>
        </p:spPr>
      </p:pic>
    </p:spTree>
    <p:extLst>
      <p:ext uri="{BB962C8B-B14F-4D97-AF65-F5344CB8AC3E}">
        <p14:creationId xmlns:p14="http://schemas.microsoft.com/office/powerpoint/2010/main" val="25088450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BD51117-5E0C-45D6-9ACA-09A110B87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6" y="246580"/>
            <a:ext cx="8863036" cy="1119883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跨校輔雙重要時程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2B4EA5C5-DDFC-4318-A6A2-7BCB7F089F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463301"/>
              </p:ext>
            </p:extLst>
          </p:nvPr>
        </p:nvGraphicFramePr>
        <p:xfrm>
          <a:off x="226030" y="1119882"/>
          <a:ext cx="10962527" cy="549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5B34859-B770-43DC-84F8-E2D2100A2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z="1200" dirty="0"/>
              <a:t>16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7566493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1872C0CD-5E33-4A07-B9FD-DD3D37213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7272" y="5876818"/>
            <a:ext cx="6327674" cy="529669"/>
          </a:xfrm>
        </p:spPr>
        <p:txBody>
          <a:bodyPr/>
          <a:lstStyle/>
          <a:p>
            <a:r>
              <a:rPr lang="en-US" altLang="zh-TW" sz="1200" dirty="0"/>
              <a:t>17</a:t>
            </a:r>
            <a:endParaRPr lang="en-US" sz="1200" dirty="0"/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5B13D4CE-5BA2-4A22-86D4-D09E51E31F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0355235"/>
              </p:ext>
            </p:extLst>
          </p:nvPr>
        </p:nvGraphicFramePr>
        <p:xfrm>
          <a:off x="1068512" y="801384"/>
          <a:ext cx="8280971" cy="560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4490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5A006BA8-58C3-4DA9-9DA4-99C611B63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5938464"/>
            <a:ext cx="6297612" cy="468024"/>
          </a:xfrm>
        </p:spPr>
        <p:txBody>
          <a:bodyPr/>
          <a:lstStyle/>
          <a:p>
            <a:r>
              <a:rPr lang="en-US" altLang="zh-TW"/>
              <a:t>16</a:t>
            </a:r>
            <a:endParaRPr 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98934FA-D9D0-41CD-BEC2-F64EB8A33D4C}"/>
              </a:ext>
            </a:extLst>
          </p:cNvPr>
          <p:cNvSpPr txBox="1"/>
          <p:nvPr/>
        </p:nvSpPr>
        <p:spPr>
          <a:xfrm>
            <a:off x="1047964" y="2188396"/>
            <a:ext cx="8096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三、輔系、雙主修</a:t>
            </a:r>
            <a:endParaRPr lang="en-US" altLang="zh-TW" sz="7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7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  經驗分享</a:t>
            </a:r>
            <a:endParaRPr lang="en-US" altLang="zh-TW" sz="7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8675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439710E-6B20-4F92-B28B-4CB0D31C9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5143" y="2525715"/>
            <a:ext cx="8596668" cy="1943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9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報告結束</a:t>
            </a: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29CAD65-B38E-4F85-B484-01FB68891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1885716093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3282</TotalTime>
  <Words>1152</Words>
  <Application>Microsoft Office PowerPoint</Application>
  <PresentationFormat>寬螢幕</PresentationFormat>
  <Paragraphs>161</Paragraphs>
  <Slides>24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31" baseType="lpstr">
      <vt:lpstr>微軟正黑體</vt:lpstr>
      <vt:lpstr>標楷體</vt:lpstr>
      <vt:lpstr>Arial</vt:lpstr>
      <vt:lpstr>Calibri</vt:lpstr>
      <vt:lpstr>Trebuchet MS</vt:lpstr>
      <vt:lpstr>Wingdings 3</vt:lpstr>
      <vt:lpstr>多面向</vt:lpstr>
      <vt:lpstr>國立嘉義大學 —自主學習暨跨領域學習說明會   </vt:lpstr>
      <vt:lpstr>一、輔系、雙主修說明 二、跨校輔系、雙主修說明 三、輔系、雙主修經驗分享  </vt:lpstr>
      <vt:lpstr>吳青峰—國立政治大學中文系，雙主修廣告系、輔企管系與修教育學程。畢業時一共修了高達230個學分。                   照片來源《cheers》雜誌2020-02</vt:lpstr>
      <vt:lpstr>輔系雙主修優點</vt:lpstr>
      <vt:lpstr>PowerPoint 簡報</vt:lpstr>
      <vt:lpstr>  </vt:lpstr>
      <vt:lpstr>PowerPoint 簡報</vt:lpstr>
      <vt:lpstr>PowerPoint 簡報</vt:lpstr>
      <vt:lpstr>甄選制</vt:lpstr>
      <vt:lpstr>登記制</vt:lpstr>
      <vt:lpstr>重要時程</vt:lpstr>
      <vt:lpstr>至多錄取學系總數</vt:lpstr>
      <vt:lpstr>雙主修及輔系應修讀學分-學士班、碩士碩專輔雙學士班  </vt:lpstr>
      <vt:lpstr>雙主修及輔系應修讀學分- 研究所輔雙研究所</vt:lpstr>
      <vt:lpstr>課程兼充</vt:lpstr>
      <vt:lpstr>PowerPoint 簡報</vt:lpstr>
      <vt:lpstr>常見問題</vt:lpstr>
      <vt:lpstr>畢業證書加註輔系雙主修</vt:lpstr>
      <vt:lpstr>二、跨校輔系及雙主修     </vt:lpstr>
      <vt:lpstr>PowerPoint 簡報</vt:lpstr>
      <vt:lpstr>跨校輔雙重要時程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國立嘉義大學 雙主修、輔系說明會</dc:title>
  <dc:creator>User</dc:creator>
  <cp:lastModifiedBy>陳怡如</cp:lastModifiedBy>
  <cp:revision>305</cp:revision>
  <cp:lastPrinted>2026-05-06T03:00:54Z</cp:lastPrinted>
  <dcterms:created xsi:type="dcterms:W3CDTF">2021-03-22T04:08:51Z</dcterms:created>
  <dcterms:modified xsi:type="dcterms:W3CDTF">2026-05-07T09:33:21Z</dcterms:modified>
</cp:coreProperties>
</file>