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</p:sldIdLst>
  <p:sldSz cx="12192000" cy="6858000"/>
  <p:notesSz cx="7099300" cy="10234613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5A6F4"/>
    <a:srgbClr val="E6D6C8"/>
    <a:srgbClr val="B6C6F8"/>
    <a:srgbClr val="9DB2F5"/>
    <a:srgbClr val="FFD54F"/>
    <a:srgbClr val="F8CBAD"/>
    <a:srgbClr val="99CCFF"/>
    <a:srgbClr val="5B9BD5"/>
    <a:srgbClr val="FFFFFF"/>
    <a:srgbClr val="E9F54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2" d="100"/>
          <a:sy n="112" d="100"/>
        </p:scale>
        <p:origin x="-420" y="-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E388A-8DC1-4140-ABFE-A5F5D662922A}" type="datetimeFigureOut">
              <a:rPr lang="zh-TW" altLang="en-US" smtClean="0"/>
              <a:t>2026/4/16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8E81C-B7EB-43E0-8F94-44C2F1D88DC1}" type="slidenum">
              <a:rPr lang="zh-TW" altLang="en-US" smtClean="0"/>
              <a:t>‹#›</a:t>
            </a:fld>
            <a:endParaRPr lang="zh-TW" altLang="en-US"/>
          </a:p>
        </p:txBody>
      </p:sp>
      <p:pic>
        <p:nvPicPr>
          <p:cNvPr id="7" name="Picture 2" descr="https://website.ncyu.edu.tw/rdo/ServerFile/GetByKindEditor/19cdc46e-eb7d-4155-b55c-fd304226b80d?subjectId=194957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70551" y="106364"/>
            <a:ext cx="1353923" cy="417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33655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E388A-8DC1-4140-ABFE-A5F5D662922A}" type="datetimeFigureOut">
              <a:rPr lang="zh-TW" altLang="en-US" smtClean="0"/>
              <a:t>2026/4/16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8E81C-B7EB-43E0-8F94-44C2F1D88DC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608287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E388A-8DC1-4140-ABFE-A5F5D662922A}" type="datetimeFigureOut">
              <a:rPr lang="zh-TW" altLang="en-US" smtClean="0"/>
              <a:t>2026/4/16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8E81C-B7EB-43E0-8F94-44C2F1D88DC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683822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E388A-8DC1-4140-ABFE-A5F5D662922A}" type="datetimeFigureOut">
              <a:rPr lang="zh-TW" altLang="en-US" smtClean="0"/>
              <a:t>2026/4/16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8E81C-B7EB-43E0-8F94-44C2F1D88DC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106051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E388A-8DC1-4140-ABFE-A5F5D662922A}" type="datetimeFigureOut">
              <a:rPr lang="zh-TW" altLang="en-US" smtClean="0"/>
              <a:t>2026/4/16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8E81C-B7EB-43E0-8F94-44C2F1D88DC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010414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E388A-8DC1-4140-ABFE-A5F5D662922A}" type="datetimeFigureOut">
              <a:rPr lang="zh-TW" altLang="en-US" smtClean="0"/>
              <a:t>2026/4/16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8E81C-B7EB-43E0-8F94-44C2F1D88DC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385139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E388A-8DC1-4140-ABFE-A5F5D662922A}" type="datetimeFigureOut">
              <a:rPr lang="zh-TW" altLang="en-US" smtClean="0"/>
              <a:t>2026/4/16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8E81C-B7EB-43E0-8F94-44C2F1D88DC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546490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E388A-8DC1-4140-ABFE-A5F5D662922A}" type="datetimeFigureOut">
              <a:rPr lang="zh-TW" altLang="en-US" smtClean="0"/>
              <a:t>2026/4/16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8E81C-B7EB-43E0-8F94-44C2F1D88DC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481916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E388A-8DC1-4140-ABFE-A5F5D662922A}" type="datetimeFigureOut">
              <a:rPr lang="zh-TW" altLang="en-US" smtClean="0"/>
              <a:t>2026/4/16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8E81C-B7EB-43E0-8F94-44C2F1D88DC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35156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E388A-8DC1-4140-ABFE-A5F5D662922A}" type="datetimeFigureOut">
              <a:rPr lang="zh-TW" altLang="en-US" smtClean="0"/>
              <a:t>2026/4/16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8E81C-B7EB-43E0-8F94-44C2F1D88DC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483231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E388A-8DC1-4140-ABFE-A5F5D662922A}" type="datetimeFigureOut">
              <a:rPr lang="zh-TW" altLang="en-US" smtClean="0"/>
              <a:t>2026/4/16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8E81C-B7EB-43E0-8F94-44C2F1D88DC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486732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4E388A-8DC1-4140-ABFE-A5F5D662922A}" type="datetimeFigureOut">
              <a:rPr lang="zh-TW" altLang="en-US" smtClean="0"/>
              <a:t>2026/4/16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C8E81C-B7EB-43E0-8F94-44C2F1D88DC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692406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61" name="直線接點 160"/>
          <p:cNvCxnSpPr/>
          <p:nvPr/>
        </p:nvCxnSpPr>
        <p:spPr>
          <a:xfrm flipV="1">
            <a:off x="1557556" y="6263308"/>
            <a:ext cx="4966285" cy="11344"/>
          </a:xfrm>
          <a:prstGeom prst="line">
            <a:avLst/>
          </a:prstGeom>
          <a:ln w="28575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2" name="直線接點 161"/>
          <p:cNvCxnSpPr/>
          <p:nvPr/>
        </p:nvCxnSpPr>
        <p:spPr>
          <a:xfrm flipV="1">
            <a:off x="6523841" y="6030675"/>
            <a:ext cx="0" cy="420146"/>
          </a:xfrm>
          <a:prstGeom prst="line">
            <a:avLst/>
          </a:prstGeom>
          <a:ln w="28575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3" name="直線接點 162"/>
          <p:cNvCxnSpPr/>
          <p:nvPr/>
        </p:nvCxnSpPr>
        <p:spPr>
          <a:xfrm>
            <a:off x="6523841" y="6039062"/>
            <a:ext cx="3976382" cy="0"/>
          </a:xfrm>
          <a:prstGeom prst="line">
            <a:avLst/>
          </a:prstGeom>
          <a:ln w="28575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4" name="直線接點 163"/>
          <p:cNvCxnSpPr/>
          <p:nvPr/>
        </p:nvCxnSpPr>
        <p:spPr>
          <a:xfrm flipV="1">
            <a:off x="6523841" y="6437843"/>
            <a:ext cx="3942826" cy="8389"/>
          </a:xfrm>
          <a:prstGeom prst="line">
            <a:avLst/>
          </a:prstGeom>
          <a:ln w="28575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9" name="直線接點 158"/>
          <p:cNvCxnSpPr/>
          <p:nvPr/>
        </p:nvCxnSpPr>
        <p:spPr>
          <a:xfrm flipV="1">
            <a:off x="1557556" y="5320831"/>
            <a:ext cx="8953847" cy="24914"/>
          </a:xfrm>
          <a:prstGeom prst="line">
            <a:avLst/>
          </a:prstGeom>
          <a:ln w="28575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2" name="直線接點 151"/>
          <p:cNvCxnSpPr/>
          <p:nvPr/>
        </p:nvCxnSpPr>
        <p:spPr>
          <a:xfrm flipV="1">
            <a:off x="1568736" y="4364414"/>
            <a:ext cx="4966285" cy="11344"/>
          </a:xfrm>
          <a:prstGeom prst="line">
            <a:avLst/>
          </a:prstGeom>
          <a:ln w="28575"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3" name="直線接點 152"/>
          <p:cNvCxnSpPr/>
          <p:nvPr/>
        </p:nvCxnSpPr>
        <p:spPr>
          <a:xfrm flipV="1">
            <a:off x="6535021" y="3923667"/>
            <a:ext cx="0" cy="667747"/>
          </a:xfrm>
          <a:prstGeom prst="line">
            <a:avLst/>
          </a:prstGeom>
          <a:ln w="28575"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4" name="直線接點 153"/>
          <p:cNvCxnSpPr/>
          <p:nvPr/>
        </p:nvCxnSpPr>
        <p:spPr>
          <a:xfrm>
            <a:off x="6535021" y="3930443"/>
            <a:ext cx="3976382" cy="0"/>
          </a:xfrm>
          <a:prstGeom prst="line">
            <a:avLst/>
          </a:prstGeom>
          <a:ln w="28575"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5" name="直線接點 154"/>
          <p:cNvCxnSpPr/>
          <p:nvPr/>
        </p:nvCxnSpPr>
        <p:spPr>
          <a:xfrm flipV="1">
            <a:off x="6535021" y="4195000"/>
            <a:ext cx="3942826" cy="8389"/>
          </a:xfrm>
          <a:prstGeom prst="line">
            <a:avLst/>
          </a:prstGeom>
          <a:ln w="28575"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6" name="直線接點 155"/>
          <p:cNvCxnSpPr/>
          <p:nvPr/>
        </p:nvCxnSpPr>
        <p:spPr>
          <a:xfrm flipV="1">
            <a:off x="6535021" y="4579486"/>
            <a:ext cx="3976382" cy="3538"/>
          </a:xfrm>
          <a:prstGeom prst="line">
            <a:avLst/>
          </a:prstGeom>
          <a:ln w="28575"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6" name="直線接點 145"/>
          <p:cNvCxnSpPr/>
          <p:nvPr/>
        </p:nvCxnSpPr>
        <p:spPr>
          <a:xfrm flipV="1">
            <a:off x="1568736" y="3433917"/>
            <a:ext cx="4966285" cy="11344"/>
          </a:xfrm>
          <a:prstGeom prst="line">
            <a:avLst/>
          </a:pr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47" name="直線接點 146"/>
          <p:cNvCxnSpPr/>
          <p:nvPr/>
        </p:nvCxnSpPr>
        <p:spPr>
          <a:xfrm flipV="1">
            <a:off x="6535021" y="3016726"/>
            <a:ext cx="0" cy="420146"/>
          </a:xfrm>
          <a:prstGeom prst="line">
            <a:avLst/>
          </a:pr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48" name="直線接點 147"/>
          <p:cNvCxnSpPr/>
          <p:nvPr/>
        </p:nvCxnSpPr>
        <p:spPr>
          <a:xfrm>
            <a:off x="6535021" y="3025113"/>
            <a:ext cx="3976382" cy="0"/>
          </a:xfrm>
          <a:prstGeom prst="line">
            <a:avLst/>
          </a:pr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49" name="直線接點 148"/>
          <p:cNvCxnSpPr/>
          <p:nvPr/>
        </p:nvCxnSpPr>
        <p:spPr>
          <a:xfrm flipV="1">
            <a:off x="6535021" y="3423894"/>
            <a:ext cx="3942826" cy="8389"/>
          </a:xfrm>
          <a:prstGeom prst="line">
            <a:avLst/>
          </a:pr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35" name="直線接點 134"/>
          <p:cNvCxnSpPr>
            <a:stCxn id="10" idx="3"/>
          </p:cNvCxnSpPr>
          <p:nvPr/>
        </p:nvCxnSpPr>
        <p:spPr>
          <a:xfrm flipV="1">
            <a:off x="1568739" y="2442831"/>
            <a:ext cx="4966285" cy="11344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7" name="直線接點 136"/>
          <p:cNvCxnSpPr/>
          <p:nvPr/>
        </p:nvCxnSpPr>
        <p:spPr>
          <a:xfrm flipV="1">
            <a:off x="6535024" y="1924971"/>
            <a:ext cx="0" cy="744859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0" name="直線接點 139"/>
          <p:cNvCxnSpPr/>
          <p:nvPr/>
        </p:nvCxnSpPr>
        <p:spPr>
          <a:xfrm>
            <a:off x="6535024" y="1933359"/>
            <a:ext cx="3976382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2" name="直線接點 141"/>
          <p:cNvCxnSpPr/>
          <p:nvPr/>
        </p:nvCxnSpPr>
        <p:spPr>
          <a:xfrm flipV="1">
            <a:off x="6535024" y="2273417"/>
            <a:ext cx="3942826" cy="8389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4" name="直線接點 143"/>
          <p:cNvCxnSpPr/>
          <p:nvPr/>
        </p:nvCxnSpPr>
        <p:spPr>
          <a:xfrm flipV="1">
            <a:off x="6535024" y="2649514"/>
            <a:ext cx="3976382" cy="353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文字方塊 3"/>
          <p:cNvSpPr txBox="1"/>
          <p:nvPr/>
        </p:nvSpPr>
        <p:spPr>
          <a:xfrm>
            <a:off x="4451762" y="81954"/>
            <a:ext cx="2743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園藝學系職涯進路圖</a:t>
            </a:r>
          </a:p>
        </p:txBody>
      </p:sp>
      <p:sp>
        <p:nvSpPr>
          <p:cNvPr id="5" name="圓角矩形 4"/>
          <p:cNvSpPr/>
          <p:nvPr/>
        </p:nvSpPr>
        <p:spPr>
          <a:xfrm>
            <a:off x="1795244" y="482064"/>
            <a:ext cx="956345" cy="335560"/>
          </a:xfrm>
          <a:prstGeom prst="roundRect">
            <a:avLst>
              <a:gd name="adj" fmla="val 28432"/>
            </a:avLst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16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大一</a:t>
            </a:r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" name="圓角矩形 5"/>
          <p:cNvSpPr/>
          <p:nvPr/>
        </p:nvSpPr>
        <p:spPr>
          <a:xfrm>
            <a:off x="2971101" y="482064"/>
            <a:ext cx="956345" cy="335560"/>
          </a:xfrm>
          <a:prstGeom prst="roundRect">
            <a:avLst>
              <a:gd name="adj" fmla="val 28432"/>
            </a:avLst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16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大二</a:t>
            </a:r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7" name="圓角矩形 6"/>
          <p:cNvSpPr/>
          <p:nvPr/>
        </p:nvSpPr>
        <p:spPr>
          <a:xfrm>
            <a:off x="4146958" y="482064"/>
            <a:ext cx="956345" cy="335560"/>
          </a:xfrm>
          <a:prstGeom prst="roundRect">
            <a:avLst>
              <a:gd name="adj" fmla="val 28432"/>
            </a:avLst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16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大三</a:t>
            </a:r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" name="圓角矩形 7"/>
          <p:cNvSpPr/>
          <p:nvPr/>
        </p:nvSpPr>
        <p:spPr>
          <a:xfrm>
            <a:off x="5322815" y="482064"/>
            <a:ext cx="956345" cy="335560"/>
          </a:xfrm>
          <a:prstGeom prst="roundRect">
            <a:avLst>
              <a:gd name="adj" fmla="val 28432"/>
            </a:avLst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16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大四</a:t>
            </a:r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9" name="圓角矩形 8"/>
          <p:cNvSpPr/>
          <p:nvPr/>
        </p:nvSpPr>
        <p:spPr>
          <a:xfrm>
            <a:off x="780175" y="943458"/>
            <a:ext cx="788565" cy="981512"/>
          </a:xfrm>
          <a:prstGeom prst="roundRect">
            <a:avLst/>
          </a:prstGeom>
          <a:solidFill>
            <a:schemeClr val="accent6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16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基礎必修</a:t>
            </a:r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0" name="圓角矩形 9"/>
          <p:cNvSpPr/>
          <p:nvPr/>
        </p:nvSpPr>
        <p:spPr>
          <a:xfrm>
            <a:off x="780174" y="2052203"/>
            <a:ext cx="788565" cy="803944"/>
          </a:xfrm>
          <a:prstGeom prst="roundRect">
            <a:avLst/>
          </a:prstGeom>
          <a:solidFill>
            <a:srgbClr val="99CCFF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16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園藝科學學程</a:t>
            </a:r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1" name="圓角矩形 10"/>
          <p:cNvSpPr/>
          <p:nvPr/>
        </p:nvSpPr>
        <p:spPr>
          <a:xfrm>
            <a:off x="780174" y="2991847"/>
            <a:ext cx="788565" cy="803944"/>
          </a:xfrm>
          <a:prstGeom prst="roundRect">
            <a:avLst/>
          </a:prstGeom>
          <a:solidFill>
            <a:srgbClr val="F8CBAD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16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園藝</a:t>
            </a:r>
            <a:r>
              <a:rPr lang="zh-TW" altLang="en-US" sz="16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環境學</a:t>
            </a:r>
            <a:r>
              <a:rPr lang="zh-TW" altLang="en-US" sz="16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程</a:t>
            </a:r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2" name="圓角矩形 11"/>
          <p:cNvSpPr/>
          <p:nvPr/>
        </p:nvSpPr>
        <p:spPr>
          <a:xfrm>
            <a:off x="780173" y="3914557"/>
            <a:ext cx="788565" cy="803944"/>
          </a:xfrm>
          <a:prstGeom prst="roundRect">
            <a:avLst/>
          </a:prstGeom>
          <a:solidFill>
            <a:srgbClr val="FFD54F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16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園藝產業學程</a:t>
            </a:r>
          </a:p>
        </p:txBody>
      </p:sp>
      <p:sp>
        <p:nvSpPr>
          <p:cNvPr id="13" name="圓角矩形 12"/>
          <p:cNvSpPr/>
          <p:nvPr/>
        </p:nvSpPr>
        <p:spPr>
          <a:xfrm>
            <a:off x="1795244" y="943458"/>
            <a:ext cx="956345" cy="981512"/>
          </a:xfrm>
          <a:prstGeom prst="roundRect">
            <a:avLst/>
          </a:prstGeom>
          <a:solidFill>
            <a:schemeClr val="accent6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2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4" name="文字方塊 13"/>
          <p:cNvSpPr txBox="1"/>
          <p:nvPr/>
        </p:nvSpPr>
        <p:spPr>
          <a:xfrm>
            <a:off x="1792448" y="985403"/>
            <a:ext cx="967530" cy="900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農業概論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普通植物學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園藝場實習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植物生理學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園藝學原理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6" name="圓角矩形 15"/>
          <p:cNvSpPr/>
          <p:nvPr/>
        </p:nvSpPr>
        <p:spPr>
          <a:xfrm>
            <a:off x="1792448" y="2059193"/>
            <a:ext cx="959141" cy="803944"/>
          </a:xfrm>
          <a:prstGeom prst="roundRect">
            <a:avLst/>
          </a:prstGeom>
          <a:solidFill>
            <a:srgbClr val="99CCFF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7" name="文字方塊 16"/>
          <p:cNvSpPr txBox="1"/>
          <p:nvPr/>
        </p:nvSpPr>
        <p:spPr>
          <a:xfrm>
            <a:off x="1784058" y="2092749"/>
            <a:ext cx="118285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微積分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有機化學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8" name="圓角矩形 17"/>
          <p:cNvSpPr/>
          <p:nvPr/>
        </p:nvSpPr>
        <p:spPr>
          <a:xfrm>
            <a:off x="1784059" y="2991430"/>
            <a:ext cx="967530" cy="803944"/>
          </a:xfrm>
          <a:prstGeom prst="roundRect">
            <a:avLst/>
          </a:prstGeom>
          <a:solidFill>
            <a:srgbClr val="F8CBAD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9" name="文字方塊 18"/>
          <p:cNvSpPr txBox="1"/>
          <p:nvPr/>
        </p:nvSpPr>
        <p:spPr>
          <a:xfrm>
            <a:off x="1784059" y="3030916"/>
            <a:ext cx="1097840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05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園藝產業學程</a:t>
            </a:r>
          </a:p>
        </p:txBody>
      </p:sp>
      <p:sp>
        <p:nvSpPr>
          <p:cNvPr id="20" name="圓角矩形 19"/>
          <p:cNvSpPr/>
          <p:nvPr/>
        </p:nvSpPr>
        <p:spPr>
          <a:xfrm>
            <a:off x="1784059" y="3923667"/>
            <a:ext cx="967530" cy="803944"/>
          </a:xfrm>
          <a:prstGeom prst="roundRect">
            <a:avLst/>
          </a:prstGeom>
          <a:solidFill>
            <a:srgbClr val="FFD54F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2" name="圓角矩形 21"/>
          <p:cNvSpPr/>
          <p:nvPr/>
        </p:nvSpPr>
        <p:spPr>
          <a:xfrm>
            <a:off x="2969704" y="943459"/>
            <a:ext cx="956345" cy="981512"/>
          </a:xfrm>
          <a:prstGeom prst="roundRect">
            <a:avLst/>
          </a:prstGeom>
          <a:solidFill>
            <a:schemeClr val="accent6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2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3" name="文字方塊 22"/>
          <p:cNvSpPr txBox="1"/>
          <p:nvPr/>
        </p:nvSpPr>
        <p:spPr>
          <a:xfrm>
            <a:off x="2966908" y="909204"/>
            <a:ext cx="967530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遺傳學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生物統計學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植物保護學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蔬菜學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果樹學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植物繁殖學</a:t>
            </a:r>
            <a:endParaRPr lang="zh-TW" altLang="en-US" sz="105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4" name="圓角矩形 23"/>
          <p:cNvSpPr/>
          <p:nvPr/>
        </p:nvSpPr>
        <p:spPr>
          <a:xfrm>
            <a:off x="2975297" y="2059193"/>
            <a:ext cx="959141" cy="803944"/>
          </a:xfrm>
          <a:prstGeom prst="roundRect">
            <a:avLst/>
          </a:prstGeom>
          <a:solidFill>
            <a:srgbClr val="99CCFF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5" name="文字方塊 24"/>
          <p:cNvSpPr txBox="1"/>
          <p:nvPr/>
        </p:nvSpPr>
        <p:spPr>
          <a:xfrm>
            <a:off x="2881899" y="2092749"/>
            <a:ext cx="1291902" cy="5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土壤及</a:t>
            </a:r>
            <a:r>
              <a:rPr lang="zh-TW" altLang="en-US" sz="105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肥料</a:t>
            </a:r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學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園藝</a:t>
            </a:r>
            <a:r>
              <a:rPr lang="zh-TW" altLang="en-US" sz="105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植物解剖學</a:t>
            </a:r>
            <a:endParaRPr lang="en-US" altLang="zh-TW" sz="105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6" name="圓角矩形 25"/>
          <p:cNvSpPr/>
          <p:nvPr/>
        </p:nvSpPr>
        <p:spPr>
          <a:xfrm>
            <a:off x="2975297" y="2991430"/>
            <a:ext cx="967530" cy="803944"/>
          </a:xfrm>
          <a:prstGeom prst="roundRect">
            <a:avLst/>
          </a:prstGeom>
          <a:solidFill>
            <a:srgbClr val="F8CBAD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7" name="文字方塊 26"/>
          <p:cNvSpPr txBox="1"/>
          <p:nvPr/>
        </p:nvSpPr>
        <p:spPr>
          <a:xfrm>
            <a:off x="2975297" y="3030916"/>
            <a:ext cx="96753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園藝</a:t>
            </a:r>
            <a:r>
              <a:rPr lang="zh-TW" altLang="en-US" sz="105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機械</a:t>
            </a:r>
            <a:endParaRPr lang="en-US" altLang="zh-TW" sz="105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endParaRPr lang="en-US" altLang="zh-TW" sz="105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8" name="圓角矩形 27"/>
          <p:cNvSpPr/>
          <p:nvPr/>
        </p:nvSpPr>
        <p:spPr>
          <a:xfrm>
            <a:off x="2966908" y="3932052"/>
            <a:ext cx="967530" cy="803944"/>
          </a:xfrm>
          <a:prstGeom prst="roundRect">
            <a:avLst/>
          </a:prstGeom>
          <a:solidFill>
            <a:srgbClr val="FFD54F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9" name="文字方塊 28"/>
          <p:cNvSpPr txBox="1"/>
          <p:nvPr/>
        </p:nvSpPr>
        <p:spPr>
          <a:xfrm>
            <a:off x="2975297" y="3967144"/>
            <a:ext cx="1171661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05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園藝設施</a:t>
            </a:r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栽培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蔬菜學各論</a:t>
            </a:r>
            <a:endParaRPr lang="zh-TW" altLang="en-US" sz="105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0" name="圓角矩形 29"/>
          <p:cNvSpPr/>
          <p:nvPr/>
        </p:nvSpPr>
        <p:spPr>
          <a:xfrm>
            <a:off x="4149755" y="943459"/>
            <a:ext cx="956345" cy="981512"/>
          </a:xfrm>
          <a:prstGeom prst="roundRect">
            <a:avLst/>
          </a:prstGeom>
          <a:solidFill>
            <a:schemeClr val="accent6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2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1" name="文字方塊 30"/>
          <p:cNvSpPr txBox="1"/>
          <p:nvPr/>
        </p:nvSpPr>
        <p:spPr>
          <a:xfrm>
            <a:off x="4097601" y="909204"/>
            <a:ext cx="106260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一季園主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花卉學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校外實習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園產品處理學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園產品加工學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造園學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endParaRPr lang="zh-TW" altLang="en-US" sz="105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2" name="圓角矩形 31"/>
          <p:cNvSpPr/>
          <p:nvPr/>
        </p:nvSpPr>
        <p:spPr>
          <a:xfrm>
            <a:off x="4155348" y="2059193"/>
            <a:ext cx="959141" cy="803944"/>
          </a:xfrm>
          <a:prstGeom prst="roundRect">
            <a:avLst/>
          </a:prstGeom>
          <a:solidFill>
            <a:srgbClr val="99CCFF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3" name="文字方塊 32"/>
          <p:cNvSpPr txBox="1"/>
          <p:nvPr/>
        </p:nvSpPr>
        <p:spPr>
          <a:xfrm>
            <a:off x="4040698" y="2092749"/>
            <a:ext cx="129470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基礎</a:t>
            </a:r>
            <a:r>
              <a:rPr lang="zh-TW" altLang="en-US" sz="105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分子生物學</a:t>
            </a:r>
            <a:endParaRPr lang="en-US" altLang="zh-TW" sz="105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園藝</a:t>
            </a:r>
            <a:r>
              <a:rPr lang="zh-TW" altLang="en-US" sz="105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作物營養</a:t>
            </a:r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診斷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生物技術概論</a:t>
            </a:r>
            <a:endParaRPr lang="zh-TW" altLang="en-US" sz="105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endParaRPr lang="zh-TW" altLang="en-US" sz="105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4" name="圓角矩形 33"/>
          <p:cNvSpPr/>
          <p:nvPr/>
        </p:nvSpPr>
        <p:spPr>
          <a:xfrm>
            <a:off x="4155348" y="2991430"/>
            <a:ext cx="967530" cy="803944"/>
          </a:xfrm>
          <a:prstGeom prst="roundRect">
            <a:avLst/>
          </a:prstGeom>
          <a:solidFill>
            <a:srgbClr val="F8CBAD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5" name="文字方塊 34"/>
          <p:cNvSpPr txBox="1"/>
          <p:nvPr/>
        </p:nvSpPr>
        <p:spPr>
          <a:xfrm>
            <a:off x="4040698" y="3030916"/>
            <a:ext cx="1282117" cy="5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香</a:t>
            </a:r>
            <a:r>
              <a:rPr lang="zh-TW" altLang="en-US" sz="105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藥草栽培及利用</a:t>
            </a:r>
            <a:endParaRPr lang="en-US" altLang="zh-TW" sz="105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05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造園材料與施工</a:t>
            </a:r>
            <a:endParaRPr lang="en-US" altLang="zh-TW" sz="105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endParaRPr lang="zh-TW" altLang="en-US" sz="105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6" name="圓角矩形 35"/>
          <p:cNvSpPr/>
          <p:nvPr/>
        </p:nvSpPr>
        <p:spPr>
          <a:xfrm>
            <a:off x="4146959" y="3932052"/>
            <a:ext cx="967530" cy="803944"/>
          </a:xfrm>
          <a:prstGeom prst="roundRect">
            <a:avLst/>
          </a:prstGeom>
          <a:solidFill>
            <a:srgbClr val="FFD54F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7" name="文字方塊 36"/>
          <p:cNvSpPr txBox="1"/>
          <p:nvPr/>
        </p:nvSpPr>
        <p:spPr>
          <a:xfrm>
            <a:off x="4040699" y="3880780"/>
            <a:ext cx="1428768" cy="900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05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植物組織</a:t>
            </a:r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培養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食用菌栽培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落葉果樹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常綠果樹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園產品冷鏈物流概論</a:t>
            </a:r>
            <a:endParaRPr lang="zh-TW" altLang="en-US" sz="105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8" name="圓角矩形 37"/>
          <p:cNvSpPr/>
          <p:nvPr/>
        </p:nvSpPr>
        <p:spPr>
          <a:xfrm>
            <a:off x="5329810" y="943459"/>
            <a:ext cx="956345" cy="981512"/>
          </a:xfrm>
          <a:prstGeom prst="roundRect">
            <a:avLst/>
          </a:prstGeom>
          <a:solidFill>
            <a:schemeClr val="accent6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2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9" name="文字方塊 38"/>
          <p:cNvSpPr txBox="1"/>
          <p:nvPr/>
        </p:nvSpPr>
        <p:spPr>
          <a:xfrm>
            <a:off x="5281293" y="985404"/>
            <a:ext cx="1196828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園藝實務專題</a:t>
            </a:r>
            <a:r>
              <a:rPr lang="en-US" altLang="zh-TW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II</a:t>
            </a:r>
          </a:p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專題討論</a:t>
            </a:r>
            <a:r>
              <a:rPr lang="en-US" altLang="zh-TW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I</a:t>
            </a:r>
            <a:endParaRPr lang="zh-TW" altLang="en-US" sz="105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0" name="圓角矩形 39"/>
          <p:cNvSpPr/>
          <p:nvPr/>
        </p:nvSpPr>
        <p:spPr>
          <a:xfrm>
            <a:off x="5335403" y="2059193"/>
            <a:ext cx="959141" cy="803944"/>
          </a:xfrm>
          <a:prstGeom prst="roundRect">
            <a:avLst/>
          </a:prstGeom>
          <a:solidFill>
            <a:srgbClr val="99CCFF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1" name="文字方塊 40"/>
          <p:cNvSpPr txBox="1"/>
          <p:nvPr/>
        </p:nvSpPr>
        <p:spPr>
          <a:xfrm>
            <a:off x="5250813" y="2092749"/>
            <a:ext cx="1151107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專題討論</a:t>
            </a:r>
            <a:r>
              <a:rPr lang="en-US" altLang="zh-TW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II</a:t>
            </a:r>
          </a:p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花卉學各論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園產品加工各論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蔬菜採種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2" name="圓角矩形 41"/>
          <p:cNvSpPr/>
          <p:nvPr/>
        </p:nvSpPr>
        <p:spPr>
          <a:xfrm>
            <a:off x="5335403" y="2991430"/>
            <a:ext cx="967530" cy="803944"/>
          </a:xfrm>
          <a:prstGeom prst="roundRect">
            <a:avLst/>
          </a:prstGeom>
          <a:solidFill>
            <a:srgbClr val="F8CBAD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3" name="文字方塊 42"/>
          <p:cNvSpPr txBox="1"/>
          <p:nvPr/>
        </p:nvSpPr>
        <p:spPr>
          <a:xfrm>
            <a:off x="5281293" y="3030916"/>
            <a:ext cx="1021640" cy="900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花</a:t>
            </a:r>
            <a:r>
              <a:rPr lang="zh-TW" altLang="en-US" sz="105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藝學</a:t>
            </a:r>
            <a:endParaRPr lang="en-US" altLang="zh-TW" sz="105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05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景觀生態學</a:t>
            </a:r>
            <a:endParaRPr lang="en-US" altLang="zh-TW" sz="105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05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都市農業</a:t>
            </a:r>
            <a:endParaRPr lang="en-US" altLang="zh-TW" sz="105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05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園景電腦繪圖</a:t>
            </a:r>
            <a:endParaRPr lang="en-US" altLang="zh-TW" sz="105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endParaRPr lang="zh-TW" altLang="en-US" sz="105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4" name="圓角矩形 43"/>
          <p:cNvSpPr/>
          <p:nvPr/>
        </p:nvSpPr>
        <p:spPr>
          <a:xfrm>
            <a:off x="5327014" y="3932052"/>
            <a:ext cx="967530" cy="803944"/>
          </a:xfrm>
          <a:prstGeom prst="roundRect">
            <a:avLst/>
          </a:prstGeom>
          <a:solidFill>
            <a:srgbClr val="FFD54F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5" name="文字方塊 44"/>
          <p:cNvSpPr txBox="1"/>
          <p:nvPr/>
        </p:nvSpPr>
        <p:spPr>
          <a:xfrm>
            <a:off x="5250810" y="3982384"/>
            <a:ext cx="1151107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果樹學各論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有機</a:t>
            </a:r>
            <a:r>
              <a:rPr lang="zh-TW" altLang="en-US" sz="105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蔬果</a:t>
            </a:r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栽培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植物生長調節劑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園藝經營</a:t>
            </a:r>
            <a:endParaRPr lang="zh-TW" altLang="en-US" sz="105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6" name="圓角矩形 45"/>
          <p:cNvSpPr/>
          <p:nvPr/>
        </p:nvSpPr>
        <p:spPr>
          <a:xfrm>
            <a:off x="780172" y="4932418"/>
            <a:ext cx="788565" cy="803944"/>
          </a:xfrm>
          <a:prstGeom prst="roundRect">
            <a:avLst/>
          </a:prstGeom>
          <a:solidFill>
            <a:srgbClr val="B5A6F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16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蘭花生技學程</a:t>
            </a:r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7" name="圓角矩形 46"/>
          <p:cNvSpPr/>
          <p:nvPr/>
        </p:nvSpPr>
        <p:spPr>
          <a:xfrm>
            <a:off x="780171" y="5863595"/>
            <a:ext cx="788565" cy="803944"/>
          </a:xfrm>
          <a:prstGeom prst="roundRect">
            <a:avLst/>
          </a:prstGeom>
          <a:solidFill>
            <a:srgbClr val="B5A6F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16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智慧農業學程</a:t>
            </a:r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243281" y="943458"/>
            <a:ext cx="360726" cy="3775043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學系核心能力</a:t>
            </a:r>
            <a:endParaRPr lang="zh-TW" altLang="en-US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9" name="矩形 48"/>
          <p:cNvSpPr/>
          <p:nvPr/>
        </p:nvSpPr>
        <p:spPr>
          <a:xfrm>
            <a:off x="243281" y="4932418"/>
            <a:ext cx="360726" cy="1740407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多元發展能力</a:t>
            </a:r>
          </a:p>
        </p:txBody>
      </p:sp>
      <p:sp>
        <p:nvSpPr>
          <p:cNvPr id="50" name="圓角矩形 49"/>
          <p:cNvSpPr/>
          <p:nvPr/>
        </p:nvSpPr>
        <p:spPr>
          <a:xfrm>
            <a:off x="1784059" y="4932418"/>
            <a:ext cx="967530" cy="803944"/>
          </a:xfrm>
          <a:prstGeom prst="roundRect">
            <a:avLst/>
          </a:prstGeom>
          <a:solidFill>
            <a:srgbClr val="B5A6F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2" name="圓角矩形 51"/>
          <p:cNvSpPr/>
          <p:nvPr/>
        </p:nvSpPr>
        <p:spPr>
          <a:xfrm>
            <a:off x="1784059" y="5863595"/>
            <a:ext cx="967530" cy="803944"/>
          </a:xfrm>
          <a:prstGeom prst="roundRect">
            <a:avLst/>
          </a:prstGeom>
          <a:solidFill>
            <a:srgbClr val="B5A6F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3" name="文字方塊 52"/>
          <p:cNvSpPr txBox="1"/>
          <p:nvPr/>
        </p:nvSpPr>
        <p:spPr>
          <a:xfrm>
            <a:off x="1784059" y="5892650"/>
            <a:ext cx="967530" cy="5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農業概論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基礎程式設計</a:t>
            </a:r>
            <a:endParaRPr lang="zh-TW" altLang="en-US" sz="105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4" name="圓角矩形 53"/>
          <p:cNvSpPr/>
          <p:nvPr/>
        </p:nvSpPr>
        <p:spPr>
          <a:xfrm>
            <a:off x="2975297" y="4932418"/>
            <a:ext cx="967530" cy="803944"/>
          </a:xfrm>
          <a:prstGeom prst="roundRect">
            <a:avLst/>
          </a:prstGeom>
          <a:solidFill>
            <a:srgbClr val="B5A6F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6" name="圓角矩形 55"/>
          <p:cNvSpPr/>
          <p:nvPr/>
        </p:nvSpPr>
        <p:spPr>
          <a:xfrm>
            <a:off x="2975297" y="5863595"/>
            <a:ext cx="967530" cy="803944"/>
          </a:xfrm>
          <a:prstGeom prst="roundRect">
            <a:avLst/>
          </a:prstGeom>
          <a:solidFill>
            <a:srgbClr val="B5A6F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7" name="文字方塊 56"/>
          <p:cNvSpPr txBox="1"/>
          <p:nvPr/>
        </p:nvSpPr>
        <p:spPr>
          <a:xfrm>
            <a:off x="2975297" y="5892650"/>
            <a:ext cx="967530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計算機網路</a:t>
            </a:r>
            <a:endParaRPr lang="zh-TW" altLang="en-US" sz="105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8" name="圓角矩形 57"/>
          <p:cNvSpPr/>
          <p:nvPr/>
        </p:nvSpPr>
        <p:spPr>
          <a:xfrm>
            <a:off x="4155348" y="4932418"/>
            <a:ext cx="967530" cy="803944"/>
          </a:xfrm>
          <a:prstGeom prst="roundRect">
            <a:avLst/>
          </a:prstGeom>
          <a:solidFill>
            <a:srgbClr val="B5A6F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9" name="文字方塊 58"/>
          <p:cNvSpPr txBox="1"/>
          <p:nvPr/>
        </p:nvSpPr>
        <p:spPr>
          <a:xfrm>
            <a:off x="4155348" y="4961473"/>
            <a:ext cx="1095462" cy="900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蘭花栽培管理實務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05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蘭</a:t>
            </a:r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花種苗科技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05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植物組培培養</a:t>
            </a:r>
          </a:p>
          <a:p>
            <a:endParaRPr lang="zh-TW" altLang="en-US" sz="105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0" name="圓角矩形 59"/>
          <p:cNvSpPr/>
          <p:nvPr/>
        </p:nvSpPr>
        <p:spPr>
          <a:xfrm>
            <a:off x="4155348" y="5863595"/>
            <a:ext cx="967530" cy="803944"/>
          </a:xfrm>
          <a:prstGeom prst="roundRect">
            <a:avLst/>
          </a:prstGeom>
          <a:solidFill>
            <a:srgbClr val="B5A6F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1" name="文字方塊 60"/>
          <p:cNvSpPr txBox="1"/>
          <p:nvPr/>
        </p:nvSpPr>
        <p:spPr>
          <a:xfrm>
            <a:off x="4155348" y="5892650"/>
            <a:ext cx="96753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自動控制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網路行銷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生物資訊概論</a:t>
            </a:r>
            <a:endParaRPr lang="zh-TW" altLang="en-US" sz="105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2" name="圓角矩形 61"/>
          <p:cNvSpPr/>
          <p:nvPr/>
        </p:nvSpPr>
        <p:spPr>
          <a:xfrm>
            <a:off x="5335403" y="4932418"/>
            <a:ext cx="967530" cy="803944"/>
          </a:xfrm>
          <a:prstGeom prst="roundRect">
            <a:avLst/>
          </a:prstGeom>
          <a:solidFill>
            <a:srgbClr val="B5A6F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3" name="文字方塊 62"/>
          <p:cNvSpPr txBox="1"/>
          <p:nvPr/>
        </p:nvSpPr>
        <p:spPr>
          <a:xfrm>
            <a:off x="5335403" y="4961473"/>
            <a:ext cx="96753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蘭花學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蘭花生技技術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endParaRPr lang="zh-TW" altLang="en-US" sz="105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4" name="圓角矩形 63"/>
          <p:cNvSpPr/>
          <p:nvPr/>
        </p:nvSpPr>
        <p:spPr>
          <a:xfrm>
            <a:off x="5335403" y="5863595"/>
            <a:ext cx="967530" cy="803944"/>
          </a:xfrm>
          <a:prstGeom prst="roundRect">
            <a:avLst/>
          </a:prstGeom>
          <a:solidFill>
            <a:srgbClr val="B5A6F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5" name="文字方塊 64"/>
          <p:cNvSpPr txBox="1"/>
          <p:nvPr/>
        </p:nvSpPr>
        <p:spPr>
          <a:xfrm>
            <a:off x="5335403" y="5892650"/>
            <a:ext cx="96753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050" dirty="0"/>
              <a:t>人工智慧導論</a:t>
            </a:r>
            <a:endParaRPr lang="zh-TW" altLang="en-US" sz="105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6" name="矩形 65"/>
          <p:cNvSpPr/>
          <p:nvPr/>
        </p:nvSpPr>
        <p:spPr>
          <a:xfrm>
            <a:off x="6761527" y="1644242"/>
            <a:ext cx="1459684" cy="5023297"/>
          </a:xfrm>
          <a:prstGeom prst="rect">
            <a:avLst/>
          </a:prstGeom>
          <a:solidFill>
            <a:srgbClr val="9DB2F5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7" name="文字方塊 66"/>
          <p:cNvSpPr txBox="1"/>
          <p:nvPr/>
        </p:nvSpPr>
        <p:spPr>
          <a:xfrm>
            <a:off x="7021585" y="1285607"/>
            <a:ext cx="104862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未來職涯</a:t>
            </a:r>
            <a:endParaRPr lang="zh-TW" altLang="en-US" sz="16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9" name="文字方塊 68"/>
          <p:cNvSpPr txBox="1"/>
          <p:nvPr/>
        </p:nvSpPr>
        <p:spPr>
          <a:xfrm>
            <a:off x="10452677" y="1291405"/>
            <a:ext cx="101787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未來升學</a:t>
            </a:r>
            <a:endParaRPr lang="zh-TW" altLang="en-US" sz="16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70" name="矩形 69"/>
          <p:cNvSpPr/>
          <p:nvPr/>
        </p:nvSpPr>
        <p:spPr>
          <a:xfrm>
            <a:off x="8496649" y="1644242"/>
            <a:ext cx="1459684" cy="5023297"/>
          </a:xfrm>
          <a:prstGeom prst="rect">
            <a:avLst/>
          </a:prstGeom>
          <a:solidFill>
            <a:srgbClr val="E9F549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1" name="文字方塊 70"/>
          <p:cNvSpPr txBox="1"/>
          <p:nvPr/>
        </p:nvSpPr>
        <p:spPr>
          <a:xfrm>
            <a:off x="8507133" y="1284870"/>
            <a:ext cx="140935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相關專長證照</a:t>
            </a:r>
          </a:p>
        </p:txBody>
      </p:sp>
      <p:sp>
        <p:nvSpPr>
          <p:cNvPr id="74" name="圓角矩形 73"/>
          <p:cNvSpPr/>
          <p:nvPr/>
        </p:nvSpPr>
        <p:spPr>
          <a:xfrm>
            <a:off x="6932105" y="1774722"/>
            <a:ext cx="1118527" cy="318027"/>
          </a:xfrm>
          <a:prstGeom prst="roundRect">
            <a:avLst/>
          </a:prstGeom>
          <a:solidFill>
            <a:srgbClr val="99CCFF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75" name="文字方塊 74"/>
          <p:cNvSpPr txBox="1"/>
          <p:nvPr/>
        </p:nvSpPr>
        <p:spPr>
          <a:xfrm>
            <a:off x="6932105" y="1806777"/>
            <a:ext cx="967530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農園技術員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76" name="圓角矩形 75"/>
          <p:cNvSpPr/>
          <p:nvPr/>
        </p:nvSpPr>
        <p:spPr>
          <a:xfrm>
            <a:off x="6932108" y="2124804"/>
            <a:ext cx="1118527" cy="318027"/>
          </a:xfrm>
          <a:prstGeom prst="roundRect">
            <a:avLst/>
          </a:prstGeom>
          <a:solidFill>
            <a:srgbClr val="99CCFF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77" name="文字方塊 76"/>
          <p:cNvSpPr txBox="1"/>
          <p:nvPr/>
        </p:nvSpPr>
        <p:spPr>
          <a:xfrm>
            <a:off x="6932107" y="2156859"/>
            <a:ext cx="1229760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農園生產管理員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78" name="圓角矩形 77"/>
          <p:cNvSpPr/>
          <p:nvPr/>
        </p:nvSpPr>
        <p:spPr>
          <a:xfrm>
            <a:off x="6920927" y="2474886"/>
            <a:ext cx="1118527" cy="318027"/>
          </a:xfrm>
          <a:prstGeom prst="roundRect">
            <a:avLst/>
          </a:prstGeom>
          <a:solidFill>
            <a:srgbClr val="99CCFF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79" name="文字方塊 78"/>
          <p:cNvSpPr txBox="1"/>
          <p:nvPr/>
        </p:nvSpPr>
        <p:spPr>
          <a:xfrm>
            <a:off x="6920927" y="2506941"/>
            <a:ext cx="1115740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農園專業人員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0" name="圓角矩形 79"/>
          <p:cNvSpPr/>
          <p:nvPr/>
        </p:nvSpPr>
        <p:spPr>
          <a:xfrm>
            <a:off x="6920927" y="2904225"/>
            <a:ext cx="1118527" cy="318027"/>
          </a:xfrm>
          <a:prstGeom prst="roundRect">
            <a:avLst/>
          </a:prstGeom>
          <a:solidFill>
            <a:srgbClr val="F8CBAD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1" name="文字方塊 80"/>
          <p:cNvSpPr txBox="1"/>
          <p:nvPr/>
        </p:nvSpPr>
        <p:spPr>
          <a:xfrm>
            <a:off x="6920927" y="2936280"/>
            <a:ext cx="1115740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農園景觀專員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3" name="圓角矩形 82"/>
          <p:cNvSpPr/>
          <p:nvPr/>
        </p:nvSpPr>
        <p:spPr>
          <a:xfrm>
            <a:off x="6918140" y="3289970"/>
            <a:ext cx="1118527" cy="318027"/>
          </a:xfrm>
          <a:prstGeom prst="roundRect">
            <a:avLst/>
          </a:prstGeom>
          <a:solidFill>
            <a:srgbClr val="F8CBAD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4" name="文字方塊 83"/>
          <p:cNvSpPr txBox="1"/>
          <p:nvPr/>
        </p:nvSpPr>
        <p:spPr>
          <a:xfrm>
            <a:off x="6918139" y="3322025"/>
            <a:ext cx="1152069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農園景觀技術員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5" name="圓角矩形 84"/>
          <p:cNvSpPr/>
          <p:nvPr/>
        </p:nvSpPr>
        <p:spPr>
          <a:xfrm>
            <a:off x="6932105" y="3729548"/>
            <a:ext cx="1118527" cy="318027"/>
          </a:xfrm>
          <a:prstGeom prst="roundRect">
            <a:avLst/>
          </a:prstGeom>
          <a:solidFill>
            <a:srgbClr val="FFD54F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6" name="文字方塊 85"/>
          <p:cNvSpPr txBox="1"/>
          <p:nvPr/>
        </p:nvSpPr>
        <p:spPr>
          <a:xfrm>
            <a:off x="6932105" y="3761603"/>
            <a:ext cx="1229762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05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農園</a:t>
            </a:r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經理人員</a:t>
            </a:r>
            <a:endParaRPr lang="en-US" altLang="zh-TW" sz="105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7" name="圓角矩形 86"/>
          <p:cNvSpPr/>
          <p:nvPr/>
        </p:nvSpPr>
        <p:spPr>
          <a:xfrm>
            <a:off x="6929316" y="4079685"/>
            <a:ext cx="1118527" cy="318027"/>
          </a:xfrm>
          <a:prstGeom prst="roundRect">
            <a:avLst/>
          </a:prstGeom>
          <a:solidFill>
            <a:srgbClr val="FFD54F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8" name="文字方塊 87"/>
          <p:cNvSpPr txBox="1"/>
          <p:nvPr/>
        </p:nvSpPr>
        <p:spPr>
          <a:xfrm>
            <a:off x="6929315" y="4111740"/>
            <a:ext cx="1107351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農園推廣人員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9" name="圓角矩形 88"/>
          <p:cNvSpPr/>
          <p:nvPr/>
        </p:nvSpPr>
        <p:spPr>
          <a:xfrm>
            <a:off x="6929316" y="4433995"/>
            <a:ext cx="1118527" cy="318027"/>
          </a:xfrm>
          <a:prstGeom prst="roundRect">
            <a:avLst/>
          </a:prstGeom>
          <a:solidFill>
            <a:srgbClr val="FFD54F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90" name="文字方塊 89"/>
          <p:cNvSpPr txBox="1"/>
          <p:nvPr/>
        </p:nvSpPr>
        <p:spPr>
          <a:xfrm>
            <a:off x="6929316" y="4466050"/>
            <a:ext cx="967530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農園物流業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91" name="圓角矩形 90"/>
          <p:cNvSpPr/>
          <p:nvPr/>
        </p:nvSpPr>
        <p:spPr>
          <a:xfrm>
            <a:off x="6951682" y="5175278"/>
            <a:ext cx="1118527" cy="318027"/>
          </a:xfrm>
          <a:prstGeom prst="roundRect">
            <a:avLst/>
          </a:prstGeom>
          <a:solidFill>
            <a:srgbClr val="B5A6F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92" name="文字方塊 91"/>
          <p:cNvSpPr txBox="1"/>
          <p:nvPr/>
        </p:nvSpPr>
        <p:spPr>
          <a:xfrm>
            <a:off x="6951681" y="5207333"/>
            <a:ext cx="1118527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05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蘭</a:t>
            </a:r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花專業人員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93" name="圓角矩形 92"/>
          <p:cNvSpPr/>
          <p:nvPr/>
        </p:nvSpPr>
        <p:spPr>
          <a:xfrm>
            <a:off x="6934916" y="5892949"/>
            <a:ext cx="1118527" cy="318027"/>
          </a:xfrm>
          <a:prstGeom prst="roundRect">
            <a:avLst/>
          </a:prstGeom>
          <a:solidFill>
            <a:srgbClr val="B5A6F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94" name="文字方塊 93"/>
          <p:cNvSpPr txBox="1"/>
          <p:nvPr/>
        </p:nvSpPr>
        <p:spPr>
          <a:xfrm>
            <a:off x="6934916" y="5925004"/>
            <a:ext cx="1101750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智慧農業專員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95" name="圓角矩形 94"/>
          <p:cNvSpPr/>
          <p:nvPr/>
        </p:nvSpPr>
        <p:spPr>
          <a:xfrm>
            <a:off x="6932127" y="6243086"/>
            <a:ext cx="1118527" cy="318027"/>
          </a:xfrm>
          <a:prstGeom prst="roundRect">
            <a:avLst/>
          </a:prstGeom>
          <a:solidFill>
            <a:srgbClr val="B5A6F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96" name="文字方塊 95"/>
          <p:cNvSpPr txBox="1"/>
          <p:nvPr/>
        </p:nvSpPr>
        <p:spPr>
          <a:xfrm>
            <a:off x="6932126" y="6275141"/>
            <a:ext cx="1138081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智慧農業技術員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23" name="圓角矩形 122"/>
          <p:cNvSpPr/>
          <p:nvPr/>
        </p:nvSpPr>
        <p:spPr>
          <a:xfrm>
            <a:off x="8689606" y="1838832"/>
            <a:ext cx="1118527" cy="922025"/>
          </a:xfrm>
          <a:prstGeom prst="roundRect">
            <a:avLst/>
          </a:prstGeom>
          <a:solidFill>
            <a:srgbClr val="99CCFF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24" name="文字方塊 123"/>
          <p:cNvSpPr txBox="1"/>
          <p:nvPr/>
        </p:nvSpPr>
        <p:spPr>
          <a:xfrm>
            <a:off x="8689606" y="1870887"/>
            <a:ext cx="96753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園藝丙級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園藝技士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26" name="圓角矩形 125"/>
          <p:cNvSpPr/>
          <p:nvPr/>
        </p:nvSpPr>
        <p:spPr>
          <a:xfrm>
            <a:off x="8689606" y="2817546"/>
            <a:ext cx="1118527" cy="922025"/>
          </a:xfrm>
          <a:prstGeom prst="roundRect">
            <a:avLst/>
          </a:prstGeom>
          <a:solidFill>
            <a:srgbClr val="F8CBAD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27" name="文字方塊 126"/>
          <p:cNvSpPr txBox="1"/>
          <p:nvPr/>
        </p:nvSpPr>
        <p:spPr>
          <a:xfrm>
            <a:off x="8689606" y="2849601"/>
            <a:ext cx="122687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園藝丙級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景觀造園丙級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景觀造園乙級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園藝技士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28" name="圓角矩形 127"/>
          <p:cNvSpPr/>
          <p:nvPr/>
        </p:nvSpPr>
        <p:spPr>
          <a:xfrm>
            <a:off x="8689606" y="3829997"/>
            <a:ext cx="1118527" cy="922025"/>
          </a:xfrm>
          <a:prstGeom prst="roundRect">
            <a:avLst/>
          </a:prstGeom>
          <a:solidFill>
            <a:srgbClr val="FFD54F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29" name="文字方塊 128"/>
          <p:cNvSpPr txBox="1"/>
          <p:nvPr/>
        </p:nvSpPr>
        <p:spPr>
          <a:xfrm>
            <a:off x="8689606" y="3862052"/>
            <a:ext cx="96753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園藝丙級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園藝技士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30" name="圓角矩形 129"/>
          <p:cNvSpPr/>
          <p:nvPr/>
        </p:nvSpPr>
        <p:spPr>
          <a:xfrm>
            <a:off x="8709173" y="5008641"/>
            <a:ext cx="1118527" cy="609136"/>
          </a:xfrm>
          <a:prstGeom prst="roundRect">
            <a:avLst/>
          </a:prstGeom>
          <a:solidFill>
            <a:srgbClr val="B5A6F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31" name="文字方塊 130"/>
          <p:cNvSpPr txBox="1"/>
          <p:nvPr/>
        </p:nvSpPr>
        <p:spPr>
          <a:xfrm>
            <a:off x="8709172" y="5032291"/>
            <a:ext cx="1306895" cy="5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園藝丙級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園藝技士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蘭花生技學程證書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32" name="圓角矩形 131"/>
          <p:cNvSpPr/>
          <p:nvPr/>
        </p:nvSpPr>
        <p:spPr>
          <a:xfrm>
            <a:off x="8689606" y="5918213"/>
            <a:ext cx="1118527" cy="609136"/>
          </a:xfrm>
          <a:prstGeom prst="roundRect">
            <a:avLst/>
          </a:prstGeom>
          <a:solidFill>
            <a:srgbClr val="B5A6F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33" name="文字方塊 132"/>
          <p:cNvSpPr txBox="1"/>
          <p:nvPr/>
        </p:nvSpPr>
        <p:spPr>
          <a:xfrm>
            <a:off x="8689606" y="5941863"/>
            <a:ext cx="1226878" cy="5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05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無人機操作證</a:t>
            </a:r>
            <a:endParaRPr lang="en-US" altLang="zh-TW" sz="105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05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智慧農業技術應用證書</a:t>
            </a:r>
            <a:endParaRPr lang="en-US" altLang="zh-TW" sz="105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43" name="矩形 142"/>
          <p:cNvSpPr/>
          <p:nvPr/>
        </p:nvSpPr>
        <p:spPr>
          <a:xfrm>
            <a:off x="10231771" y="1644242"/>
            <a:ext cx="1459684" cy="5005122"/>
          </a:xfrm>
          <a:prstGeom prst="rect">
            <a:avLst/>
          </a:prstGeom>
          <a:solidFill>
            <a:srgbClr val="E9F549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45" name="圓角矩形 144"/>
          <p:cNvSpPr/>
          <p:nvPr/>
        </p:nvSpPr>
        <p:spPr>
          <a:xfrm>
            <a:off x="10424728" y="1820657"/>
            <a:ext cx="1118527" cy="922025"/>
          </a:xfrm>
          <a:prstGeom prst="roundRect">
            <a:avLst/>
          </a:prstGeom>
          <a:solidFill>
            <a:srgbClr val="99CCFF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50" name="文字方塊 149"/>
          <p:cNvSpPr txBox="1"/>
          <p:nvPr/>
        </p:nvSpPr>
        <p:spPr>
          <a:xfrm>
            <a:off x="10424728" y="1852712"/>
            <a:ext cx="1138094" cy="900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國內外碩博士本系直升或台大、中興、日本、美國等農園相關系所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51" name="圓角矩形 150"/>
          <p:cNvSpPr/>
          <p:nvPr/>
        </p:nvSpPr>
        <p:spPr>
          <a:xfrm>
            <a:off x="10424728" y="2799371"/>
            <a:ext cx="1118527" cy="922025"/>
          </a:xfrm>
          <a:prstGeom prst="roundRect">
            <a:avLst/>
          </a:prstGeom>
          <a:solidFill>
            <a:srgbClr val="F8CBAD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57" name="文字方塊 156"/>
          <p:cNvSpPr txBox="1"/>
          <p:nvPr/>
        </p:nvSpPr>
        <p:spPr>
          <a:xfrm>
            <a:off x="10424728" y="2831426"/>
            <a:ext cx="1138094" cy="900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05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國內外碩博士本系直升或台大、中興、日本、美國等農園相關系所</a:t>
            </a:r>
            <a:endParaRPr lang="en-US" altLang="zh-TW" sz="105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58" name="圓角矩形 157"/>
          <p:cNvSpPr/>
          <p:nvPr/>
        </p:nvSpPr>
        <p:spPr>
          <a:xfrm>
            <a:off x="10424728" y="3811822"/>
            <a:ext cx="1118527" cy="922025"/>
          </a:xfrm>
          <a:prstGeom prst="roundRect">
            <a:avLst/>
          </a:prstGeom>
          <a:solidFill>
            <a:srgbClr val="FFD54F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60" name="文字方塊 159"/>
          <p:cNvSpPr txBox="1"/>
          <p:nvPr/>
        </p:nvSpPr>
        <p:spPr>
          <a:xfrm>
            <a:off x="10424728" y="3843877"/>
            <a:ext cx="1138094" cy="900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05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國內外碩博士本系直升或台大、中興、日本、美國等農園相關系所</a:t>
            </a:r>
            <a:endParaRPr lang="en-US" altLang="zh-TW" sz="105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65" name="圓角矩形 164"/>
          <p:cNvSpPr/>
          <p:nvPr/>
        </p:nvSpPr>
        <p:spPr>
          <a:xfrm>
            <a:off x="10444295" y="4990466"/>
            <a:ext cx="1118527" cy="609136"/>
          </a:xfrm>
          <a:prstGeom prst="roundRect">
            <a:avLst/>
          </a:prstGeom>
          <a:solidFill>
            <a:srgbClr val="B5A6F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66" name="文字方塊 165"/>
          <p:cNvSpPr txBox="1"/>
          <p:nvPr/>
        </p:nvSpPr>
        <p:spPr>
          <a:xfrm>
            <a:off x="10444295" y="5014116"/>
            <a:ext cx="1138094" cy="900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05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國內外碩博士本系直升或台大、中興、日本、美國等農園相關系所</a:t>
            </a:r>
            <a:endParaRPr lang="en-US" altLang="zh-TW" sz="105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67" name="圓角矩形 166"/>
          <p:cNvSpPr/>
          <p:nvPr/>
        </p:nvSpPr>
        <p:spPr>
          <a:xfrm>
            <a:off x="10424728" y="5900038"/>
            <a:ext cx="1118527" cy="609136"/>
          </a:xfrm>
          <a:prstGeom prst="roundRect">
            <a:avLst/>
          </a:prstGeom>
          <a:solidFill>
            <a:srgbClr val="B5A6F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68" name="文字方塊 167"/>
          <p:cNvSpPr txBox="1"/>
          <p:nvPr/>
        </p:nvSpPr>
        <p:spPr>
          <a:xfrm>
            <a:off x="10424728" y="5923688"/>
            <a:ext cx="1138094" cy="900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05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國內外碩博士本系直升或台大、中興、日本、美國等農園相關系所</a:t>
            </a:r>
            <a:endParaRPr lang="en-US" altLang="zh-TW" sz="105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34" name="文字方塊 133"/>
          <p:cNvSpPr txBox="1"/>
          <p:nvPr/>
        </p:nvSpPr>
        <p:spPr>
          <a:xfrm>
            <a:off x="2966824" y="4902005"/>
            <a:ext cx="967530" cy="900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果樹學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蔬菜學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花卉學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植物保護學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植物繁殖學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08858768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490</TotalTime>
  <Words>426</Words>
  <Application>Microsoft Office PowerPoint</Application>
  <PresentationFormat>自訂</PresentationFormat>
  <Paragraphs>111</Paragraphs>
  <Slides>1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2" baseType="lpstr">
      <vt:lpstr>Office 佈景主題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user</dc:creator>
  <cp:lastModifiedBy>user</cp:lastModifiedBy>
  <cp:revision>31</cp:revision>
  <cp:lastPrinted>2025-11-11T05:44:35Z</cp:lastPrinted>
  <dcterms:created xsi:type="dcterms:W3CDTF">2025-08-25T06:42:33Z</dcterms:created>
  <dcterms:modified xsi:type="dcterms:W3CDTF">2026-04-16T05:34:41Z</dcterms:modified>
</cp:coreProperties>
</file>