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9" r:id="rId2"/>
    <p:sldId id="280" r:id="rId3"/>
    <p:sldId id="287" r:id="rId4"/>
    <p:sldId id="309" r:id="rId5"/>
    <p:sldId id="310" r:id="rId6"/>
    <p:sldId id="302" r:id="rId7"/>
    <p:sldId id="291" r:id="rId8"/>
    <p:sldId id="305" r:id="rId9"/>
    <p:sldId id="306" r:id="rId10"/>
    <p:sldId id="307" r:id="rId11"/>
    <p:sldId id="308" r:id="rId12"/>
    <p:sldId id="304" r:id="rId13"/>
    <p:sldId id="283" r:id="rId14"/>
    <p:sldId id="284" r:id="rId15"/>
  </p:sldIdLst>
  <p:sldSz cx="12192000" cy="6858000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E94A0"/>
    <a:srgbClr val="00CC00"/>
    <a:srgbClr val="3A686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5856" autoAdjust="0"/>
  </p:normalViewPr>
  <p:slideViewPr>
    <p:cSldViewPr snapToGrid="0">
      <p:cViewPr varScale="1">
        <p:scale>
          <a:sx n="59" d="100"/>
          <a:sy n="59" d="100"/>
        </p:scale>
        <p:origin x="964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2" d="100"/>
          <a:sy n="62" d="100"/>
        </p:scale>
        <p:origin x="3000" y="45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9786" cy="498693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695D8086-42CF-4B9E-AD1F-CC697EEB82BA}" type="datetimeFigureOut">
              <a:rPr lang="zh-TW" altLang="en-US" smtClean="0"/>
              <a:t>2025/8/27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2" y="9440647"/>
            <a:ext cx="2949786" cy="498692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C14111CA-ACC0-4DB4-BC6A-B111DFF28C9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7898884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2" y="0"/>
            <a:ext cx="2949786" cy="498693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8693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8604C3A0-2501-43FB-A1AC-42913FE97B79}" type="datetimeFigureOut">
              <a:rPr lang="zh-TW" altLang="en-US" smtClean="0"/>
              <a:t>2025/8/27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1" tIns="45715" rIns="91431" bIns="45715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0721" y="4783307"/>
            <a:ext cx="5445760" cy="3913614"/>
          </a:xfrm>
          <a:prstGeom prst="rect">
            <a:avLst/>
          </a:prstGeom>
        </p:spPr>
        <p:txBody>
          <a:bodyPr vert="horz" lIns="91431" tIns="45715" rIns="91431" bIns="45715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2" y="9440647"/>
            <a:ext cx="2949786" cy="498692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8692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14BD4336-3C39-4ADF-8E85-0B91AD07CA3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3345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15589">
              <a:defRPr/>
            </a:pPr>
            <a:fld id="{14BD4336-3C39-4ADF-8E85-0B91AD07CA3E}" type="slidenum">
              <a:rPr lang="zh-TW" altLang="en-US">
                <a:solidFill>
                  <a:prstClr val="black"/>
                </a:solidFill>
                <a:latin typeface="Calibri" panose="020F0502020204030204"/>
                <a:ea typeface="新細明體" panose="02020500000000000000" pitchFamily="18" charset="-120"/>
              </a:rPr>
              <a:pPr defTabSz="915589">
                <a:defRPr/>
              </a:pPr>
              <a:t>11</a:t>
            </a:fld>
            <a:endParaRPr lang="zh-TW" altLang="en-US">
              <a:solidFill>
                <a:prstClr val="black"/>
              </a:solidFill>
              <a:latin typeface="Calibri" panose="020F0502020204030204"/>
              <a:ea typeface="新細明體" panose="02020500000000000000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531486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 10"/>
          <p:cNvSpPr>
            <a:spLocks noGrp="1"/>
          </p:cNvSpPr>
          <p:nvPr>
            <p:ph type="title"/>
          </p:nvPr>
        </p:nvSpPr>
        <p:spPr>
          <a:xfrm>
            <a:off x="1676400" y="2495008"/>
            <a:ext cx="7489902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" y="0"/>
            <a:ext cx="12182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20017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標題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標題 9"/>
          <p:cNvSpPr>
            <a:spLocks noGrp="1"/>
          </p:cNvSpPr>
          <p:nvPr>
            <p:ph type="title"/>
          </p:nvPr>
        </p:nvSpPr>
        <p:spPr>
          <a:xfrm rot="21178449">
            <a:off x="3591959" y="2294286"/>
            <a:ext cx="5006897" cy="1325563"/>
          </a:xfrm>
          <a:prstGeom prst="rect">
            <a:avLst/>
          </a:prstGeom>
        </p:spPr>
        <p:txBody>
          <a:bodyPr/>
          <a:lstStyle>
            <a:lvl1pPr>
              <a:defRPr sz="4800"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" y="0"/>
            <a:ext cx="12182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2767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內容版面配置區 10"/>
          <p:cNvSpPr>
            <a:spLocks noGrp="1"/>
          </p:cNvSpPr>
          <p:nvPr>
            <p:ph sz="quarter" idx="10"/>
          </p:nvPr>
        </p:nvSpPr>
        <p:spPr>
          <a:xfrm>
            <a:off x="1094580" y="1170530"/>
            <a:ext cx="10002837" cy="4795837"/>
          </a:xfrm>
          <a:prstGeom prst="rect">
            <a:avLst/>
          </a:prstGeom>
        </p:spPr>
        <p:txBody>
          <a:bodyPr/>
          <a:lstStyle>
            <a:lvl1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2pPr>
            <a:lvl3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3pPr>
            <a:lvl4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4pPr>
            <a:lvl5pPr>
              <a:defRPr>
                <a:latin typeface="微軟正黑體" panose="020B0604030504040204" pitchFamily="34" charset="-120"/>
                <a:ea typeface="微軟正黑體" panose="020B0604030504040204" pitchFamily="34" charset="-120"/>
              </a:defRPr>
            </a:lvl5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" y="0"/>
            <a:ext cx="12182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823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男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內容版面配置區 3"/>
          <p:cNvSpPr>
            <a:spLocks noGrp="1"/>
          </p:cNvSpPr>
          <p:nvPr>
            <p:ph sz="quarter" idx="11"/>
          </p:nvPr>
        </p:nvSpPr>
        <p:spPr>
          <a:xfrm>
            <a:off x="2017643" y="1170530"/>
            <a:ext cx="9203635" cy="4795837"/>
          </a:xfrm>
          <a:prstGeom prst="rect">
            <a:avLst/>
          </a:prstGeom>
        </p:spPr>
        <p:txBody>
          <a:bodyPr/>
          <a:lstStyle/>
          <a:p>
            <a:endParaRPr lang="zh-TW" altLang="en-US" dirty="0"/>
          </a:p>
        </p:txBody>
      </p:sp>
      <p:pic>
        <p:nvPicPr>
          <p:cNvPr id="2" name="圖片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0" y="0"/>
            <a:ext cx="1218214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8088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短髮女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內容版面配置區 3"/>
          <p:cNvSpPr>
            <a:spLocks noGrp="1"/>
          </p:cNvSpPr>
          <p:nvPr>
            <p:ph sz="quarter" idx="11"/>
          </p:nvPr>
        </p:nvSpPr>
        <p:spPr>
          <a:xfrm>
            <a:off x="2017643" y="1170530"/>
            <a:ext cx="9203635" cy="4795837"/>
          </a:xfrm>
          <a:prstGeom prst="rect">
            <a:avLst/>
          </a:prstGeom>
        </p:spPr>
        <p:txBody>
          <a:bodyPr/>
          <a:lstStyle/>
          <a:p>
            <a:endParaRPr lang="zh-TW" altLang="en-US" dirty="0"/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74BEE46C-6B54-45D0-A639-D264AAB6081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800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長髮女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內容版面配置區 3"/>
          <p:cNvSpPr>
            <a:spLocks noGrp="1"/>
          </p:cNvSpPr>
          <p:nvPr>
            <p:ph sz="quarter" idx="11"/>
          </p:nvPr>
        </p:nvSpPr>
        <p:spPr>
          <a:xfrm>
            <a:off x="2017643" y="1170530"/>
            <a:ext cx="9203635" cy="4795837"/>
          </a:xfrm>
          <a:prstGeom prst="rect">
            <a:avLst/>
          </a:prstGeom>
        </p:spPr>
        <p:txBody>
          <a:bodyPr/>
          <a:lstStyle/>
          <a:p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3E9B08A8-0FC0-4779-A1AD-86FF6AC7094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8476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內頁_老師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/>
          <p:cNvSpPr txBox="1"/>
          <p:nvPr userDrawn="1"/>
        </p:nvSpPr>
        <p:spPr>
          <a:xfrm>
            <a:off x="1871662" y="1037063"/>
            <a:ext cx="8086376" cy="5050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pic>
        <p:nvPicPr>
          <p:cNvPr id="4" name="圖片 3">
            <a:extLst>
              <a:ext uri="{FF2B5EF4-FFF2-40B4-BE49-F238E27FC236}">
                <a16:creationId xmlns:a16="http://schemas.microsoft.com/office/drawing/2014/main" id="{F42021A1-4DBE-4987-B065-BF0CD3C2E24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" y="0"/>
            <a:ext cx="121908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9862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869C2-B8F3-4D18-AC98-FFF33D60218D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094227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2B598-8EEC-4E86-9F1E-E03DA099362C}" type="datetimeFigureOut">
              <a:rPr lang="zh-TW" altLang="en-US" smtClean="0"/>
              <a:t>2025/8/27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463948-DD96-4E0F-8E19-8DDDA44F307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01064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98442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1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85i5ub1bw4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cashier.ncyu.edu.tw:88/" TargetMode="External"/><Relationship Id="rId7" Type="http://schemas.openxmlformats.org/officeDocument/2006/relationships/image" Target="../media/image19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5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gif"/><Relationship Id="rId3" Type="http://schemas.openxmlformats.org/officeDocument/2006/relationships/image" Target="../media/image11.png"/><Relationship Id="rId7" Type="http://schemas.openxmlformats.org/officeDocument/2006/relationships/hyperlink" Target="https://traffic.chiayi.gov.tw/cp.aspx?n=4138" TargetMode="External"/><Relationship Id="rId12" Type="http://schemas.openxmlformats.org/officeDocument/2006/relationships/image" Target="../media/image25.jpeg"/><Relationship Id="rId2" Type="http://schemas.openxmlformats.org/officeDocument/2006/relationships/hyperlink" Target="https://website.ncyu.edu.tw/affair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11" Type="http://schemas.openxmlformats.org/officeDocument/2006/relationships/image" Target="../media/image24.png"/><Relationship Id="rId5" Type="http://schemas.openxmlformats.org/officeDocument/2006/relationships/image" Target="../media/image20.jpeg"/><Relationship Id="rId10" Type="http://schemas.openxmlformats.org/officeDocument/2006/relationships/image" Target="../media/image23.png"/><Relationship Id="rId4" Type="http://schemas.openxmlformats.org/officeDocument/2006/relationships/image" Target="../media/image12.sv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1.png"/><Relationship Id="rId7" Type="http://schemas.openxmlformats.org/officeDocument/2006/relationships/hyperlink" Target="https://website.ncyu.edu.tw/foodaid" TargetMode="Externa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6" Type="http://schemas.openxmlformats.org/officeDocument/2006/relationships/hyperlink" Target="https://website.ncyu.edu.tw/cartulary" TargetMode="External"/><Relationship Id="rId5" Type="http://schemas.openxmlformats.org/officeDocument/2006/relationships/image" Target="../media/image15.gif"/><Relationship Id="rId4" Type="http://schemas.openxmlformats.org/officeDocument/2006/relationships/image" Target="../media/image12.sv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15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yu.edu.tw/ms1300/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1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ebsite.ncyu.edu.tw/ms1300/Contents?nodeId=52949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png"/><Relationship Id="rId4" Type="http://schemas.openxmlformats.org/officeDocument/2006/relationships/image" Target="../media/image15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15.gif"/><Relationship Id="rId7" Type="http://schemas.openxmlformats.org/officeDocument/2006/relationships/image" Target="../media/image3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hyperlink" Target="https://www.taiwanbus.tw/ebuspage/Default.aspx?lan=C" TargetMode="External"/><Relationship Id="rId10" Type="http://schemas.openxmlformats.org/officeDocument/2006/relationships/image" Target="../media/image35.jpeg"/><Relationship Id="rId4" Type="http://schemas.openxmlformats.org/officeDocument/2006/relationships/hyperlink" Target="https://website.ncyu.edu.tw/ms1300/Contents?nodeId=41674" TargetMode="External"/><Relationship Id="rId9" Type="http://schemas.openxmlformats.org/officeDocument/2006/relationships/image" Target="../media/image34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6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5" Type="http://schemas.openxmlformats.org/officeDocument/2006/relationships/hyperlink" Target="https://website.ncyu.edu.tw/ctmc" TargetMode="External"/><Relationship Id="rId4" Type="http://schemas.openxmlformats.org/officeDocument/2006/relationships/hyperlink" Target="https://website.ncyu.edu.tw/pldll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hyperlink" Target="https://bus.cyhg.gov.tw/News_Content.aspx?n=E48559FB736F4FF6&amp;sms=6A15CF989DC4949A&amp;s=0D2AE892404CA98B" TargetMode="External"/><Relationship Id="rId7" Type="http://schemas.openxmlformats.org/officeDocument/2006/relationships/image" Target="../media/image15.gif"/><Relationship Id="rId2" Type="http://schemas.openxmlformats.org/officeDocument/2006/relationships/hyperlink" Target="https://traffic.chiayi.gov.tw/cp.aspx?n=4138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12.svg"/><Relationship Id="rId4" Type="http://schemas.openxmlformats.org/officeDocument/2006/relationships/image" Target="../media/image11.png"/><Relationship Id="rId9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7" Type="http://schemas.openxmlformats.org/officeDocument/2006/relationships/image" Target="../media/image47.JP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6.jpg"/><Relationship Id="rId5" Type="http://schemas.openxmlformats.org/officeDocument/2006/relationships/image" Target="../media/image45.jpeg"/><Relationship Id="rId4" Type="http://schemas.openxmlformats.org/officeDocument/2006/relationships/image" Target="../media/image4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9312" y="1020726"/>
            <a:ext cx="8846288" cy="4816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09" b="37155"/>
          <a:stretch>
            <a:fillRect/>
          </a:stretch>
        </p:blipFill>
        <p:spPr bwMode="auto">
          <a:xfrm>
            <a:off x="1839433" y="1"/>
            <a:ext cx="8538055" cy="1297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1" name="Rectangle 7"/>
          <p:cNvSpPr>
            <a:spLocks noChangeArrowheads="1"/>
          </p:cNvSpPr>
          <p:nvPr/>
        </p:nvSpPr>
        <p:spPr bwMode="auto">
          <a:xfrm>
            <a:off x="1524000" y="1735138"/>
            <a:ext cx="8853488" cy="647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400" b="1" dirty="0">
                <a:solidFill>
                  <a:srgbClr val="0099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國立嘉義大學</a:t>
            </a:r>
          </a:p>
        </p:txBody>
      </p:sp>
      <p:sp>
        <p:nvSpPr>
          <p:cNvPr id="4102" name="矩形 3"/>
          <p:cNvSpPr>
            <a:spLocks noChangeArrowheads="1"/>
          </p:cNvSpPr>
          <p:nvPr/>
        </p:nvSpPr>
        <p:spPr bwMode="auto">
          <a:xfrm>
            <a:off x="2080086" y="2708610"/>
            <a:ext cx="7913228" cy="1031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6000" b="1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總務處業務簡報</a:t>
            </a:r>
          </a:p>
        </p:txBody>
      </p:sp>
      <p:sp>
        <p:nvSpPr>
          <p:cNvPr id="4103" name="矩形 2"/>
          <p:cNvSpPr>
            <a:spLocks noChangeArrowheads="1"/>
          </p:cNvSpPr>
          <p:nvPr/>
        </p:nvSpPr>
        <p:spPr bwMode="auto">
          <a:xfrm>
            <a:off x="2698763" y="4065588"/>
            <a:ext cx="6442063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>
              <a:spcBef>
                <a:spcPct val="50000"/>
              </a:spcBef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報告人：張中平  副總務長</a:t>
            </a:r>
            <a:endParaRPr lang="en-US" altLang="zh-TW" sz="36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05-2717500</a:t>
            </a:r>
          </a:p>
        </p:txBody>
      </p:sp>
      <p:sp>
        <p:nvSpPr>
          <p:cNvPr id="8" name="文字方塊 7"/>
          <p:cNvSpPr txBox="1"/>
          <p:nvPr/>
        </p:nvSpPr>
        <p:spPr>
          <a:xfrm>
            <a:off x="176578" y="147558"/>
            <a:ext cx="1524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誠樸  力行  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Sincerity     Action</a:t>
            </a:r>
          </a:p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創新  服務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 Innovation  Service</a:t>
            </a:r>
            <a:endParaRPr lang="zh-TW" altLang="en-US" sz="12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432279193"/>
      </p:ext>
    </p:extLst>
  </p:cSld>
  <p:clrMapOvr>
    <a:masterClrMapping/>
  </p:clrMapOvr>
  <p:transition spd="slow">
    <p:cut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09" b="37155"/>
          <a:stretch>
            <a:fillRect/>
          </a:stretch>
        </p:blipFill>
        <p:spPr bwMode="auto">
          <a:xfrm>
            <a:off x="1701321" y="47843"/>
            <a:ext cx="8712201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4" name="矩形 4"/>
          <p:cNvSpPr>
            <a:spLocks noChangeArrowheads="1"/>
          </p:cNvSpPr>
          <p:nvPr/>
        </p:nvSpPr>
        <p:spPr bwMode="auto">
          <a:xfrm>
            <a:off x="2279651" y="1266826"/>
            <a:ext cx="7915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36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5" name="Rectangle 52"/>
          <p:cNvSpPr>
            <a:spLocks noChangeArrowheads="1"/>
          </p:cNvSpPr>
          <p:nvPr/>
        </p:nvSpPr>
        <p:spPr bwMode="auto">
          <a:xfrm>
            <a:off x="1524000" y="444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TW" altLang="zh-TW" sz="18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6" name="Rectangle 63"/>
          <p:cNvSpPr>
            <a:spLocks noChangeArrowheads="1"/>
          </p:cNvSpPr>
          <p:nvPr/>
        </p:nvSpPr>
        <p:spPr bwMode="auto">
          <a:xfrm>
            <a:off x="1524000" y="5016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zh-TW" altLang="zh-TW" sz="18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5127" name="文字方塊 27"/>
          <p:cNvSpPr txBox="1">
            <a:spLocks noChangeArrowheads="1"/>
          </p:cNvSpPr>
          <p:nvPr/>
        </p:nvSpPr>
        <p:spPr bwMode="auto">
          <a:xfrm>
            <a:off x="2921001" y="217488"/>
            <a:ext cx="5724525" cy="646112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嘉義大學總務處職掌與編制</a:t>
            </a:r>
          </a:p>
        </p:txBody>
      </p:sp>
      <p:grpSp>
        <p:nvGrpSpPr>
          <p:cNvPr id="5128" name="群組 30"/>
          <p:cNvGrpSpPr>
            <a:grpSpLocks/>
          </p:cNvGrpSpPr>
          <p:nvPr/>
        </p:nvGrpSpPr>
        <p:grpSpPr bwMode="auto">
          <a:xfrm>
            <a:off x="3435350" y="1314451"/>
            <a:ext cx="6985000" cy="4975225"/>
            <a:chOff x="1555399" y="1226921"/>
            <a:chExt cx="6983714" cy="4974860"/>
          </a:xfrm>
        </p:grpSpPr>
        <p:grpSp>
          <p:nvGrpSpPr>
            <p:cNvPr id="5130" name="群組 30"/>
            <p:cNvGrpSpPr>
              <a:grpSpLocks/>
            </p:cNvGrpSpPr>
            <p:nvPr/>
          </p:nvGrpSpPr>
          <p:grpSpPr bwMode="auto">
            <a:xfrm>
              <a:off x="1555399" y="1226921"/>
              <a:ext cx="6983714" cy="4974860"/>
              <a:chOff x="1933" y="2655"/>
              <a:chExt cx="10834" cy="6789"/>
            </a:xfrm>
          </p:grpSpPr>
          <p:sp>
            <p:nvSpPr>
              <p:cNvPr id="32" name="AutoShape 5"/>
              <p:cNvSpPr>
                <a:spLocks noChangeArrowheads="1"/>
              </p:cNvSpPr>
              <p:nvPr/>
            </p:nvSpPr>
            <p:spPr bwMode="auto">
              <a:xfrm>
                <a:off x="2908" y="6747"/>
                <a:ext cx="719" cy="2439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endParaRPr lang="en-US" altLang="zh-TW" kern="1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出納組</a:t>
                </a:r>
              </a:p>
            </p:txBody>
          </p:sp>
          <p:sp>
            <p:nvSpPr>
              <p:cNvPr id="33" name="AutoShape 6"/>
              <p:cNvSpPr>
                <a:spLocks noChangeArrowheads="1"/>
              </p:cNvSpPr>
              <p:nvPr/>
            </p:nvSpPr>
            <p:spPr bwMode="auto">
              <a:xfrm>
                <a:off x="7451" y="6747"/>
                <a:ext cx="719" cy="2439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駐衛警察隊</a:t>
                </a:r>
              </a:p>
            </p:txBody>
          </p:sp>
          <p:sp>
            <p:nvSpPr>
              <p:cNvPr id="35" name="AutoShape 7" descr="文書組"/>
              <p:cNvSpPr>
                <a:spLocks noChangeArrowheads="1"/>
              </p:cNvSpPr>
              <p:nvPr/>
            </p:nvSpPr>
            <p:spPr bwMode="auto">
              <a:xfrm>
                <a:off x="1933" y="6745"/>
                <a:ext cx="719" cy="2439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endParaRPr lang="en-US" altLang="zh-TW" kern="1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文</a:t>
                </a:r>
                <a:endParaRPr lang="en-US" altLang="zh-TW" kern="1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書組</a:t>
                </a:r>
              </a:p>
            </p:txBody>
          </p:sp>
          <p:sp>
            <p:nvSpPr>
              <p:cNvPr id="36" name="AutoShape 8"/>
              <p:cNvSpPr>
                <a:spLocks noChangeArrowheads="1"/>
              </p:cNvSpPr>
              <p:nvPr/>
            </p:nvSpPr>
            <p:spPr bwMode="auto">
              <a:xfrm>
                <a:off x="3866" y="6747"/>
                <a:ext cx="721" cy="2439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endParaRPr lang="en-US" altLang="zh-TW" kern="1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事務組</a:t>
                </a:r>
              </a:p>
            </p:txBody>
          </p:sp>
          <p:sp>
            <p:nvSpPr>
              <p:cNvPr id="37" name="AutoShape 9"/>
              <p:cNvSpPr>
                <a:spLocks noChangeArrowheads="1"/>
              </p:cNvSpPr>
              <p:nvPr/>
            </p:nvSpPr>
            <p:spPr bwMode="auto">
              <a:xfrm>
                <a:off x="4752" y="6747"/>
                <a:ext cx="724" cy="2697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r>
                  <a:rPr lang="zh-HK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資產經營管理</a:t>
                </a: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組</a:t>
                </a:r>
              </a:p>
            </p:txBody>
          </p:sp>
          <p:sp>
            <p:nvSpPr>
              <p:cNvPr id="38" name="AutoShape 10"/>
              <p:cNvSpPr>
                <a:spLocks noChangeArrowheads="1"/>
              </p:cNvSpPr>
              <p:nvPr/>
            </p:nvSpPr>
            <p:spPr bwMode="auto">
              <a:xfrm>
                <a:off x="6545" y="6747"/>
                <a:ext cx="719" cy="2697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民雄校區總務組</a:t>
                </a:r>
              </a:p>
            </p:txBody>
          </p:sp>
          <p:sp>
            <p:nvSpPr>
              <p:cNvPr id="40" name="AutoShape 11"/>
              <p:cNvSpPr>
                <a:spLocks noChangeArrowheads="1"/>
              </p:cNvSpPr>
              <p:nvPr/>
            </p:nvSpPr>
            <p:spPr bwMode="auto">
              <a:xfrm>
                <a:off x="3969" y="2655"/>
                <a:ext cx="2157" cy="843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 algn="ctr">
                  <a:defRPr/>
                </a:pPr>
                <a:r>
                  <a:rPr lang="zh-TW" altLang="en-US" b="1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總務長</a:t>
                </a:r>
                <a:endParaRPr lang="en-US" altLang="zh-TW" b="1" kern="1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 algn="ctr">
                  <a:defRPr/>
                </a:pPr>
                <a:r>
                  <a:rPr lang="zh-TW" altLang="en-US" b="1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林明瑩</a:t>
                </a:r>
              </a:p>
            </p:txBody>
          </p:sp>
          <p:sp>
            <p:nvSpPr>
              <p:cNvPr id="41" name="AutoShape 12"/>
              <p:cNvSpPr>
                <a:spLocks noChangeArrowheads="1"/>
              </p:cNvSpPr>
              <p:nvPr/>
            </p:nvSpPr>
            <p:spPr bwMode="auto">
              <a:xfrm>
                <a:off x="6574" y="3545"/>
                <a:ext cx="6193" cy="2433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 algn="just">
                  <a:defRPr/>
                </a:pPr>
                <a:r>
                  <a:rPr 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1.</a:t>
                </a: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總務會議</a:t>
                </a:r>
              </a:p>
              <a:p>
                <a:pPr algn="just">
                  <a:defRPr/>
                </a:pPr>
                <a:r>
                  <a:rPr 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2.</a:t>
                </a: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檔案保存鑑定小組</a:t>
                </a:r>
              </a:p>
              <a:p>
                <a:pPr algn="just">
                  <a:defRPr/>
                </a:pPr>
                <a:r>
                  <a:rPr lang="en-US" b="1" kern="100" dirty="0">
                    <a:solidFill>
                      <a:srgbClr val="0000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3.</a:t>
                </a:r>
                <a:r>
                  <a:rPr lang="zh-TW" altLang="en-US" b="1" kern="100" dirty="0">
                    <a:solidFill>
                      <a:srgbClr val="0000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膳食管理委員會</a:t>
                </a:r>
              </a:p>
              <a:p>
                <a:pPr algn="just">
                  <a:defRPr/>
                </a:pPr>
                <a:r>
                  <a:rPr 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4.</a:t>
                </a: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教職員宿舍管理委員會</a:t>
                </a:r>
              </a:p>
              <a:p>
                <a:pPr algn="just">
                  <a:defRPr/>
                </a:pPr>
                <a:r>
                  <a:rPr 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5.</a:t>
                </a: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珍貴動產不動產評審委員會</a:t>
                </a:r>
              </a:p>
              <a:p>
                <a:pPr algn="just">
                  <a:defRPr/>
                </a:pPr>
                <a:r>
                  <a:rPr lang="en-US" b="1" kern="100" dirty="0">
                    <a:solidFill>
                      <a:srgbClr val="0000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6.</a:t>
                </a:r>
                <a:r>
                  <a:rPr lang="zh-TW" altLang="en-US" b="1" kern="100" dirty="0">
                    <a:solidFill>
                      <a:srgbClr val="0000F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車輛管理委員會</a:t>
                </a:r>
              </a:p>
            </p:txBody>
          </p:sp>
          <p:cxnSp>
            <p:nvCxnSpPr>
              <p:cNvPr id="5141" name="Line 13"/>
              <p:cNvCxnSpPr>
                <a:cxnSpLocks noChangeShapeType="1"/>
              </p:cNvCxnSpPr>
              <p:nvPr/>
            </p:nvCxnSpPr>
            <p:spPr bwMode="auto">
              <a:xfrm>
                <a:off x="2340" y="6024"/>
                <a:ext cx="5504" cy="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2" name="Line 14"/>
              <p:cNvCxnSpPr>
                <a:cxnSpLocks noChangeShapeType="1"/>
              </p:cNvCxnSpPr>
              <p:nvPr/>
            </p:nvCxnSpPr>
            <p:spPr bwMode="auto">
              <a:xfrm>
                <a:off x="2340" y="6026"/>
                <a:ext cx="4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3" name="Line 15"/>
              <p:cNvCxnSpPr>
                <a:cxnSpLocks noChangeShapeType="1"/>
              </p:cNvCxnSpPr>
              <p:nvPr/>
            </p:nvCxnSpPr>
            <p:spPr bwMode="auto">
              <a:xfrm>
                <a:off x="3312" y="6027"/>
                <a:ext cx="3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4" name="Line 16"/>
              <p:cNvCxnSpPr>
                <a:cxnSpLocks noChangeShapeType="1"/>
              </p:cNvCxnSpPr>
              <p:nvPr/>
            </p:nvCxnSpPr>
            <p:spPr bwMode="auto">
              <a:xfrm>
                <a:off x="4241" y="6026"/>
                <a:ext cx="1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5" name="Line 17"/>
              <p:cNvCxnSpPr>
                <a:cxnSpLocks noChangeShapeType="1"/>
              </p:cNvCxnSpPr>
              <p:nvPr/>
            </p:nvCxnSpPr>
            <p:spPr bwMode="auto">
              <a:xfrm>
                <a:off x="5136" y="6030"/>
                <a:ext cx="5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6" name="Line 18"/>
              <p:cNvCxnSpPr>
                <a:cxnSpLocks noChangeShapeType="1"/>
              </p:cNvCxnSpPr>
              <p:nvPr/>
            </p:nvCxnSpPr>
            <p:spPr bwMode="auto">
              <a:xfrm>
                <a:off x="6940" y="6030"/>
                <a:ext cx="1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7" name="Line 19"/>
              <p:cNvCxnSpPr>
                <a:cxnSpLocks noChangeShapeType="1"/>
              </p:cNvCxnSpPr>
              <p:nvPr/>
            </p:nvCxnSpPr>
            <p:spPr bwMode="auto">
              <a:xfrm>
                <a:off x="7840" y="6030"/>
                <a:ext cx="1" cy="720"/>
              </a:xfrm>
              <a:prstGeom prst="line">
                <a:avLst/>
              </a:prstGeom>
              <a:noFill/>
              <a:ln w="12700">
                <a:solidFill>
                  <a:srgbClr val="000000"/>
                </a:solidFill>
                <a:prstDash val="sysDot"/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8" name="Line 20"/>
              <p:cNvCxnSpPr>
                <a:cxnSpLocks noChangeShapeType="1"/>
              </p:cNvCxnSpPr>
              <p:nvPr/>
            </p:nvCxnSpPr>
            <p:spPr bwMode="auto">
              <a:xfrm flipH="1">
                <a:off x="5107" y="3498"/>
                <a:ext cx="9" cy="253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49" name="Line 21"/>
              <p:cNvCxnSpPr>
                <a:cxnSpLocks noChangeShapeType="1"/>
              </p:cNvCxnSpPr>
              <p:nvPr/>
            </p:nvCxnSpPr>
            <p:spPr bwMode="auto">
              <a:xfrm>
                <a:off x="5107" y="5145"/>
                <a:ext cx="1441" cy="2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5150" name="Line 22"/>
              <p:cNvCxnSpPr>
                <a:cxnSpLocks noChangeShapeType="1"/>
              </p:cNvCxnSpPr>
              <p:nvPr/>
            </p:nvCxnSpPr>
            <p:spPr bwMode="auto">
              <a:xfrm>
                <a:off x="6041" y="6030"/>
                <a:ext cx="3" cy="72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53" name="AutoShape 23"/>
              <p:cNvSpPr>
                <a:spLocks noChangeArrowheads="1"/>
              </p:cNvSpPr>
              <p:nvPr/>
            </p:nvSpPr>
            <p:spPr bwMode="auto">
              <a:xfrm>
                <a:off x="5649" y="6747"/>
                <a:ext cx="719" cy="2493"/>
              </a:xfrm>
              <a:prstGeom prst="flowChartAlternateProcess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 upright="1"/>
              <a:lstStyle/>
              <a:p>
                <a:pPr>
                  <a:defRPr/>
                </a:pPr>
                <a:endParaRPr lang="en-US" altLang="zh-TW" kern="100" dirty="0"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  <a:p>
                <a:pPr>
                  <a:defRPr/>
                </a:pPr>
                <a:r>
                  <a:rPr lang="zh-TW" altLang="en-US" kern="1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營繕組</a:t>
                </a:r>
              </a:p>
            </p:txBody>
          </p:sp>
        </p:grpSp>
        <p:sp>
          <p:nvSpPr>
            <p:cNvPr id="5131" name="圓角矩形 21"/>
            <p:cNvSpPr>
              <a:spLocks noChangeArrowheads="1"/>
            </p:cNvSpPr>
            <p:nvPr/>
          </p:nvSpPr>
          <p:spPr bwMode="auto">
            <a:xfrm>
              <a:off x="2886391" y="2217328"/>
              <a:ext cx="1492405" cy="668612"/>
            </a:xfrm>
            <a:prstGeom prst="roundRect">
              <a:avLst>
                <a:gd name="adj" fmla="val 16667"/>
              </a:avLst>
            </a:prstGeom>
            <a:solidFill>
              <a:srgbClr val="FFFFFF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lang="zh-TW" altLang="zh-TW" sz="180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副總務長</a:t>
              </a:r>
              <a:r>
                <a:rPr lang="en-US" altLang="zh-TW" sz="180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&amp;</a:t>
              </a:r>
            </a:p>
            <a:p>
              <a:pPr algn="ctr">
                <a:spcBef>
                  <a:spcPct val="0"/>
                </a:spcBef>
                <a:buFontTx/>
                <a:buNone/>
              </a:pPr>
              <a:r>
                <a:rPr lang="zh-TW" altLang="en-US" sz="1800"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簡任秘書</a:t>
              </a:r>
              <a:endParaRPr lang="zh-TW" altLang="zh-TW" sz="1800"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  <p:sp>
          <p:nvSpPr>
            <p:cNvPr id="5132" name="文字方塊 28"/>
            <p:cNvSpPr txBox="1">
              <a:spLocks noChangeArrowheads="1"/>
            </p:cNvSpPr>
            <p:nvPr/>
          </p:nvSpPr>
          <p:spPr bwMode="auto">
            <a:xfrm>
              <a:off x="5799732" y="4810196"/>
              <a:ext cx="1787099" cy="12002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新民校區聯辦</a:t>
              </a:r>
              <a:endPara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另派駐有職員</a:t>
              </a:r>
              <a:endPara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與技工同仁協</a:t>
              </a:r>
              <a:endParaRPr lang="en-US" altLang="zh-TW" sz="18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1" hangingPunct="1">
                <a:spcBef>
                  <a:spcPct val="0"/>
                </a:spcBef>
                <a:buFontTx/>
                <a:buNone/>
              </a:pPr>
              <a:r>
                <a:rPr lang="zh-TW" altLang="en-US" sz="1800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助各項總務事務</a:t>
              </a:r>
            </a:p>
          </p:txBody>
        </p:sp>
      </p:grpSp>
      <p:sp>
        <p:nvSpPr>
          <p:cNvPr id="5129" name="矩形 29"/>
          <p:cNvSpPr>
            <a:spLocks noChangeArrowheads="1"/>
          </p:cNvSpPr>
          <p:nvPr/>
        </p:nvSpPr>
        <p:spPr bwMode="auto">
          <a:xfrm>
            <a:off x="1827646" y="1390509"/>
            <a:ext cx="2430463" cy="132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000" b="1" dirty="0">
                <a:solidFill>
                  <a:srgbClr val="C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總務處掌理全校文書、出納、事務、資產、營繕、駐衛警及其他總務事項。</a:t>
            </a:r>
          </a:p>
        </p:txBody>
      </p:sp>
      <p:sp>
        <p:nvSpPr>
          <p:cNvPr id="34" name="文字方塊 27"/>
          <p:cNvSpPr txBox="1">
            <a:spLocks noChangeArrowheads="1"/>
          </p:cNvSpPr>
          <p:nvPr/>
        </p:nvSpPr>
        <p:spPr bwMode="auto">
          <a:xfrm>
            <a:off x="285606" y="5678513"/>
            <a:ext cx="2449058" cy="461665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2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hlinkClick r:id="rId3"/>
              </a:rPr>
              <a:t>總務處簡介影片</a:t>
            </a:r>
            <a:endParaRPr lang="zh-TW" altLang="en-US" sz="2400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9" name="文字方塊 38"/>
          <p:cNvSpPr txBox="1"/>
          <p:nvPr/>
        </p:nvSpPr>
        <p:spPr>
          <a:xfrm>
            <a:off x="176578" y="147558"/>
            <a:ext cx="1524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誠樸  力行  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Sincerity     Action</a:t>
            </a:r>
          </a:p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創新  服務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 Innovation  Service</a:t>
            </a:r>
            <a:endParaRPr lang="zh-TW" altLang="en-US" sz="12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20550344"/>
      </p:ext>
    </p:extLst>
  </p:cSld>
  <p:clrMapOvr>
    <a:masterClrMapping/>
  </p:clrMapOvr>
  <p:transition spd="slow">
    <p:cut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3A686C"/>
                  </a:solidFill>
                </a:rPr>
                <a:t>總務處</a:t>
              </a:r>
            </a:p>
          </p:txBody>
        </p:sp>
      </p:grpSp>
      <p:sp>
        <p:nvSpPr>
          <p:cNvPr id="6" name="文字方塊 11">
            <a:extLst>
              <a:ext uri="{FF2B5EF4-FFF2-40B4-BE49-F238E27FC236}">
                <a16:creationId xmlns:a16="http://schemas.microsoft.com/office/drawing/2014/main" id="{813C74EA-9513-0C57-8D66-FA00C2FB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288626"/>
            <a:ext cx="1569660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3600" dirty="0">
                <a:solidFill>
                  <a:schemeClr val="bg1"/>
                </a:solidFill>
                <a:latin typeface="+mn-ea"/>
                <a:ea typeface="+mn-ea"/>
              </a:rPr>
              <a:t>文書組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4874AA2F-35A0-E3B7-C693-A4267A386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0" y="1080000"/>
            <a:ext cx="200819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b="1" dirty="0">
                <a:solidFill>
                  <a:srgbClr val="7030A0"/>
                </a:solidFill>
                <a:latin typeface="+mn-ea"/>
                <a:ea typeface="+mn-ea"/>
              </a:rPr>
              <a:t>業務職掌</a:t>
            </a:r>
            <a:endParaRPr lang="zh-TW" altLang="en-US" dirty="0">
              <a:solidFill>
                <a:srgbClr val="7030A0"/>
              </a:solidFill>
              <a:latin typeface="+mn-ea"/>
              <a:ea typeface="+mn-ea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1F4E083-1087-62A5-4675-A0DE8ADAF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1620000"/>
            <a:ext cx="4224151" cy="2769989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TW"/>
            </a:defPPr>
            <a:lvl1pPr>
              <a:defRPr sz="2400"/>
            </a:lvl1pPr>
          </a:lstStyle>
          <a:p>
            <a:pPr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印信典守及使用。 </a:t>
            </a:r>
          </a:p>
          <a:p>
            <a:pPr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公文處理及用印。 </a:t>
            </a:r>
          </a:p>
          <a:p>
            <a:pPr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檔案保管等事項。 </a:t>
            </a:r>
          </a:p>
          <a:p>
            <a:pPr marL="273050" indent="-273050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校區區間傳遞公文及信件轉分事項。 </a:t>
            </a:r>
            <a:endParaRPr lang="en-US" altLang="zh-TW" sz="22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273050" indent="-273050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蘭潭校區信件點收、登錄分發處理。</a:t>
            </a:r>
            <a:endParaRPr lang="en-US" altLang="zh-TW" sz="2200" dirty="0"/>
          </a:p>
        </p:txBody>
      </p:sp>
      <p:sp>
        <p:nvSpPr>
          <p:cNvPr id="11" name="矩形 1">
            <a:extLst>
              <a:ext uri="{FF2B5EF4-FFF2-40B4-BE49-F238E27FC236}">
                <a16:creationId xmlns:a16="http://schemas.microsoft.com/office/drawing/2014/main" id="{46810890-BEDA-7FAB-FBED-DAFB3C22A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1080000"/>
            <a:ext cx="193117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b="1" dirty="0">
                <a:solidFill>
                  <a:srgbClr val="7030A0"/>
                </a:solidFill>
                <a:latin typeface="+mn-ea"/>
                <a:ea typeface="+mn-ea"/>
              </a:rPr>
              <a:t>小叮嚀</a:t>
            </a:r>
            <a:r>
              <a:rPr lang="en-US" altLang="zh-TW" b="1" dirty="0">
                <a:solidFill>
                  <a:srgbClr val="7030A0"/>
                </a:solidFill>
                <a:latin typeface="+mn-ea"/>
                <a:ea typeface="+mn-ea"/>
              </a:rPr>
              <a:t>!!!</a:t>
            </a:r>
            <a:endParaRPr lang="zh-TW" altLang="en-US" dirty="0">
              <a:solidFill>
                <a:srgbClr val="7030A0"/>
              </a:solidFill>
              <a:latin typeface="+mn-ea"/>
              <a:ea typeface="+mn-ea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EDBEA1B6-2CF4-E50B-9661-1AF35FD03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14481" y="1620000"/>
            <a:ext cx="5487960" cy="3776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6700" indent="-2667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73050" indent="-27305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solidFill>
                  <a:srgbClr val="0000FF"/>
                </a:solidFill>
                <a:latin typeface="+mn-ea"/>
                <a:ea typeface="+mn-ea"/>
              </a:rPr>
              <a:t>掛號信件以電子郵件及網路公告等通知，請同學親自攜帶證件領取信件。</a:t>
            </a:r>
            <a:endParaRPr lang="en-US" altLang="zh-TW" sz="2200" b="1" dirty="0">
              <a:solidFill>
                <a:srgbClr val="0000FF"/>
              </a:solidFill>
              <a:latin typeface="+mn-ea"/>
              <a:ea typeface="+mn-ea"/>
            </a:endParaRPr>
          </a:p>
          <a:p>
            <a:pPr marL="273050" indent="-27305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latin typeface="+mn-ea"/>
                <a:ea typeface="+mn-ea"/>
              </a:rPr>
              <a:t>請一律書明系所別、年級，以利平信信件轉送作業。</a:t>
            </a:r>
          </a:p>
          <a:p>
            <a:pPr marL="273050" indent="-273050">
              <a:lnSpc>
                <a:spcPct val="110000"/>
              </a:lnSpc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dirty="0">
                <a:solidFill>
                  <a:srgbClr val="0000FF"/>
                </a:solidFill>
                <a:latin typeface="+mn-ea"/>
                <a:ea typeface="+mn-ea"/>
              </a:rPr>
              <a:t>大型包裹如棉被、電腦、腳踏車等， 可逕寄宿舍</a:t>
            </a:r>
            <a:r>
              <a:rPr lang="zh-TW" altLang="en-US" sz="2200" b="1" dirty="0">
                <a:latin typeface="+mn-ea"/>
                <a:ea typeface="+mn-ea"/>
              </a:rPr>
              <a:t>，並書明宿舍名稱、房號及聯絡電話，由宿舍管理人員代收及轉發。蘭潭校區地址</a:t>
            </a:r>
            <a:r>
              <a:rPr lang="zh-TW" altLang="en-US" sz="2200" b="1" dirty="0">
                <a:latin typeface="PMingLiU" panose="02020500000000000000" pitchFamily="18" charset="-120"/>
                <a:ea typeface="PMingLiU" panose="02020500000000000000" pitchFamily="18" charset="-120"/>
              </a:rPr>
              <a:t>：</a:t>
            </a:r>
            <a:r>
              <a:rPr lang="zh-TW" altLang="en-US" sz="2200" b="1" dirty="0">
                <a:latin typeface="+mn-ea"/>
                <a:ea typeface="+mn-ea"/>
              </a:rPr>
              <a:t>嘉義市學府路</a:t>
            </a:r>
            <a:r>
              <a:rPr lang="en-US" altLang="zh-TW" sz="2200" b="1" dirty="0">
                <a:latin typeface="+mn-ea"/>
                <a:ea typeface="+mn-ea"/>
              </a:rPr>
              <a:t>300</a:t>
            </a:r>
            <a:r>
              <a:rPr lang="zh-TW" altLang="en-US" sz="2200" b="1" dirty="0">
                <a:latin typeface="+mn-ea"/>
                <a:ea typeface="+mn-ea"/>
              </a:rPr>
              <a:t>號。</a:t>
            </a: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63011C4B-E595-115A-0931-7284ACDEF7D2}"/>
              </a:ext>
            </a:extLst>
          </p:cNvPr>
          <p:cNvSpPr txBox="1"/>
          <p:nvPr/>
        </p:nvSpPr>
        <p:spPr>
          <a:xfrm>
            <a:off x="1729435" y="4435897"/>
            <a:ext cx="399982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文書組聯絡電話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05-2717090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網頁</a:t>
            </a:r>
            <a:r>
              <a:rPr lang="en-US" altLang="zh-TW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https://website.ncyu.edu.tw/document/</a:t>
            </a: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信件查詢</a:t>
            </a:r>
            <a:endParaRPr lang="zh-TW" altLang="en-US" sz="2000" dirty="0"/>
          </a:p>
          <a:p>
            <a:endParaRPr lang="zh-TW" altLang="en-US" sz="2000" dirty="0"/>
          </a:p>
        </p:txBody>
      </p:sp>
      <p:pic>
        <p:nvPicPr>
          <p:cNvPr id="19" name="圖片 18">
            <a:extLst>
              <a:ext uri="{FF2B5EF4-FFF2-40B4-BE49-F238E27FC236}">
                <a16:creationId xmlns:a16="http://schemas.microsoft.com/office/drawing/2014/main" id="{519A4CAD-7659-E037-20E1-4E38D602682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134" y="5238806"/>
            <a:ext cx="818741" cy="745458"/>
          </a:xfrm>
          <a:prstGeom prst="rect">
            <a:avLst/>
          </a:prstGeom>
        </p:spPr>
      </p:pic>
      <p:pic>
        <p:nvPicPr>
          <p:cNvPr id="15" name="圖片 14">
            <a:extLst>
              <a:ext uri="{FF2B5EF4-FFF2-40B4-BE49-F238E27FC236}">
                <a16:creationId xmlns:a16="http://schemas.microsoft.com/office/drawing/2014/main" id="{25B20BA2-845A-37EF-2663-8D85924F376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5093" y="5238806"/>
            <a:ext cx="791620" cy="756000"/>
          </a:xfrm>
          <a:prstGeom prst="rect">
            <a:avLst/>
          </a:prstGeom>
        </p:spPr>
      </p:pic>
      <p:grpSp>
        <p:nvGrpSpPr>
          <p:cNvPr id="23" name="群組 22"/>
          <p:cNvGrpSpPr/>
          <p:nvPr/>
        </p:nvGrpSpPr>
        <p:grpSpPr>
          <a:xfrm>
            <a:off x="8482135" y="337311"/>
            <a:ext cx="2920305" cy="626400"/>
            <a:chOff x="8522426" y="356170"/>
            <a:chExt cx="2825344" cy="626400"/>
          </a:xfrm>
        </p:grpSpPr>
        <p:grpSp>
          <p:nvGrpSpPr>
            <p:cNvPr id="24" name="群組 23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26" name="圓角矩形 25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27" name="橢圓 26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25" name="圖片 24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79845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總務處</a:t>
              </a:r>
            </a:p>
          </p:txBody>
        </p:sp>
      </p:grp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410393" y="4661859"/>
            <a:ext cx="924266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出  納  組  聯  絡  電話 </a:t>
            </a: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2717120~7122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網頁</a:t>
            </a: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http://www.ncyu.edu.tw/pay/</a:t>
            </a:r>
          </a:p>
        </p:txBody>
      </p:sp>
      <p:sp>
        <p:nvSpPr>
          <p:cNvPr id="9" name="文字方塊 11"/>
          <p:cNvSpPr txBox="1">
            <a:spLocks noChangeArrowheads="1"/>
          </p:cNvSpPr>
          <p:nvPr/>
        </p:nvSpPr>
        <p:spPr bwMode="auto">
          <a:xfrm>
            <a:off x="1440000" y="288000"/>
            <a:ext cx="1569660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出納組</a:t>
            </a:r>
          </a:p>
        </p:txBody>
      </p:sp>
      <p:sp>
        <p:nvSpPr>
          <p:cNvPr id="15" name="矩形 1">
            <a:extLst>
              <a:ext uri="{FF2B5EF4-FFF2-40B4-BE49-F238E27FC236}">
                <a16:creationId xmlns:a16="http://schemas.microsoft.com/office/drawing/2014/main" id="{4874AA2F-35A0-E3B7-C693-A4267A386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0" y="1080000"/>
            <a:ext cx="1978354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業務職掌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7" name="矩形 1">
            <a:extLst>
              <a:ext uri="{FF2B5EF4-FFF2-40B4-BE49-F238E27FC236}">
                <a16:creationId xmlns:a16="http://schemas.microsoft.com/office/drawing/2014/main" id="{46810890-BEDA-7FAB-FBED-DAFB3C22A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22118" y="1130351"/>
            <a:ext cx="194921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小叮嚀</a:t>
            </a:r>
            <a:r>
              <a:rPr kumimoji="1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!!!</a:t>
            </a:r>
            <a:endParaRPr kumimoji="1" lang="zh-TW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  <p:sp>
        <p:nvSpPr>
          <p:cNvPr id="18" name="Rectangle 4">
            <a:extLst>
              <a:ext uri="{FF2B5EF4-FFF2-40B4-BE49-F238E27FC236}">
                <a16:creationId xmlns:a16="http://schemas.microsoft.com/office/drawing/2014/main" id="{EDBEA1B6-2CF4-E50B-9661-1AF35FD03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06507" y="1620000"/>
            <a:ext cx="5263517" cy="3801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6700" indent="-2667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73050" marR="0" lvl="0" indent="-273050" algn="just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繳納學雜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(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分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)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費，請於繳費期間持繳費單至郵局、便利超商（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7-11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、全家、萊爾富、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OK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、美廉社）或以信用卡、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ATM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轉帳及台灣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pay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繳費。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各項匯款明細網路查詢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(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「學校首頁」→「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E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化校園」→「出納組付款查詢系統」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  <a:hlinkClick r:id="rId3"/>
              </a:rPr>
              <a:t>https://cashier.ncyu.edu.tw:88/</a:t>
            </a: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)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1F4E083-1087-62A5-4675-A0DE8ADAF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16090" y="1620000"/>
            <a:ext cx="4264901" cy="28759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學雜費、學分費製單、收繳。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教職員工薪資、鐘點費發放。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各項現金、票據之收繳、開   立收據。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所得稅彙整扣繳及二代健保補充保費收扣繳。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各類款項匯付等業務。</a:t>
            </a:r>
          </a:p>
        </p:txBody>
      </p:sp>
      <p:grpSp>
        <p:nvGrpSpPr>
          <p:cNvPr id="14" name="群組 13"/>
          <p:cNvGrpSpPr/>
          <p:nvPr/>
        </p:nvGrpSpPr>
        <p:grpSpPr>
          <a:xfrm>
            <a:off x="8540540" y="331451"/>
            <a:ext cx="2825344" cy="626400"/>
            <a:chOff x="8522426" y="356170"/>
            <a:chExt cx="2825344" cy="626400"/>
          </a:xfrm>
        </p:grpSpPr>
        <p:grpSp>
          <p:nvGrpSpPr>
            <p:cNvPr id="16" name="群組 15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20" name="圓角矩形 19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21" name="橢圓 20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19" name="圖片 18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pic>
        <p:nvPicPr>
          <p:cNvPr id="5" name="圖片 4">
            <a:extLst>
              <a:ext uri="{FF2B5EF4-FFF2-40B4-BE49-F238E27FC236}">
                <a16:creationId xmlns:a16="http://schemas.microsoft.com/office/drawing/2014/main" id="{0F2CA35F-E56E-4269-89C6-C9C8F7CA809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89320" y="5358521"/>
            <a:ext cx="634622" cy="632595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A350E484-BC86-4614-A305-C25259728A7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92032" y="5047137"/>
            <a:ext cx="679500" cy="684000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73019FB9-C57D-46E7-B73E-FB3E3FA119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48113" y="2872672"/>
            <a:ext cx="66327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84390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"/>
          <p:cNvSpPr>
            <a:spLocks noChangeArrowheads="1"/>
          </p:cNvSpPr>
          <p:nvPr/>
        </p:nvSpPr>
        <p:spPr bwMode="auto">
          <a:xfrm>
            <a:off x="1440000" y="1080000"/>
            <a:ext cx="1878312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業務職掌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6" name="矩形 2"/>
          <p:cNvSpPr>
            <a:spLocks noChangeArrowheads="1"/>
          </p:cNvSpPr>
          <p:nvPr/>
        </p:nvSpPr>
        <p:spPr bwMode="auto">
          <a:xfrm>
            <a:off x="1260000" y="1620000"/>
            <a:ext cx="3606607" cy="16773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82563" indent="-182563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82563" marR="0" lvl="0" indent="-1825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1.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統籌各項採購業務。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82563" marR="0" lvl="0" indent="-1825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2.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校園環境綠美化工作。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82563" marR="0" lvl="0" indent="-1825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3.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技工工友人事管理。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82563" marR="0" lvl="0" indent="-182563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4.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公務車輛管理及調派。</a:t>
            </a:r>
          </a:p>
        </p:txBody>
      </p:sp>
      <p:sp>
        <p:nvSpPr>
          <p:cNvPr id="17" name="矩形 5"/>
          <p:cNvSpPr>
            <a:spLocks noChangeArrowheads="1"/>
          </p:cNvSpPr>
          <p:nvPr/>
        </p:nvSpPr>
        <p:spPr bwMode="auto">
          <a:xfrm>
            <a:off x="1560580" y="3771711"/>
            <a:ext cx="3093982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事務組聯絡電話</a:t>
            </a:r>
            <a:b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</a:b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2717110-7112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網頁</a:t>
            </a: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1" lang="en-US" altLang="zh-TW" sz="1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hlinkClick r:id="rId2"/>
              </a:rPr>
              <a:t>https://website.ncyu.edu.tw/affair</a:t>
            </a:r>
            <a:endParaRPr kumimoji="1" lang="en-US" altLang="zh-TW" sz="1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9" name="矩形 6"/>
          <p:cNvSpPr>
            <a:spLocks noChangeArrowheads="1"/>
          </p:cNvSpPr>
          <p:nvPr/>
        </p:nvSpPr>
        <p:spPr bwMode="auto">
          <a:xfrm>
            <a:off x="4982867" y="1080000"/>
            <a:ext cx="18687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小叮嚀</a:t>
            </a:r>
            <a:r>
              <a:rPr kumimoji="1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!!!</a:t>
            </a:r>
            <a:endParaRPr kumimoji="1" lang="zh-TW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22" name="群組 21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2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24" name="文字方塊 2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25" name="文字方塊 11"/>
          <p:cNvSpPr txBox="1">
            <a:spLocks noChangeArrowheads="1"/>
          </p:cNvSpPr>
          <p:nvPr/>
        </p:nvSpPr>
        <p:spPr bwMode="auto">
          <a:xfrm>
            <a:off x="1440000" y="288000"/>
            <a:ext cx="1569660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事務組</a:t>
            </a:r>
          </a:p>
        </p:txBody>
      </p:sp>
      <p:pic>
        <p:nvPicPr>
          <p:cNvPr id="27" name="圖片 2"/>
          <p:cNvPicPr preferRelativeResize="0">
            <a:picLocks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24449" y="3672000"/>
            <a:ext cx="1728000" cy="12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圖片 4"/>
          <p:cNvPicPr preferRelativeResize="0">
            <a:picLocks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0000" y="3672000"/>
            <a:ext cx="1834663" cy="12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標題 6"/>
          <p:cNvSpPr txBox="1">
            <a:spLocks/>
          </p:cNvSpPr>
          <p:nvPr/>
        </p:nvSpPr>
        <p:spPr>
          <a:xfrm>
            <a:off x="4982867" y="2017093"/>
            <a:ext cx="6210650" cy="2289239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本校校門口、校園內及宿舍區各設有一公車停靠站。</a:t>
            </a:r>
            <a:endParaRPr kumimoji="0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pPr marL="273050" marR="0" lvl="0" indent="-2730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嘉義市市區公車行經本校蘭潭校區內為中山幹線，發車時間相關資訊可至</a:t>
            </a:r>
            <a:r>
              <a:rPr kumimoji="0" lang="zh-TW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本校網站首頁→關於嘉大→校園生活→往本校市內公車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→</a:t>
            </a: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  <a:hlinkClick r:id="rId7"/>
              </a:rPr>
              <a:t>蘭潭校區公車路線圖及站序表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 </a:t>
            </a:r>
            <a:r>
              <a:rPr kumimoji="0" lang="zh-TW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查詢。</a:t>
            </a:r>
            <a:endParaRPr kumimoji="0" lang="zh-TW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32" name="標題 6"/>
          <p:cNvSpPr txBox="1">
            <a:spLocks/>
          </p:cNvSpPr>
          <p:nvPr/>
        </p:nvSpPr>
        <p:spPr>
          <a:xfrm>
            <a:off x="4917103" y="4387199"/>
            <a:ext cx="3754662" cy="6745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sp>
        <p:nvSpPr>
          <p:cNvPr id="21" name="標題 6"/>
          <p:cNvSpPr txBox="1">
            <a:spLocks/>
          </p:cNvSpPr>
          <p:nvPr/>
        </p:nvSpPr>
        <p:spPr>
          <a:xfrm>
            <a:off x="4982867" y="1620000"/>
            <a:ext cx="2844603" cy="67453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50000"/>
                  </a:srgbClr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嘉義市公車</a:t>
            </a:r>
            <a:endParaRPr kumimoji="0" lang="zh-TW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</p:txBody>
      </p:sp>
      <p:grpSp>
        <p:nvGrpSpPr>
          <p:cNvPr id="20" name="群組 19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30" name="群組 29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34" name="圓角矩形 33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35" name="橢圓 34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33" name="圖片 32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pic>
        <p:nvPicPr>
          <p:cNvPr id="1026" name="Picture 2" descr="https://tse1.mm.bing.net/th?id=OIP.PDGXDNs7TJYE0cRy5URTIQHaE5&amp;pid=Api&amp;P=0&amp;h=180"/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907" y="1612123"/>
            <a:ext cx="596074" cy="394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621" y="4950445"/>
            <a:ext cx="792000" cy="79200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6621" y="3996219"/>
            <a:ext cx="792000" cy="792000"/>
          </a:xfrm>
          <a:prstGeom prst="rect">
            <a:avLst/>
          </a:prstGeom>
        </p:spPr>
      </p:pic>
      <p:sp>
        <p:nvSpPr>
          <p:cNvPr id="38" name="矩形 5"/>
          <p:cNvSpPr>
            <a:spLocks noChangeArrowheads="1"/>
          </p:cNvSpPr>
          <p:nvPr/>
        </p:nvSpPr>
        <p:spPr bwMode="auto">
          <a:xfrm>
            <a:off x="1560580" y="4884780"/>
            <a:ext cx="242233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嘉義市政府交通處</a:t>
            </a: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-</a:t>
            </a: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市區公車路線圖、即時動態及時刻表</a:t>
            </a:r>
            <a:endParaRPr kumimoji="1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pic>
        <p:nvPicPr>
          <p:cNvPr id="28" name="圖片 1"/>
          <p:cNvPicPr preferRelativeResize="0">
            <a:picLocks/>
          </p:cNvPicPr>
          <p:nvPr/>
        </p:nvPicPr>
        <p:blipFill>
          <a:blip r:embed="rId1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967907" y="3672000"/>
            <a:ext cx="2381382" cy="12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矩形 5"/>
          <p:cNvSpPr>
            <a:spLocks noChangeArrowheads="1"/>
          </p:cNvSpPr>
          <p:nvPr/>
        </p:nvSpPr>
        <p:spPr bwMode="auto">
          <a:xfrm>
            <a:off x="5221162" y="5016959"/>
            <a:ext cx="486685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lang="zh-TW" altLang="en-US" sz="1800" b="1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配合本校校園道路改善工程，公車暫停進入校園，請先改至校門口搭乘。</a:t>
            </a:r>
            <a:endParaRPr kumimoji="1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692615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群組 21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2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24" name="文字方塊 2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25" name="文字方塊 11"/>
          <p:cNvSpPr txBox="1">
            <a:spLocks noChangeArrowheads="1"/>
          </p:cNvSpPr>
          <p:nvPr/>
        </p:nvSpPr>
        <p:spPr bwMode="auto">
          <a:xfrm>
            <a:off x="1440000" y="288000"/>
            <a:ext cx="3456036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資產經營管理組</a:t>
            </a:r>
          </a:p>
        </p:txBody>
      </p:sp>
      <p:sp>
        <p:nvSpPr>
          <p:cNvPr id="13" name="矩形 12"/>
          <p:cNvSpPr/>
          <p:nvPr/>
        </p:nvSpPr>
        <p:spPr>
          <a:xfrm>
            <a:off x="1620000" y="1080000"/>
            <a:ext cx="4427825" cy="33393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業務職掌</a:t>
            </a:r>
            <a:endParaRPr kumimoji="0" lang="en-US" altLang="zh-TW" sz="3200" b="1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273050" marR="0" lvl="0" indent="-273050" algn="l" defTabSz="9000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1.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動產及不動產財產管理業務。 </a:t>
            </a:r>
          </a:p>
          <a:p>
            <a:pPr marL="273050" marR="0" lvl="0" indent="-273050" algn="l" defTabSz="9000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2.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學校首長、職務及眷屬宿舍管理業務。</a:t>
            </a:r>
          </a:p>
          <a:p>
            <a:pPr marL="273050" marR="0" lvl="0" indent="-273050" algn="l" defTabSz="9000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3.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消耗物品領用管理。 </a:t>
            </a:r>
          </a:p>
          <a:p>
            <a:pPr marL="273050" marR="0" lvl="0" indent="-273050" algn="l" defTabSz="9000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4.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學位服借用及管理。</a:t>
            </a:r>
            <a:endParaRPr kumimoji="0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273050" marR="0" lvl="0" indent="-273050" algn="l" defTabSz="9000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5.</a:t>
            </a:r>
            <a:r>
              <a:rPr kumimoji="0" lang="zh-TW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辦理各場館及場地長期租用及短期借用服務</a:t>
            </a: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(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含招待所</a:t>
            </a: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)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。</a:t>
            </a:r>
            <a:endParaRPr kumimoji="0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grpSp>
        <p:nvGrpSpPr>
          <p:cNvPr id="7" name="群組 6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8" name="群組 7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10" name="圓角矩形 9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11" name="橢圓 10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9" name="圖片 8"/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sp>
        <p:nvSpPr>
          <p:cNvPr id="12" name="矩形 11"/>
          <p:cNvSpPr/>
          <p:nvPr/>
        </p:nvSpPr>
        <p:spPr>
          <a:xfrm>
            <a:off x="6127530" y="1080000"/>
            <a:ext cx="4929539" cy="3247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小叮嚀</a:t>
            </a:r>
            <a:r>
              <a:rPr kumimoji="0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 !!!</a:t>
            </a:r>
            <a:endParaRPr kumimoji="0" lang="zh-TW" altLang="zh-TW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1.</a:t>
            </a:r>
            <a:r>
              <a:rPr kumimoji="0" lang="zh-TW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本校教職員工生使用教室及研究室時以不過夜為原則，</a:t>
            </a: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否則</a:t>
            </a:r>
            <a:r>
              <a:rPr kumimoji="0" lang="zh-TW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應依規定申請。</a:t>
            </a:r>
            <a:endParaRPr kumimoji="0" lang="zh-TW" altLang="zh-TW" sz="2200" b="0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273050" marR="0" lvl="0" indent="-27305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2.</a:t>
            </a:r>
            <a:r>
              <a:rPr kumimoji="0" lang="zh-TW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 </a:t>
            </a:r>
            <a:r>
              <a:rPr kumimoji="0" lang="zh-TW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蘭潭招待所</a:t>
            </a:r>
            <a:r>
              <a:rPr kumimoji="0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--</a:t>
            </a:r>
            <a:r>
              <a:rPr kumimoji="0" lang="zh-TW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服務本校教職員工生及其眷屬、訪客與來校洽公之貴賓或校友。</a:t>
            </a:r>
            <a:endParaRPr kumimoji="0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資產經營管理組</a:t>
            </a:r>
            <a:r>
              <a:rPr lang="zh-TW" altLang="en-US" sz="2400" b="1" dirty="0">
                <a:solidFill>
                  <a:srgbClr val="FF0000"/>
                </a:solidFill>
                <a:latin typeface="微軟正黑體"/>
                <a:ea typeface="微軟正黑體"/>
              </a:rPr>
              <a:t>聯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絡電話</a:t>
            </a:r>
            <a:r>
              <a:rPr kumimoji="0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2717141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	</a:t>
            </a:r>
          </a:p>
        </p:txBody>
      </p:sp>
      <p:sp>
        <p:nvSpPr>
          <p:cNvPr id="2" name="矩形 1"/>
          <p:cNvSpPr/>
          <p:nvPr/>
        </p:nvSpPr>
        <p:spPr>
          <a:xfrm>
            <a:off x="1620000" y="4419376"/>
            <a:ext cx="449353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7030A0"/>
                </a:solidFill>
              </a:rPr>
              <a:t>資產經營管理組與學生相關業務</a:t>
            </a:r>
            <a:endParaRPr lang="zh-TW" altLang="en-US" sz="2400" dirty="0"/>
          </a:p>
        </p:txBody>
      </p:sp>
      <p:sp>
        <p:nvSpPr>
          <p:cNvPr id="3" name="矩形 2"/>
          <p:cNvSpPr/>
          <p:nvPr/>
        </p:nvSpPr>
        <p:spPr>
          <a:xfrm>
            <a:off x="1779487" y="4751949"/>
            <a:ext cx="7205023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zh-TW" b="1" dirty="0">
                <a:solidFill>
                  <a:prstClr val="black"/>
                </a:solidFill>
                <a:latin typeface="微軟正黑體"/>
              </a:rPr>
              <a:t>1.</a:t>
            </a:r>
            <a:r>
              <a:rPr lang="zh-TW" altLang="en-US" b="1" dirty="0">
                <a:solidFill>
                  <a:prstClr val="black"/>
                </a:solidFill>
                <a:latin typeface="微軟正黑體"/>
              </a:rPr>
              <a:t>辦理場地使用管理 </a:t>
            </a:r>
            <a:r>
              <a:rPr lang="en-US" altLang="zh-TW" b="1" dirty="0">
                <a:solidFill>
                  <a:prstClr val="black"/>
                </a:solidFill>
                <a:latin typeface="微軟正黑體"/>
                <a:hlinkClick r:id="rId6"/>
              </a:rPr>
              <a:t>https://website.ncyu.edu.tw/cartulary</a:t>
            </a:r>
            <a:endParaRPr lang="en-US" altLang="zh-TW" b="1" dirty="0">
              <a:solidFill>
                <a:prstClr val="black"/>
              </a:solidFill>
              <a:latin typeface="微軟正黑體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TW" b="1" dirty="0">
                <a:solidFill>
                  <a:prstClr val="black"/>
                </a:solidFill>
                <a:latin typeface="微軟正黑體"/>
              </a:rPr>
              <a:t>2.</a:t>
            </a:r>
            <a:r>
              <a:rPr lang="zh-TW" altLang="en-US" b="1" dirty="0">
                <a:solidFill>
                  <a:prstClr val="black"/>
                </a:solidFill>
                <a:latin typeface="微軟正黑體"/>
              </a:rPr>
              <a:t>辦理招待所借住管理</a:t>
            </a:r>
            <a:r>
              <a:rPr lang="en-US" altLang="zh-TW" b="1" dirty="0">
                <a:solidFill>
                  <a:prstClr val="black"/>
                </a:solidFill>
                <a:latin typeface="微軟正黑體"/>
                <a:hlinkClick r:id="rId6"/>
              </a:rPr>
              <a:t>https://website.ncyu.edu.tw/cartulary</a:t>
            </a:r>
            <a:endParaRPr lang="en-US" altLang="zh-TW" b="1" dirty="0">
              <a:solidFill>
                <a:prstClr val="black"/>
              </a:solidFill>
              <a:latin typeface="微軟正黑體"/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altLang="zh-TW" b="1" dirty="0">
                <a:solidFill>
                  <a:prstClr val="black"/>
                </a:solidFill>
                <a:latin typeface="微軟正黑體"/>
              </a:rPr>
              <a:t>3.</a:t>
            </a:r>
            <a:r>
              <a:rPr lang="zh-TW" altLang="en-US" b="1" dirty="0">
                <a:solidFill>
                  <a:prstClr val="black"/>
                </a:solidFill>
                <a:latin typeface="微軟正黑體"/>
              </a:rPr>
              <a:t>兼辦膳食管理委員會業務 </a:t>
            </a:r>
            <a:r>
              <a:rPr lang="en-US" altLang="zh-TW" b="1" dirty="0">
                <a:solidFill>
                  <a:prstClr val="black"/>
                </a:solidFill>
                <a:latin typeface="微軟正黑體"/>
                <a:hlinkClick r:id="rId7"/>
              </a:rPr>
              <a:t>https://website.ncyu.edu.tw/foodaid</a:t>
            </a:r>
            <a:endParaRPr lang="en-US" altLang="zh-TW" b="1" dirty="0">
              <a:solidFill>
                <a:prstClr val="black"/>
              </a:solidFill>
              <a:latin typeface="微軟正黑體"/>
            </a:endParaRPr>
          </a:p>
        </p:txBody>
      </p:sp>
      <p:pic>
        <p:nvPicPr>
          <p:cNvPr id="15" name="圖片 1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5169" y="4047099"/>
            <a:ext cx="1141589" cy="1141589"/>
          </a:xfrm>
          <a:prstGeom prst="rect">
            <a:avLst/>
          </a:prstGeom>
        </p:spPr>
      </p:pic>
      <p:pic>
        <p:nvPicPr>
          <p:cNvPr id="16" name="圖片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8923" y="4047099"/>
            <a:ext cx="1141589" cy="1141589"/>
          </a:xfrm>
          <a:prstGeom prst="rect">
            <a:avLst/>
          </a:prstGeom>
        </p:spPr>
      </p:pic>
      <p:sp>
        <p:nvSpPr>
          <p:cNvPr id="17" name="文字方塊 16"/>
          <p:cNvSpPr txBox="1"/>
          <p:nvPr/>
        </p:nvSpPr>
        <p:spPr>
          <a:xfrm>
            <a:off x="8200224" y="5131901"/>
            <a:ext cx="17914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微軟正黑體"/>
                <a:cs typeface="+mn-cs"/>
              </a:rPr>
              <a:t>資產經營管理組</a:t>
            </a:r>
          </a:p>
        </p:txBody>
      </p:sp>
      <p:sp>
        <p:nvSpPr>
          <p:cNvPr id="18" name="文字方塊 17"/>
          <p:cNvSpPr txBox="1"/>
          <p:nvPr/>
        </p:nvSpPr>
        <p:spPr>
          <a:xfrm>
            <a:off x="9980875" y="5131901"/>
            <a:ext cx="17914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微軟正黑體"/>
                <a:cs typeface="+mn-cs"/>
              </a:rPr>
              <a:t>膳食管理委員會</a:t>
            </a:r>
          </a:p>
        </p:txBody>
      </p:sp>
    </p:spTree>
    <p:extLst>
      <p:ext uri="{BB962C8B-B14F-4D97-AF65-F5344CB8AC3E}">
        <p14:creationId xmlns:p14="http://schemas.microsoft.com/office/powerpoint/2010/main" val="4267725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TW" altLang="en-US" b="1" dirty="0">
                  <a:solidFill>
                    <a:srgbClr val="3A686C"/>
                  </a:solidFill>
                </a:rPr>
                <a:t>總務處</a:t>
              </a:r>
            </a:p>
          </p:txBody>
        </p:sp>
      </p:grpSp>
      <p:sp>
        <p:nvSpPr>
          <p:cNvPr id="14" name="矩形 1"/>
          <p:cNvSpPr>
            <a:spLocks noChangeArrowheads="1"/>
          </p:cNvSpPr>
          <p:nvPr/>
        </p:nvSpPr>
        <p:spPr bwMode="auto">
          <a:xfrm>
            <a:off x="1440000" y="1080000"/>
            <a:ext cx="1856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業務</a:t>
            </a:r>
            <a:r>
              <a:rPr lang="zh-TW" altLang="en-US" b="1" kern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職掌</a:t>
            </a:r>
            <a:endParaRPr kumimoji="1" lang="zh-TW" altLang="en-US" sz="32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5976000" y="1080000"/>
            <a:ext cx="20120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小叮嚀</a:t>
            </a:r>
            <a:r>
              <a:rPr kumimoji="1" lang="en-US" altLang="zh-TW" sz="3200" b="1" i="0" u="none" strike="noStrike" kern="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!!!</a:t>
            </a:r>
            <a:endParaRPr kumimoji="1" lang="zh-TW" altLang="en-US" sz="3200" b="0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2" name="群組 11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19" name="群組 18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21" name="圓角矩形 20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dirty="0"/>
                  <a:t>   </a:t>
                </a:r>
                <a:r>
                  <a:rPr lang="en-US" altLang="zh-TW" dirty="0">
                    <a:latin typeface="+mn-ea"/>
                  </a:rPr>
                  <a:t>114</a:t>
                </a:r>
                <a:r>
                  <a:rPr lang="zh-TW" altLang="en-US" dirty="0">
                    <a:latin typeface="+mn-ea"/>
                  </a:rPr>
                  <a:t>新生始業輔導</a:t>
                </a:r>
              </a:p>
            </p:txBody>
          </p:sp>
          <p:sp>
            <p:nvSpPr>
              <p:cNvPr id="22" name="橢圓 21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</p:grpSp>
        <p:pic>
          <p:nvPicPr>
            <p:cNvPr id="20" name="圖片 19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sp>
        <p:nvSpPr>
          <p:cNvPr id="25" name="矩形 2"/>
          <p:cNvSpPr>
            <a:spLocks noChangeArrowheads="1"/>
          </p:cNvSpPr>
          <p:nvPr/>
        </p:nvSpPr>
        <p:spPr bwMode="auto">
          <a:xfrm>
            <a:off x="2005611" y="4321252"/>
            <a:ext cx="6154188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營繕組聯絡電話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2717130-3</a:t>
            </a:r>
          </a:p>
          <a:p>
            <a:pPr marL="342900" lvl="0" indent="-342900" eaLnBrk="1" fontAlgn="base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網頁</a:t>
            </a:r>
            <a:r>
              <a:rPr lang="en-US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https://website.ncyu.edu.tw/insan</a:t>
            </a:r>
          </a:p>
          <a:p>
            <a:pPr marL="342900" lvl="0" indent="-342900" eaLnBrk="1" fontAlgn="base" hangingPunct="1">
              <a:spcBef>
                <a:spcPts val="0"/>
              </a:spcBef>
              <a:buFont typeface="Wingdings" panose="05000000000000000000" pitchFamily="2" charset="2"/>
              <a:buChar char="Ø"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公共設施維修通報</a:t>
            </a:r>
            <a:r>
              <a:rPr lang="en-US" altLang="zh-TW" sz="2000" b="1" dirty="0">
                <a:solidFill>
                  <a:srgbClr val="0000F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https://ppt.cc/fssHdx</a:t>
            </a:r>
          </a:p>
        </p:txBody>
      </p:sp>
      <p:sp>
        <p:nvSpPr>
          <p:cNvPr id="26" name="文字方塊 11"/>
          <p:cNvSpPr txBox="1">
            <a:spLocks noChangeArrowheads="1"/>
          </p:cNvSpPr>
          <p:nvPr/>
        </p:nvSpPr>
        <p:spPr bwMode="auto">
          <a:xfrm>
            <a:off x="1440001" y="288000"/>
            <a:ext cx="1589386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>
              <a:spcBef>
                <a:spcPct val="0"/>
              </a:spcBef>
              <a:buNone/>
            </a:pPr>
            <a:r>
              <a:rPr lang="zh-TW" altLang="en-US" sz="3600" dirty="0">
                <a:solidFill>
                  <a:schemeClr val="bg1"/>
                </a:solidFill>
                <a:latin typeface="+mj-ea"/>
                <a:ea typeface="+mj-ea"/>
              </a:rPr>
              <a:t>營繕組</a:t>
            </a:r>
          </a:p>
        </p:txBody>
      </p:sp>
      <p:sp>
        <p:nvSpPr>
          <p:cNvPr id="27" name="Rectangle 10"/>
          <p:cNvSpPr txBox="1">
            <a:spLocks noChangeArrowheads="1"/>
          </p:cNvSpPr>
          <p:nvPr/>
        </p:nvSpPr>
        <p:spPr bwMode="auto">
          <a:xfrm>
            <a:off x="1440000" y="1620000"/>
            <a:ext cx="4409903" cy="2233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l" eaLnBrk="1" hangingPunct="1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辦理校園營繕業務。</a:t>
            </a:r>
            <a:endParaRPr lang="en-US" altLang="zh-TW" sz="2200" b="1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土木、建築、水電工程業務 。</a:t>
            </a:r>
            <a:endParaRPr lang="en-US" altLang="zh-TW" sz="2200" b="1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營繕工程年度工作計畫。</a:t>
            </a:r>
            <a:endParaRPr lang="en-US" altLang="zh-TW" sz="2200" b="1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各單位工程需求之協調。</a:t>
            </a:r>
            <a:endParaRPr lang="en-US" altLang="zh-TW" sz="2200" b="1" kern="0" dirty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spcBef>
                <a:spcPts val="600"/>
              </a:spcBef>
              <a:buFont typeface="+mj-lt"/>
              <a:buAutoNum type="arabicPeriod"/>
            </a:pPr>
            <a:r>
              <a:rPr lang="zh-TW" altLang="en-US" sz="2200" b="1" kern="0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其他營繕交辦事項。 </a:t>
            </a:r>
          </a:p>
        </p:txBody>
      </p:sp>
      <p:sp>
        <p:nvSpPr>
          <p:cNvPr id="28" name="Rectangle 3"/>
          <p:cNvSpPr txBox="1">
            <a:spLocks noChangeArrowheads="1"/>
          </p:cNvSpPr>
          <p:nvPr/>
        </p:nvSpPr>
        <p:spPr bwMode="auto">
          <a:xfrm>
            <a:off x="5976000" y="1620000"/>
            <a:ext cx="5179821" cy="24645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73050" marR="0" lvl="0" indent="-273050" algn="just" defTabSz="91440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如有工程施工</a:t>
            </a:r>
            <a:r>
              <a:rPr kumimoji="1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CC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請勿進入工區</a:t>
            </a:r>
            <a:r>
              <a:rPr kumimoji="1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，以維安全。</a:t>
            </a:r>
          </a:p>
          <a:p>
            <a:pPr marL="273050" lvl="0" indent="-273050" algn="just" eaLnBrk="1" fontAlgn="base" hangingPunct="1">
              <a:spcBef>
                <a:spcPts val="600"/>
              </a:spcBef>
              <a:spcAft>
                <a:spcPct val="0"/>
              </a:spcAft>
              <a:buFont typeface="+mj-lt"/>
              <a:buAutoNum type="arabicPeriod"/>
              <a:defRPr/>
            </a:pPr>
            <a:r>
              <a:rPr kumimoji="0" lang="zh-TW" altLang="en-US" sz="22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如有</a:t>
            </a:r>
            <a:r>
              <a:rPr lang="zh-TW" altLang="en-US" sz="2200" b="1" kern="0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維護需求</a:t>
            </a:r>
            <a:r>
              <a:rPr kumimoji="0" lang="zh-TW" altLang="en-US" sz="22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，請向</a:t>
            </a:r>
            <a:r>
              <a:rPr lang="zh-TW" altLang="en-US" sz="2200" b="1" kern="0" dirty="0">
                <a:solidFill>
                  <a:srgbClr val="CC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使用、管理單位提出</a:t>
            </a:r>
            <a:r>
              <a:rPr kumimoji="0" lang="zh-TW" altLang="en-US" sz="2200" b="1" kern="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，以利協助通報。</a:t>
            </a:r>
            <a:endParaRPr lang="zh-TW" altLang="en-US" sz="2200" b="1" kern="0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0" marR="0" lvl="0" indent="0" algn="just" defTabSz="914400" eaLnBrk="1" fontAlgn="base" latinLnBrk="0" hangingPunct="1">
              <a:spcBef>
                <a:spcPts val="60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</a:rPr>
              <a:t>宿舍維修請逕洽住宿服務組。</a:t>
            </a:r>
          </a:p>
        </p:txBody>
      </p:sp>
      <p:pic>
        <p:nvPicPr>
          <p:cNvPr id="18" name="圖片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289" y="3997483"/>
            <a:ext cx="831600" cy="831600"/>
          </a:xfrm>
          <a:prstGeom prst="rect">
            <a:avLst/>
          </a:prstGeom>
        </p:spPr>
      </p:pic>
      <p:pic>
        <p:nvPicPr>
          <p:cNvPr id="29" name="圖片 2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289" y="4880568"/>
            <a:ext cx="831600" cy="83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2990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11" name="矩形 5"/>
          <p:cNvSpPr>
            <a:spLocks noChangeArrowheads="1"/>
          </p:cNvSpPr>
          <p:nvPr/>
        </p:nvSpPr>
        <p:spPr bwMode="auto">
          <a:xfrm>
            <a:off x="3369828" y="5005941"/>
            <a:ext cx="56872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聯絡電話：</a:t>
            </a:r>
            <a:r>
              <a:rPr kumimoji="1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2068614-8615</a:t>
            </a:r>
          </a:p>
        </p:txBody>
      </p:sp>
      <p:sp>
        <p:nvSpPr>
          <p:cNvPr id="9" name="文字方塊 11">
            <a:extLst>
              <a:ext uri="{FF2B5EF4-FFF2-40B4-BE49-F238E27FC236}">
                <a16:creationId xmlns:a16="http://schemas.microsoft.com/office/drawing/2014/main" id="{813C74EA-9513-0C57-8D66-FA00C2FB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288672"/>
            <a:ext cx="3416320" cy="64633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民雄校區總務組</a:t>
            </a:r>
          </a:p>
        </p:txBody>
      </p:sp>
      <p:sp>
        <p:nvSpPr>
          <p:cNvPr id="2" name="矩形 1"/>
          <p:cNvSpPr/>
          <p:nvPr/>
        </p:nvSpPr>
        <p:spPr>
          <a:xfrm>
            <a:off x="1755017" y="1046746"/>
            <a:ext cx="182614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業務職掌</a:t>
            </a:r>
            <a:endParaRPr kumimoji="0" lang="en-US" altLang="zh-TW" sz="18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208087" y="5467606"/>
            <a:ext cx="69115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微軟正黑體"/>
                <a:cs typeface="+mn-cs"/>
              </a:rPr>
              <a:t>◄</a:t>
            </a:r>
            <a:r>
              <a:rPr kumimoji="0" lang="zh-TW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民雄總務組網頁 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hlinkClick r:id="rId3"/>
              </a:rPr>
              <a:t>https://www.ncyu.edu.tw/ms1300/</a:t>
            </a:r>
            <a:endParaRPr kumimoji="0" lang="zh-TW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微軟正黑體"/>
              <a:cs typeface="+mn-cs"/>
            </a:endParaRPr>
          </a:p>
        </p:txBody>
      </p:sp>
      <p:sp>
        <p:nvSpPr>
          <p:cNvPr id="14" name="Rectangle 6"/>
          <p:cNvSpPr txBox="1">
            <a:spLocks noChangeArrowheads="1"/>
          </p:cNvSpPr>
          <p:nvPr/>
        </p:nvSpPr>
        <p:spPr bwMode="auto">
          <a:xfrm>
            <a:off x="1538134" y="1631522"/>
            <a:ext cx="9558584" cy="3226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kumimoji="1" sz="4400">
                <a:solidFill>
                  <a:schemeClr val="tx2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ts val="3600"/>
              </a:lnSpc>
              <a:spcBef>
                <a:spcPts val="12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1.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公文傳遞及信件代收、轉分及代寄。</a:t>
            </a:r>
            <a:b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</a:b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2.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代收款項服務</a:t>
            </a: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(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含校際跨選、申請成績單、補發校園 </a:t>
            </a: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IC 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卡、學位服清</a:t>
            </a:r>
            <a:endParaRPr kumimoji="1" lang="en-US" altLang="zh-TW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j-cs"/>
            </a:endParaRPr>
          </a:p>
          <a:p>
            <a:pPr marL="0" marR="0" lvl="0" indent="0" algn="l" defTabSz="914400" rtl="0" eaLnBrk="0" fontAlgn="base" latinLnBrk="0" hangingPunct="0">
              <a:lnSpc>
                <a:spcPts val="36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   潔及賠償、汽機車通行證、場地及儀器設備租借等費用</a:t>
            </a: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)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。</a:t>
            </a:r>
            <a:b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</a:b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3.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戶外公共設施維護及管理。</a:t>
            </a:r>
            <a:b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</a:b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4.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校園公共環境清潔及綠美化。</a:t>
            </a:r>
            <a:b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</a:b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5.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大學館、民雄招待所及公共區域等場地短期借用服務。</a:t>
            </a:r>
            <a:b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</a:br>
            <a:r>
              <a:rPr kumimoji="1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6.</a:t>
            </a:r>
            <a:r>
              <a:rPr kumimoji="1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rPr>
              <a:t>學位服借用服務。</a:t>
            </a:r>
          </a:p>
        </p:txBody>
      </p:sp>
      <p:grpSp>
        <p:nvGrpSpPr>
          <p:cNvPr id="12" name="群組 11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15" name="群組 14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17" name="圓角矩形 16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   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18" name="橢圓 17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pic>
        <p:nvPicPr>
          <p:cNvPr id="6" name="圖片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7217" y="4927606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18367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9" name="文字方塊 11">
            <a:extLst>
              <a:ext uri="{FF2B5EF4-FFF2-40B4-BE49-F238E27FC236}">
                <a16:creationId xmlns:a16="http://schemas.microsoft.com/office/drawing/2014/main" id="{813C74EA-9513-0C57-8D66-FA00C2FB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288672"/>
            <a:ext cx="3416320" cy="64633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民雄校區總務組</a:t>
            </a:r>
          </a:p>
        </p:txBody>
      </p:sp>
      <p:sp>
        <p:nvSpPr>
          <p:cNvPr id="10" name="矩形 1">
            <a:extLst>
              <a:ext uri="{FF2B5EF4-FFF2-40B4-BE49-F238E27FC236}">
                <a16:creationId xmlns:a16="http://schemas.microsoft.com/office/drawing/2014/main" id="{46810890-BEDA-7FAB-FBED-DAFB3C22A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51871" y="1002980"/>
            <a:ext cx="211468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小叮嚀</a:t>
            </a:r>
            <a:r>
              <a:rPr kumimoji="1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!!!</a:t>
            </a: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2" name="群組 1"/>
          <p:cNvGrpSpPr/>
          <p:nvPr/>
        </p:nvGrpSpPr>
        <p:grpSpPr>
          <a:xfrm>
            <a:off x="1451871" y="1373863"/>
            <a:ext cx="10093301" cy="4833059"/>
            <a:chOff x="1451872" y="1459588"/>
            <a:chExt cx="9815896" cy="4833059"/>
          </a:xfrm>
        </p:grpSpPr>
        <p:sp>
          <p:nvSpPr>
            <p:cNvPr id="12" name="Rectangle 3"/>
            <p:cNvSpPr txBox="1">
              <a:spLocks noChangeArrowheads="1"/>
            </p:cNvSpPr>
            <p:nvPr/>
          </p:nvSpPr>
          <p:spPr bwMode="auto">
            <a:xfrm>
              <a:off x="1451872" y="1459588"/>
              <a:ext cx="9815896" cy="4833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t"/>
            <a:lstStyle>
              <a:lvl1pPr marL="342900" indent="-3429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5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★有關民雄校區掛號信件、包裹及注意事項可至民雄總務組網頁信件專區查詢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5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學校首頁→總務處→民雄總務組→信件專區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en-US" altLang="zh-TW" sz="2200" b="1" i="0" u="sng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hlinkClick r:id="rId3"/>
                </a:rPr>
                <a:t>https://website.ncyu.edu.tw/ms1300/Contents?nodeId=52949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。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  </a:t>
              </a:r>
              <a:r>
                <a:rPr kumimoji="1" lang="zh-TW" altLang="en-US" sz="2200" b="1" i="0" u="sng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領取時請務必攜帶可證明收件人身分之有相片證件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。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endPara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3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★所有郵件及貨運包裹，</a:t>
              </a:r>
              <a:r>
                <a:rPr kumimoji="1" lang="zh-TW" altLang="en-US" sz="2200" b="1" i="0" u="sng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請務必註明收件人之宿舍、房號或所屬系所單位名稱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。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   範例：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   ■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621302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嘉義縣民雄鄉文隆村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85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號 綠園一舍○○○寢室○床○○○同學 收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   ■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621302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嘉義縣民雄鄉文隆村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85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srgbClr val="4472C4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號 ○○系○○○同學 收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sp>
          <p:nvSpPr>
            <p:cNvPr id="15" name="文字方塊 14"/>
            <p:cNvSpPr txBox="1"/>
            <p:nvPr/>
          </p:nvSpPr>
          <p:spPr>
            <a:xfrm>
              <a:off x="9767395" y="3287823"/>
              <a:ext cx="1384509" cy="80021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◄</a:t>
              </a:r>
              <a:r>
                <a: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信件專區  </a:t>
              </a:r>
              <a:endPara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微軟正黑體"/>
                <a:cs typeface="+mn-cs"/>
              </a:endParaRP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   網頁</a:t>
              </a:r>
            </a:p>
          </p:txBody>
        </p:sp>
      </p:grpSp>
      <p:grpSp>
        <p:nvGrpSpPr>
          <p:cNvPr id="14" name="群組 13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17" name="群組 16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19" name="圓角矩形 18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20" name="橢圓 19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18" name="圖片 17"/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pic>
        <p:nvPicPr>
          <p:cNvPr id="5" name="圖片 4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397" y="3062207"/>
            <a:ext cx="1080000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3380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9" name="文字方塊 11">
            <a:extLst>
              <a:ext uri="{FF2B5EF4-FFF2-40B4-BE49-F238E27FC236}">
                <a16:creationId xmlns:a16="http://schemas.microsoft.com/office/drawing/2014/main" id="{813C74EA-9513-0C57-8D66-FA00C2FB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288000"/>
            <a:ext cx="3416320" cy="64633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民雄校區總務組</a:t>
            </a:r>
          </a:p>
        </p:txBody>
      </p:sp>
      <p:sp>
        <p:nvSpPr>
          <p:cNvPr id="11" name="矩形 1">
            <a:extLst>
              <a:ext uri="{FF2B5EF4-FFF2-40B4-BE49-F238E27FC236}">
                <a16:creationId xmlns:a16="http://schemas.microsoft.com/office/drawing/2014/main" id="{46810890-BEDA-7FAB-FBED-DAFB3C22A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90589" y="948073"/>
            <a:ext cx="2012089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小叮嚀</a:t>
            </a:r>
            <a:r>
              <a:rPr kumimoji="1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!!!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19" name="群組 18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20" name="群組 19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22" name="圓角矩形 21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23" name="橢圓 22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21" name="圖片 20"/>
            <p:cNvPicPr>
              <a:picLocks noChangeAspect="1"/>
            </p:cNvPicPr>
            <p:nvPr/>
          </p:nvPicPr>
          <p:blipFill>
            <a:blip r:embed="rId3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grpSp>
        <p:nvGrpSpPr>
          <p:cNvPr id="8" name="群組 7"/>
          <p:cNvGrpSpPr/>
          <p:nvPr/>
        </p:nvGrpSpPr>
        <p:grpSpPr>
          <a:xfrm>
            <a:off x="1319358" y="1082480"/>
            <a:ext cx="10538370" cy="4833059"/>
            <a:chOff x="1319358" y="1082480"/>
            <a:chExt cx="10538370" cy="4833059"/>
          </a:xfrm>
        </p:grpSpPr>
        <p:sp>
          <p:nvSpPr>
            <p:cNvPr id="15" name="Rectangle 3"/>
            <p:cNvSpPr txBox="1">
              <a:spLocks noChangeArrowheads="1"/>
            </p:cNvSpPr>
            <p:nvPr/>
          </p:nvSpPr>
          <p:spPr bwMode="auto">
            <a:xfrm>
              <a:off x="1319358" y="1082480"/>
              <a:ext cx="10538370" cy="4833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t"/>
            <a:lstStyle>
              <a:lvl1pPr marL="342900" indent="-342900">
                <a:spcBef>
                  <a:spcPct val="20000"/>
                </a:spcBef>
                <a:buChar char="•"/>
                <a:defRPr kumimoji="1" sz="32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28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新細明體" panose="02020500000000000000" pitchFamily="18" charset="-12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       公車：</a:t>
              </a:r>
              <a:endParaRPr kumimoji="1" lang="en-US" altLang="zh-TW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民雄校區大門口斜坡下方馬路旁設有公車站牌、馬路對面設有公車亭，站名為「嘉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大民雄校區」，可於民雄總務組網頁查閱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學校首頁→總務處→民雄總務組→ 民雄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校區平面圖及交通資訊 →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 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民雄校區交通資訊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hlinkClick r:id="rId4"/>
                </a:rPr>
                <a:t>https://website.ncyu.edu.tw/ms1300/Contents?nodeId=41674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。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最新資訊請以公路客運即時動態資訊網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(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  <a:hlinkClick r:id="rId5"/>
                </a:rPr>
                <a:t>https://www.taiwanbus.tw/ebuspage/Default.aspx?lan=C</a:t>
              </a:r>
              <a:r>
                <a:rPr kumimoji="1" lang="en-US" altLang="zh-TW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)</a:t>
              </a: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公告為準，可於該網頁輸入「嘉大民雄校區」搜尋停靠本站之公車路線、時刻表及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ts val="6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r>
                <a:rPr kumimoji="1" lang="zh-TW" altLang="en-US" sz="2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微軟正黑體" panose="020B0604030504040204" pitchFamily="34" charset="-120"/>
                  <a:ea typeface="微軟正黑體" panose="020B0604030504040204" pitchFamily="34" charset="-120"/>
                  <a:cs typeface="+mn-cs"/>
                </a:rPr>
                <a:t>相關動態</a:t>
              </a: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40000"/>
                </a:spcBef>
                <a:spcAft>
                  <a:spcPct val="0"/>
                </a:spcAft>
                <a:buClr>
                  <a:srgbClr val="99CC00"/>
                </a:buClr>
                <a:buSzPct val="90000"/>
                <a:buFontTx/>
                <a:buNone/>
                <a:tabLst/>
                <a:defRPr/>
              </a:pPr>
              <a:endParaRPr kumimoji="1" lang="en-US" altLang="zh-TW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endParaRPr>
            </a:p>
          </p:txBody>
        </p:sp>
        <p:pic>
          <p:nvPicPr>
            <p:cNvPr id="26" name="Picture 2" descr="https://tse1.mm.bing.net/th?id=OIP.PDGXDNs7TJYE0cRy5URTIQHaE5&amp;pid=Api&amp;P=0&amp;h=180"/>
            <p:cNvPicPr>
              <a:picLocks noChangeAspect="1" noChangeArrowheads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54718" y="1091836"/>
              <a:ext cx="596074" cy="3944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群組 6"/>
          <p:cNvGrpSpPr/>
          <p:nvPr/>
        </p:nvGrpSpPr>
        <p:grpSpPr>
          <a:xfrm>
            <a:off x="2778097" y="4383124"/>
            <a:ext cx="3734102" cy="1812673"/>
            <a:chOff x="2759047" y="4325974"/>
            <a:chExt cx="3734102" cy="1812673"/>
          </a:xfrm>
        </p:grpSpPr>
        <p:grpSp>
          <p:nvGrpSpPr>
            <p:cNvPr id="12" name="群組 11"/>
            <p:cNvGrpSpPr/>
            <p:nvPr/>
          </p:nvGrpSpPr>
          <p:grpSpPr>
            <a:xfrm>
              <a:off x="2759047" y="5492316"/>
              <a:ext cx="3734102" cy="646331"/>
              <a:chOff x="5181502" y="6255212"/>
              <a:chExt cx="3644990" cy="690589"/>
            </a:xfrm>
          </p:grpSpPr>
          <p:sp>
            <p:nvSpPr>
              <p:cNvPr id="16" name="文字方塊 15"/>
              <p:cNvSpPr txBox="1"/>
              <p:nvPr/>
            </p:nvSpPr>
            <p:spPr>
              <a:xfrm>
                <a:off x="6964307" y="6255212"/>
                <a:ext cx="1862185" cy="690589"/>
              </a:xfrm>
              <a:prstGeom prst="rect">
                <a:avLst/>
              </a:prstGeom>
              <a:solidFill>
                <a:srgbClr val="F4F1DE"/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▲公路客運即時動態資訊網</a:t>
                </a:r>
              </a:p>
            </p:txBody>
          </p:sp>
          <p:sp>
            <p:nvSpPr>
              <p:cNvPr id="18" name="文字方塊 17"/>
              <p:cNvSpPr txBox="1"/>
              <p:nvPr/>
            </p:nvSpPr>
            <p:spPr>
              <a:xfrm>
                <a:off x="5181502" y="6267496"/>
                <a:ext cx="1677322" cy="646331"/>
              </a:xfrm>
              <a:prstGeom prst="rect">
                <a:avLst/>
              </a:prstGeom>
              <a:solidFill>
                <a:srgbClr val="F4F1DE"/>
              </a:solidFill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▲民雄校區</a:t>
                </a:r>
                <a:endParaRPr kumimoji="0" lang="en-US" altLang="zh-TW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 交通資訊</a:t>
                </a:r>
              </a:p>
            </p:txBody>
          </p:sp>
        </p:grpSp>
        <p:pic>
          <p:nvPicPr>
            <p:cNvPr id="5" name="圖片 4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78214" y="4325974"/>
              <a:ext cx="1080000" cy="1080000"/>
            </a:xfrm>
            <a:prstGeom prst="rect">
              <a:avLst/>
            </a:prstGeom>
          </p:spPr>
        </p:pic>
        <p:pic>
          <p:nvPicPr>
            <p:cNvPr id="6" name="圖片 5"/>
            <p:cNvPicPr>
              <a:picLocks noChangeAspect="1"/>
            </p:cNvPicPr>
            <p:nvPr/>
          </p:nvPicPr>
          <p:blipFill>
            <a:blip r:embed="rId8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999297" y="4325974"/>
              <a:ext cx="1080000" cy="1080000"/>
            </a:xfrm>
            <a:prstGeom prst="rect">
              <a:avLst/>
            </a:prstGeom>
          </p:spPr>
        </p:pic>
      </p:grpSp>
      <p:pic>
        <p:nvPicPr>
          <p:cNvPr id="10" name="圖片 9">
            <a:extLst>
              <a:ext uri="{FF2B5EF4-FFF2-40B4-BE49-F238E27FC236}">
                <a16:creationId xmlns:a16="http://schemas.microsoft.com/office/drawing/2014/main" id="{38E4247D-DB9C-48F1-A147-1E35498A9A21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8438" y="4271412"/>
            <a:ext cx="529437" cy="529437"/>
          </a:xfrm>
          <a:prstGeom prst="rect">
            <a:avLst/>
          </a:prstGeom>
        </p:spPr>
      </p:pic>
      <p:sp>
        <p:nvSpPr>
          <p:cNvPr id="14" name="文字方塊 13">
            <a:extLst>
              <a:ext uri="{FF2B5EF4-FFF2-40B4-BE49-F238E27FC236}">
                <a16:creationId xmlns:a16="http://schemas.microsoft.com/office/drawing/2014/main" id="{FF78BD94-7EEB-4793-80BF-2A8380A6C231}"/>
              </a:ext>
            </a:extLst>
          </p:cNvPr>
          <p:cNvSpPr txBox="1"/>
          <p:nvPr/>
        </p:nvSpPr>
        <p:spPr>
          <a:xfrm>
            <a:off x="7177875" y="4369962"/>
            <a:ext cx="4367734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另設有</a:t>
            </a:r>
            <a:r>
              <a:rPr kumimoji="1" lang="en-US" altLang="zh-TW" sz="22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Youbike</a:t>
            </a: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站點位於校門口。</a:t>
            </a:r>
          </a:p>
        </p:txBody>
      </p:sp>
      <p:pic>
        <p:nvPicPr>
          <p:cNvPr id="24" name="圖片 23">
            <a:extLst>
              <a:ext uri="{FF2B5EF4-FFF2-40B4-BE49-F238E27FC236}">
                <a16:creationId xmlns:a16="http://schemas.microsoft.com/office/drawing/2014/main" id="{375189C8-B2C7-4B75-A947-DA8C81426934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3282" y="4780546"/>
            <a:ext cx="2653262" cy="198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2111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群組 2"/>
          <p:cNvGrpSpPr/>
          <p:nvPr/>
        </p:nvGrpSpPr>
        <p:grpSpPr>
          <a:xfrm>
            <a:off x="449724" y="14126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6" name="文字方塊 11">
            <a:extLst>
              <a:ext uri="{FF2B5EF4-FFF2-40B4-BE49-F238E27FC236}">
                <a16:creationId xmlns:a16="http://schemas.microsoft.com/office/drawing/2014/main" id="{813C74EA-9513-0C57-8D66-FA00C2FB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288000"/>
            <a:ext cx="5939452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駐衛警察隊</a:t>
            </a:r>
            <a:r>
              <a:rPr kumimoji="1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(</a:t>
            </a: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含各校區警衛室</a:t>
            </a:r>
            <a:r>
              <a:rPr kumimoji="1" lang="en-US" altLang="zh-TW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)</a:t>
            </a:r>
            <a:endParaRPr kumimoji="1" lang="zh-TW" alt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4874AA2F-35A0-E3B7-C693-A4267A386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0" y="1080000"/>
            <a:ext cx="395190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業務職掌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31F4E083-1087-62A5-4675-A0DE8ADAF7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4069" y="1584000"/>
            <a:ext cx="4701931" cy="301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學校對外服務及諮詢窗口。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73050" marR="0" lvl="0" indent="-27305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汽、機車入校管制，來賓車輛引導。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校園安全安寧之維護及巡邏。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處理各類緊急、突發事件。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校園可疑人、事、物處理。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各類野生動物之通報與處理。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zh-TW" alt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車輛管理委員會業務。</a:t>
            </a: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1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1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•"/>
              <a:tabLst/>
              <a:defRPr/>
            </a:pPr>
            <a:endParaRPr kumimoji="1" lang="en-US" altLang="zh-TW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D60D3FC0-11CB-6777-A3C5-FCC99FA58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68797" y="4439304"/>
            <a:ext cx="6856371" cy="196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179388" marR="0" lvl="0" indent="-1793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駐衛警察隊聯絡電話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05-2717151</a:t>
            </a:r>
          </a:p>
          <a:p>
            <a:pPr marL="179388" marR="0" lvl="0" indent="-1793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車輛管理委員會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05-2717148</a:t>
            </a: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駐警隊網頁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  <a:hlinkClick r:id="rId4"/>
              </a:rPr>
              <a:t>https://website.ncyu.edu.tw/pldll</a:t>
            </a: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179388" marR="0" lvl="0" indent="-179388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車輛管理委員會業務</a:t>
            </a:r>
            <a:r>
              <a:rPr kumimoji="0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  <a:hlinkClick r:id="rId5"/>
              </a:rPr>
              <a:t>https://website.ncyu.edu.tw/ctmc</a:t>
            </a:r>
            <a:endParaRPr kumimoji="0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1" lang="en-US" altLang="zh-TW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1" name="矩形 1">
            <a:extLst>
              <a:ext uri="{FF2B5EF4-FFF2-40B4-BE49-F238E27FC236}">
                <a16:creationId xmlns:a16="http://schemas.microsoft.com/office/drawing/2014/main" id="{46810890-BEDA-7FAB-FBED-DAFB3C22A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20000" y="1080000"/>
            <a:ext cx="181331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小叮嚀</a:t>
            </a:r>
            <a:r>
              <a:rPr kumimoji="1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!!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EDBEA1B6-2CF4-E50B-9661-1AF35FD032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1656555"/>
            <a:ext cx="5254513" cy="247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6700" indent="-266700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273050" marR="0" lvl="0" indent="-273050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深夜後欲離開系、館，若有任何安全上的疑慮，可電話聯絡警衛室協助，警衛人員將至現場陪同離開。</a:t>
            </a:r>
            <a:endParaRPr kumimoji="1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73050" marR="0" lvl="0" indent="-273050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校園各類緊急、突發、意外 事件</a:t>
            </a: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24</a:t>
            </a: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小時連絡電話 各校區校園內皆設有緊急聯絡電話。</a:t>
            </a:r>
            <a:endParaRPr kumimoji="1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73050" marR="0" lvl="0" indent="-273050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車證申請請多利用</a:t>
            </a:r>
            <a:r>
              <a:rPr kumimoji="1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ATM</a:t>
            </a:r>
            <a:r>
              <a:rPr kumimoji="1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繳費，避免人工繳費耗時排隊。</a:t>
            </a:r>
            <a:endParaRPr kumimoji="1" lang="en-US" altLang="zh-TW" sz="1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73050" marR="0" lvl="0" indent="-273050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  <a:p>
            <a:pPr marL="273050" marR="0" lvl="0" indent="-273050" algn="just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1" lang="en-US" altLang="zh-TW" sz="2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grpSp>
        <p:nvGrpSpPr>
          <p:cNvPr id="14" name="群組 13"/>
          <p:cNvGrpSpPr/>
          <p:nvPr/>
        </p:nvGrpSpPr>
        <p:grpSpPr>
          <a:xfrm>
            <a:off x="8525169" y="321851"/>
            <a:ext cx="2825344" cy="626400"/>
            <a:chOff x="8522426" y="356170"/>
            <a:chExt cx="2825344" cy="626400"/>
          </a:xfrm>
        </p:grpSpPr>
        <p:grpSp>
          <p:nvGrpSpPr>
            <p:cNvPr id="15" name="群組 14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17" name="圓角矩形 16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18" name="橢圓 17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16" name="圖片 15"/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452" y="4872708"/>
            <a:ext cx="594079" cy="594079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671146" y="4052148"/>
            <a:ext cx="6096000" cy="7786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263525" marR="0" lvl="0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蘭潭警衛室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05-271-7155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 民雄警衛室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05-206-8195 </a:t>
            </a:r>
          </a:p>
          <a:p>
            <a:pPr marL="263525" marR="0" lvl="0" indent="0" algn="l" defTabSz="914400" rtl="0" eaLnBrk="1" fontAlgn="auto" latinLnBrk="0" hangingPunct="1">
              <a:lnSpc>
                <a:spcPct val="11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新民警衛室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05-273-2964 </a:t>
            </a:r>
            <a:r>
              <a:rPr kumimoji="0" lang="zh-TW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林森警衛室 </a:t>
            </a:r>
            <a:r>
              <a:rPr kumimoji="0" lang="en-US" altLang="zh-TW" sz="1800" b="1" i="0" u="none" strike="noStrike" kern="1200" cap="none" spc="0" normalizeH="0" baseline="0" noProof="0" dirty="0">
                <a:ln>
                  <a:noFill/>
                </a:ln>
                <a:solidFill>
                  <a:srgbClr val="4472C4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05-273-2416</a:t>
            </a:r>
          </a:p>
        </p:txBody>
      </p:sp>
      <p:pic>
        <p:nvPicPr>
          <p:cNvPr id="19" name="圖片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5168" y="5305923"/>
            <a:ext cx="628051" cy="628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9012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文字方塊 20"/>
          <p:cNvSpPr txBox="1"/>
          <p:nvPr/>
        </p:nvSpPr>
        <p:spPr>
          <a:xfrm>
            <a:off x="5490000" y="3600000"/>
            <a:ext cx="56388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indent="-216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TW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公車資訊</a:t>
            </a:r>
          </a:p>
          <a:p>
            <a:pPr marL="179388" lvl="0"/>
            <a:r>
              <a:rPr kumimoji="0" lang="zh-TW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嘉義市公車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  </a:t>
            </a:r>
            <a:r>
              <a:rPr kumimoji="0" lang="en-US" altLang="zh-TW" sz="1600" b="1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  <a:hlinkClick r:id="rId2"/>
              </a:rPr>
              <a:t>嘉義市政府交通處-市區公車路線圖、即時動態及時刻表</a:t>
            </a:r>
            <a:r>
              <a:rPr kumimoji="0" lang="en-US" altLang="zh-TW" sz="1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  <a:hlinkClick r:id="rId2"/>
              </a:rPr>
              <a:t> </a:t>
            </a:r>
            <a:r>
              <a:rPr lang="en-US" altLang="zh-TW" sz="1600" b="1" u="sng" dirty="0">
                <a:solidFill>
                  <a:prstClr val="black"/>
                </a:solidFill>
                <a:latin typeface="微軟正黑體"/>
                <a:hlinkClick r:id="rId2"/>
              </a:rPr>
              <a:t>(https://traffic.chiayi.gov.tw/Default.aspx)</a:t>
            </a:r>
            <a:endParaRPr kumimoji="0" lang="zh-TW" altLang="zh-TW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179388" lvl="0"/>
            <a:r>
              <a:rPr kumimoji="0" lang="zh-TW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嘉義縣公車處</a:t>
            </a:r>
            <a:r>
              <a:rPr kumimoji="0" lang="en-US" altLang="zh-TW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 </a:t>
            </a:r>
            <a:r>
              <a:rPr kumimoji="0" lang="en-US" altLang="zh-TW" sz="1600" b="1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  <a:hlinkClick r:id="rId3"/>
              </a:rPr>
              <a:t>各路線時刻表</a:t>
            </a:r>
            <a:r>
              <a:rPr lang="en-US" altLang="zh-TW" sz="1600" b="1" u="sng" dirty="0">
                <a:solidFill>
                  <a:prstClr val="black"/>
                </a:solidFill>
                <a:latin typeface="微軟正黑體"/>
                <a:hlinkClick r:id="rId3"/>
              </a:rPr>
              <a:t> (https://bus.cyhg.gov.tw/)</a:t>
            </a:r>
            <a:endParaRPr kumimoji="0" lang="zh-TW" altLang="zh-TW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  <a:p>
            <a:pPr marL="179388"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另市區至新民校區、蘭潭校區均有</a:t>
            </a:r>
            <a:r>
              <a:rPr kumimoji="0" lang="en-US" altLang="zh-TW" sz="16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youbike</a:t>
            </a:r>
            <a:r>
              <a:rPr kumimoji="0" lang="zh-TW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微笑可以連結至嘉義市各場域景點。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TW" altLang="zh-TW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軟正黑體"/>
              <a:ea typeface="微軟正黑體"/>
              <a:cs typeface="+mn-cs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449725" y="179870"/>
            <a:ext cx="877163" cy="1036924"/>
            <a:chOff x="449725" y="179870"/>
            <a:chExt cx="877163" cy="1036924"/>
          </a:xfrm>
        </p:grpSpPr>
        <p:pic>
          <p:nvPicPr>
            <p:cNvPr id="13" name="圖形 7">
              <a:extLst>
                <a:ext uri="{FF2B5EF4-FFF2-40B4-BE49-F238E27FC236}">
                  <a16:creationId xmlns:a16="http://schemas.microsoft.com/office/drawing/2014/main" id="{75D20B4E-D217-4D4E-8997-2073A8BDF50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rcRect b="44372"/>
            <a:stretch/>
          </p:blipFill>
          <p:spPr>
            <a:xfrm>
              <a:off x="502545" y="179870"/>
              <a:ext cx="771525" cy="667623"/>
            </a:xfrm>
            <a:prstGeom prst="rect">
              <a:avLst/>
            </a:prstGeom>
          </p:spPr>
        </p:pic>
        <p:sp>
          <p:nvSpPr>
            <p:cNvPr id="4" name="文字方塊 3"/>
            <p:cNvSpPr txBox="1"/>
            <p:nvPr/>
          </p:nvSpPr>
          <p:spPr>
            <a:xfrm>
              <a:off x="449725" y="847462"/>
              <a:ext cx="8771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rgbClr val="3A686C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rPr>
                <a:t>總務處</a:t>
              </a:r>
            </a:p>
          </p:txBody>
        </p:sp>
      </p:grpSp>
      <p:sp>
        <p:nvSpPr>
          <p:cNvPr id="6" name="文字方塊 11">
            <a:extLst>
              <a:ext uri="{FF2B5EF4-FFF2-40B4-BE49-F238E27FC236}">
                <a16:creationId xmlns:a16="http://schemas.microsoft.com/office/drawing/2014/main" id="{813C74EA-9513-0C57-8D66-FA00C2FBC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40000" y="288000"/>
            <a:ext cx="3412726" cy="646331"/>
          </a:xfrm>
          <a:prstGeom prst="rect">
            <a:avLst/>
          </a:prstGeom>
          <a:solidFill>
            <a:srgbClr val="00B0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新民聯合辦公室</a:t>
            </a:r>
          </a:p>
        </p:txBody>
      </p:sp>
      <p:sp>
        <p:nvSpPr>
          <p:cNvPr id="8" name="矩形 1">
            <a:extLst>
              <a:ext uri="{FF2B5EF4-FFF2-40B4-BE49-F238E27FC236}">
                <a16:creationId xmlns:a16="http://schemas.microsoft.com/office/drawing/2014/main" id="{4874AA2F-35A0-E3B7-C693-A4267A3864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40000" y="1080000"/>
            <a:ext cx="198918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業務職掌：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D60D3FC0-11CB-6777-A3C5-FCC99FA58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8000" y="5436000"/>
            <a:ext cx="591740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新民聯合辦公室總務電話</a:t>
            </a:r>
            <a:r>
              <a:rPr kumimoji="1" lang="en-US" altLang="zh-TW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:05-2731961-2</a:t>
            </a:r>
          </a:p>
        </p:txBody>
      </p:sp>
      <p:grpSp>
        <p:nvGrpSpPr>
          <p:cNvPr id="14" name="群組 13"/>
          <p:cNvGrpSpPr/>
          <p:nvPr/>
        </p:nvGrpSpPr>
        <p:grpSpPr>
          <a:xfrm>
            <a:off x="1440000" y="1692000"/>
            <a:ext cx="3636000" cy="3862648"/>
            <a:chOff x="859000" y="2001324"/>
            <a:chExt cx="5158090" cy="472454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" name="六邊形 14"/>
            <p:cNvSpPr/>
            <p:nvPr/>
          </p:nvSpPr>
          <p:spPr>
            <a:xfrm>
              <a:off x="859001" y="2001324"/>
              <a:ext cx="1940667" cy="1505924"/>
            </a:xfrm>
            <a:prstGeom prst="hexagon">
              <a:avLst/>
            </a:prstGeom>
            <a:solidFill>
              <a:srgbClr val="9FC8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新民校區公文信件收發管理</a:t>
              </a:r>
            </a:p>
          </p:txBody>
        </p:sp>
        <p:sp>
          <p:nvSpPr>
            <p:cNvPr id="16" name="六邊形 15"/>
            <p:cNvSpPr/>
            <p:nvPr/>
          </p:nvSpPr>
          <p:spPr>
            <a:xfrm>
              <a:off x="859000" y="3630540"/>
              <a:ext cx="1940667" cy="1505924"/>
            </a:xfrm>
            <a:prstGeom prst="hexagon">
              <a:avLst/>
            </a:prstGeom>
            <a:solidFill>
              <a:srgbClr val="82D8C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新民校區出納款項代收</a:t>
              </a:r>
            </a:p>
          </p:txBody>
        </p:sp>
        <p:sp>
          <p:nvSpPr>
            <p:cNvPr id="17" name="六邊形 16"/>
            <p:cNvSpPr/>
            <p:nvPr/>
          </p:nvSpPr>
          <p:spPr>
            <a:xfrm>
              <a:off x="2442177" y="4423131"/>
              <a:ext cx="1940667" cy="1505924"/>
            </a:xfrm>
            <a:prstGeom prst="hexagon">
              <a:avLst/>
            </a:prstGeom>
            <a:solidFill>
              <a:srgbClr val="7496C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新民校區等場地借用</a:t>
              </a:r>
            </a:p>
          </p:txBody>
        </p:sp>
        <p:sp>
          <p:nvSpPr>
            <p:cNvPr id="18" name="六邊形 17"/>
            <p:cNvSpPr/>
            <p:nvPr/>
          </p:nvSpPr>
          <p:spPr>
            <a:xfrm>
              <a:off x="4076422" y="3628180"/>
              <a:ext cx="1940667" cy="1505924"/>
            </a:xfrm>
            <a:prstGeom prst="hexagon">
              <a:avLst/>
            </a:prstGeom>
            <a:solidFill>
              <a:srgbClr val="D2B7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新民校區</a:t>
              </a:r>
              <a:endPara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學位服</a:t>
              </a:r>
              <a:endParaRPr kumimoji="0" lang="en-US" altLang="zh-TW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管理借用</a:t>
              </a:r>
            </a:p>
          </p:txBody>
        </p:sp>
        <p:sp>
          <p:nvSpPr>
            <p:cNvPr id="19" name="六邊形 18"/>
            <p:cNvSpPr/>
            <p:nvPr/>
          </p:nvSpPr>
          <p:spPr>
            <a:xfrm>
              <a:off x="2442177" y="2813619"/>
              <a:ext cx="1938596" cy="1507392"/>
            </a:xfrm>
            <a:prstGeom prst="hexagon">
              <a:avLst/>
            </a:prstGeom>
            <a:solidFill>
              <a:srgbClr val="57CB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新民校區環境</a:t>
              </a:r>
              <a:endParaRPr kumimoji="0" lang="en-US" altLang="zh-TW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綠美化</a:t>
              </a:r>
            </a:p>
          </p:txBody>
        </p:sp>
        <p:sp>
          <p:nvSpPr>
            <p:cNvPr id="20" name="六邊形 19"/>
            <p:cNvSpPr/>
            <p:nvPr/>
          </p:nvSpPr>
          <p:spPr>
            <a:xfrm>
              <a:off x="4076423" y="2001324"/>
              <a:ext cx="1940667" cy="1505924"/>
            </a:xfrm>
            <a:prstGeom prst="hexagon">
              <a:avLst/>
            </a:prstGeom>
            <a:solidFill>
              <a:srgbClr val="DBA88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環保工作</a:t>
              </a: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(</a:t>
              </a: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垃圾清運、資源回收</a:t>
              </a:r>
              <a:r>
                <a:rPr kumimoji="0" lang="en-US" altLang="zh-TW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)</a:t>
              </a:r>
              <a:endParaRPr kumimoji="0" lang="zh-TW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標楷體" panose="03000509000000000000" pitchFamily="65" charset="-120"/>
                <a:ea typeface="標楷體" panose="03000509000000000000" pitchFamily="65" charset="-120"/>
                <a:cs typeface="+mn-cs"/>
              </a:endParaRPr>
            </a:p>
          </p:txBody>
        </p:sp>
        <p:sp>
          <p:nvSpPr>
            <p:cNvPr id="22" name="六邊形 21"/>
            <p:cNvSpPr/>
            <p:nvPr/>
          </p:nvSpPr>
          <p:spPr>
            <a:xfrm>
              <a:off x="4076423" y="5219940"/>
              <a:ext cx="1940667" cy="1505924"/>
            </a:xfrm>
            <a:prstGeom prst="hexagon">
              <a:avLst/>
            </a:prstGeom>
            <a:solidFill>
              <a:srgbClr val="539E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標楷體" panose="03000509000000000000" pitchFamily="65" charset="-120"/>
                  <a:ea typeface="標楷體" panose="03000509000000000000" pitchFamily="65" charset="-120"/>
                  <a:cs typeface="+mn-cs"/>
                </a:rPr>
                <a:t>新民校區修繕業務</a:t>
              </a:r>
            </a:p>
          </p:txBody>
        </p:sp>
      </p:grpSp>
      <p:pic>
        <p:nvPicPr>
          <p:cNvPr id="2" name="圖片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9059" y="1513491"/>
            <a:ext cx="5829300" cy="2249212"/>
          </a:xfrm>
          <a:prstGeom prst="rect">
            <a:avLst/>
          </a:prstGeom>
        </p:spPr>
      </p:pic>
      <p:sp>
        <p:nvSpPr>
          <p:cNvPr id="23" name="矩形 1">
            <a:extLst>
              <a:ext uri="{FF2B5EF4-FFF2-40B4-BE49-F238E27FC236}">
                <a16:creationId xmlns:a16="http://schemas.microsoft.com/office/drawing/2014/main" id="{46810890-BEDA-7FAB-FBED-DAFB3C22A67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48384" y="1080000"/>
            <a:ext cx="287678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1" lang="zh-TW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小叮嚀</a:t>
            </a:r>
            <a:r>
              <a:rPr kumimoji="1" lang="en-US" altLang="zh-TW" sz="3200" b="1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rPr>
              <a:t>!!!</a:t>
            </a:r>
            <a:endParaRPr kumimoji="1" lang="zh-TW" altLang="en-US" sz="3200" b="0" i="0" u="none" strike="noStrike" kern="120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  <a:latin typeface="微軟正黑體" panose="020B0604030504040204" pitchFamily="34" charset="-120"/>
              <a:ea typeface="微軟正黑體" panose="020B0604030504040204" pitchFamily="34" charset="-120"/>
              <a:cs typeface="+mn-cs"/>
            </a:endParaRPr>
          </a:p>
        </p:txBody>
      </p:sp>
      <p:sp>
        <p:nvSpPr>
          <p:cNvPr id="11" name="文字方塊 10"/>
          <p:cNvSpPr txBox="1"/>
          <p:nvPr/>
        </p:nvSpPr>
        <p:spPr>
          <a:xfrm>
            <a:off x="5525564" y="5760000"/>
            <a:ext cx="44672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新民校區地址：嘉義市新民路</a:t>
            </a:r>
            <a:r>
              <a:rPr kumimoji="0" lang="en-US" altLang="zh-TW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580</a:t>
            </a:r>
            <a:r>
              <a:rPr kumimoji="0" lang="zh-TW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軟正黑體"/>
                <a:ea typeface="微軟正黑體"/>
                <a:cs typeface="+mn-cs"/>
              </a:rPr>
              <a:t>號。</a:t>
            </a:r>
          </a:p>
        </p:txBody>
      </p:sp>
      <p:grpSp>
        <p:nvGrpSpPr>
          <p:cNvPr id="24" name="群組 23"/>
          <p:cNvGrpSpPr/>
          <p:nvPr/>
        </p:nvGrpSpPr>
        <p:grpSpPr>
          <a:xfrm>
            <a:off x="8525169" y="328201"/>
            <a:ext cx="2825344" cy="626400"/>
            <a:chOff x="8522426" y="356170"/>
            <a:chExt cx="2825344" cy="626400"/>
          </a:xfrm>
        </p:grpSpPr>
        <p:grpSp>
          <p:nvGrpSpPr>
            <p:cNvPr id="25" name="群組 24"/>
            <p:cNvGrpSpPr/>
            <p:nvPr/>
          </p:nvGrpSpPr>
          <p:grpSpPr>
            <a:xfrm>
              <a:off x="8543818" y="363192"/>
              <a:ext cx="2803952" cy="619200"/>
              <a:chOff x="8543818" y="363192"/>
              <a:chExt cx="2803952" cy="619200"/>
            </a:xfrm>
          </p:grpSpPr>
          <p:sp>
            <p:nvSpPr>
              <p:cNvPr id="27" name="圓角矩形 26"/>
              <p:cNvSpPr/>
              <p:nvPr/>
            </p:nvSpPr>
            <p:spPr>
              <a:xfrm>
                <a:off x="8716403" y="432369"/>
                <a:ext cx="2631367" cy="473646"/>
              </a:xfrm>
              <a:prstGeom prst="roundRect">
                <a:avLst/>
              </a:prstGeom>
              <a:solidFill>
                <a:srgbClr val="00206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imes New Roman"/>
                    <a:ea typeface="微軟正黑體"/>
                    <a:cs typeface="+mn-cs"/>
                  </a:rPr>
                  <a:t>   </a:t>
                </a:r>
                <a:r>
                  <a:rPr kumimoji="0" lang="en-US" altLang="zh-TW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114</a:t>
                </a:r>
                <a:r>
                  <a:rPr kumimoji="0" lang="zh-TW" altLang="en-US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微軟正黑體"/>
                    <a:ea typeface="微軟正黑體"/>
                    <a:cs typeface="+mn-cs"/>
                  </a:rPr>
                  <a:t>新生始業輔導</a:t>
                </a:r>
              </a:p>
            </p:txBody>
          </p:sp>
          <p:sp>
            <p:nvSpPr>
              <p:cNvPr id="28" name="橢圓 27"/>
              <p:cNvSpPr>
                <a:spLocks/>
              </p:cNvSpPr>
              <p:nvPr/>
            </p:nvSpPr>
            <p:spPr>
              <a:xfrm>
                <a:off x="8543818" y="363192"/>
                <a:ext cx="619200" cy="6192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微軟正黑體"/>
                  <a:cs typeface="+mn-cs"/>
                </a:endParaRPr>
              </a:p>
            </p:txBody>
          </p:sp>
        </p:grpSp>
        <p:pic>
          <p:nvPicPr>
            <p:cNvPr id="26" name="圖片 25"/>
            <p:cNvPicPr>
              <a:picLocks noChangeAspect="1"/>
            </p:cNvPicPr>
            <p:nvPr/>
          </p:nvPicPr>
          <p:blipFill>
            <a:blip r:embed="rId7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22426" y="356170"/>
              <a:ext cx="669423" cy="626400"/>
            </a:xfrm>
            <a:prstGeom prst="rect">
              <a:avLst/>
            </a:prstGeom>
          </p:spPr>
        </p:pic>
      </p:grpSp>
      <p:pic>
        <p:nvPicPr>
          <p:cNvPr id="5" name="圖片 4"/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218" y="4977733"/>
            <a:ext cx="468000" cy="468000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9300" y="4977628"/>
            <a:ext cx="468000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5730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圖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8047" y="115890"/>
            <a:ext cx="8846288" cy="5807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圖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09" b="37155"/>
          <a:stretch>
            <a:fillRect/>
          </a:stretch>
        </p:blipFill>
        <p:spPr bwMode="auto">
          <a:xfrm>
            <a:off x="1648047" y="15052"/>
            <a:ext cx="8846288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矩形 3"/>
          <p:cNvSpPr>
            <a:spLocks noChangeArrowheads="1"/>
          </p:cNvSpPr>
          <p:nvPr/>
        </p:nvSpPr>
        <p:spPr bwMode="auto">
          <a:xfrm>
            <a:off x="3935413" y="3425826"/>
            <a:ext cx="4248150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endParaRPr lang="zh-TW" altLang="en-US" sz="6000" b="1">
              <a:solidFill>
                <a:srgbClr val="CC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558" name="矩形 4"/>
          <p:cNvSpPr>
            <a:spLocks noChangeArrowheads="1"/>
          </p:cNvSpPr>
          <p:nvPr/>
        </p:nvSpPr>
        <p:spPr bwMode="auto">
          <a:xfrm>
            <a:off x="2279651" y="1266826"/>
            <a:ext cx="7915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zh-TW" altLang="en-US" sz="360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3559" name="矩形 2"/>
          <p:cNvSpPr>
            <a:spLocks noChangeArrowheads="1"/>
          </p:cNvSpPr>
          <p:nvPr/>
        </p:nvSpPr>
        <p:spPr bwMode="auto">
          <a:xfrm>
            <a:off x="2127196" y="1413612"/>
            <a:ext cx="822018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校園相關公共設施及安全反應事項</a:t>
            </a:r>
            <a:endParaRPr lang="en-US" altLang="zh-TW" sz="36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請</a:t>
            </a:r>
            <a:r>
              <a:rPr lang="en-US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Email</a:t>
            </a:r>
            <a:r>
              <a:rPr lang="zh-TW" altLang="en-US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：</a:t>
            </a:r>
            <a:r>
              <a:rPr lang="en-US" altLang="zh-TW" sz="36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general@mail.ncyu.edu.tw</a:t>
            </a:r>
            <a:endParaRPr lang="zh-TW" altLang="en-US" sz="36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23560" name="Picture 12" descr="懿緯校園美景得獎作品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7091" y="2636121"/>
            <a:ext cx="7188200" cy="328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文字方塊 8"/>
          <p:cNvSpPr txBox="1"/>
          <p:nvPr/>
        </p:nvSpPr>
        <p:spPr>
          <a:xfrm>
            <a:off x="176578" y="147558"/>
            <a:ext cx="15247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誠樸  力行  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Sincerity     Action</a:t>
            </a:r>
          </a:p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創新  服務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 Innovation  Service</a:t>
            </a:r>
            <a:endParaRPr lang="zh-TW" altLang="en-US" sz="12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4031072"/>
      </p:ext>
    </p:extLst>
  </p:cSld>
  <p:clrMapOvr>
    <a:masterClrMapping/>
  </p:clrMapOvr>
  <p:transition spd="slow">
    <p:cut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圖片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40" y="204366"/>
            <a:ext cx="2451606" cy="471212"/>
          </a:xfrm>
          <a:prstGeom prst="rect">
            <a:avLst/>
          </a:prstGeom>
        </p:spPr>
      </p:pic>
      <p:sp>
        <p:nvSpPr>
          <p:cNvPr id="17" name="文字方塊 16"/>
          <p:cNvSpPr txBox="1"/>
          <p:nvPr/>
        </p:nvSpPr>
        <p:spPr>
          <a:xfrm>
            <a:off x="9576990" y="1121018"/>
            <a:ext cx="27709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TW" altLang="en-US" sz="20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誠樸  力行  創新  服務</a:t>
            </a:r>
            <a:endParaRPr lang="en-US" altLang="zh-TW" sz="20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  <a:p>
            <a:pPr algn="just"/>
            <a:r>
              <a:rPr lang="en-US" altLang="zh-TW" sz="1200" dirty="0">
                <a:latin typeface="華康細圓體(P)" panose="020F0300000000000000" pitchFamily="34" charset="-120"/>
                <a:ea typeface="華康細圓體(P)" panose="020F0300000000000000" pitchFamily="34" charset="-120"/>
              </a:rPr>
              <a:t>Sincerity     Action   Innovation  Service</a:t>
            </a:r>
            <a:endParaRPr lang="zh-TW" altLang="en-US" sz="1200" dirty="0">
              <a:latin typeface="華康細圓體(P)" panose="020F0300000000000000" pitchFamily="34" charset="-120"/>
              <a:ea typeface="華康細圓體(P)" panose="020F0300000000000000" pitchFamily="34" charset="-120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890" y="4205191"/>
            <a:ext cx="1885020" cy="1347790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962" y="4205192"/>
            <a:ext cx="1775746" cy="1331810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214" y="4205191"/>
            <a:ext cx="2002722" cy="1331810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8156" y="4214707"/>
            <a:ext cx="2007412" cy="1338274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177" y="4214707"/>
            <a:ext cx="2007412" cy="1338273"/>
          </a:xfrm>
          <a:prstGeom prst="rect">
            <a:avLst/>
          </a:prstGeom>
        </p:spPr>
      </p:pic>
      <p:sp>
        <p:nvSpPr>
          <p:cNvPr id="14" name="矩形 13"/>
          <p:cNvSpPr/>
          <p:nvPr/>
        </p:nvSpPr>
        <p:spPr>
          <a:xfrm>
            <a:off x="3035956" y="1925621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zh-TW" altLang="en-US" sz="5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簡 報 完 畢</a:t>
            </a:r>
            <a:endParaRPr lang="en-US" altLang="zh-TW" sz="5400" b="1" dirty="0">
              <a:solidFill>
                <a:srgbClr val="7030A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5400" b="1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敬 請 指 正</a:t>
            </a:r>
          </a:p>
        </p:txBody>
      </p:sp>
    </p:spTree>
    <p:extLst>
      <p:ext uri="{BB962C8B-B14F-4D97-AF65-F5344CB8AC3E}">
        <p14:creationId xmlns:p14="http://schemas.microsoft.com/office/powerpoint/2010/main" val="2615921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模板">
      <a:majorFont>
        <a:latin typeface="Times New Roman"/>
        <a:ea typeface="微軟正黑體"/>
        <a:cs typeface=""/>
      </a:majorFont>
      <a:minorFont>
        <a:latin typeface="Times New Roman"/>
        <a:ea typeface="微軟正黑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1986</TotalTime>
  <Words>1770</Words>
  <Application>Microsoft Office PowerPoint</Application>
  <PresentationFormat>寬螢幕</PresentationFormat>
  <Paragraphs>218</Paragraphs>
  <Slides>14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3" baseType="lpstr">
      <vt:lpstr>華康細圓體(P)</vt:lpstr>
      <vt:lpstr>微軟正黑體</vt:lpstr>
      <vt:lpstr>PMingLiU</vt:lpstr>
      <vt:lpstr>標楷體</vt:lpstr>
      <vt:lpstr>Arial</vt:lpstr>
      <vt:lpstr>Calibri</vt:lpstr>
      <vt:lpstr>Times New Roman</vt:lpstr>
      <vt:lpstr>Wingdings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忠寬 林</dc:creator>
  <cp:lastModifiedBy>user</cp:lastModifiedBy>
  <cp:revision>143</cp:revision>
  <cp:lastPrinted>2025-08-26T00:53:51Z</cp:lastPrinted>
  <dcterms:created xsi:type="dcterms:W3CDTF">2021-08-02T08:56:24Z</dcterms:created>
  <dcterms:modified xsi:type="dcterms:W3CDTF">2025-08-27T05:56:38Z</dcterms:modified>
</cp:coreProperties>
</file>