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 snapToGrid="0">
      <p:cViewPr varScale="1">
        <p:scale>
          <a:sx n="56" d="100"/>
          <a:sy n="56" d="100"/>
        </p:scale>
        <p:origin x="265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859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3438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8698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151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263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99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829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504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371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6255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5197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2608C-A223-41EB-9DA9-C6A8446442E0}" type="datetimeFigureOut">
              <a:rPr lang="zh-TW" altLang="en-US" smtClean="0"/>
              <a:t>2026/6/16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E446A-659C-4FB1-9132-A3CE3F2979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092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0BA46A67-FE28-F279-DBBD-54F7A27902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824038"/>
              </p:ext>
            </p:extLst>
          </p:nvPr>
        </p:nvGraphicFramePr>
        <p:xfrm>
          <a:off x="429040" y="1432627"/>
          <a:ext cx="5999920" cy="6913578"/>
        </p:xfrm>
        <a:graphic>
          <a:graphicData uri="http://schemas.openxmlformats.org/drawingml/2006/table">
            <a:tbl>
              <a:tblPr firstRow="1" firstCol="1" bandRow="1"/>
              <a:tblGrid>
                <a:gridCol w="1157089">
                  <a:extLst>
                    <a:ext uri="{9D8B030D-6E8A-4147-A177-3AD203B41FA5}">
                      <a16:colId xmlns:a16="http://schemas.microsoft.com/office/drawing/2014/main" val="1592465272"/>
                    </a:ext>
                  </a:extLst>
                </a:gridCol>
                <a:gridCol w="1308384">
                  <a:extLst>
                    <a:ext uri="{9D8B030D-6E8A-4147-A177-3AD203B41FA5}">
                      <a16:colId xmlns:a16="http://schemas.microsoft.com/office/drawing/2014/main" val="1691861898"/>
                    </a:ext>
                  </a:extLst>
                </a:gridCol>
                <a:gridCol w="1002196">
                  <a:extLst>
                    <a:ext uri="{9D8B030D-6E8A-4147-A177-3AD203B41FA5}">
                      <a16:colId xmlns:a16="http://schemas.microsoft.com/office/drawing/2014/main" val="2725086886"/>
                    </a:ext>
                  </a:extLst>
                </a:gridCol>
                <a:gridCol w="1201003">
                  <a:extLst>
                    <a:ext uri="{9D8B030D-6E8A-4147-A177-3AD203B41FA5}">
                      <a16:colId xmlns:a16="http://schemas.microsoft.com/office/drawing/2014/main" val="3431643259"/>
                    </a:ext>
                  </a:extLst>
                </a:gridCol>
                <a:gridCol w="1331248">
                  <a:extLst>
                    <a:ext uri="{9D8B030D-6E8A-4147-A177-3AD203B41FA5}">
                      <a16:colId xmlns:a16="http://schemas.microsoft.com/office/drawing/2014/main" val="2563993266"/>
                    </a:ext>
                  </a:extLst>
                </a:gridCol>
              </a:tblGrid>
              <a:tr h="262378"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時</a:t>
                      </a:r>
                      <a:r>
                        <a:rPr lang="zh-TW" altLang="en-US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 </a:t>
                      </a: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間</a:t>
                      </a:r>
                      <a:endParaRPr lang="zh-TW" sz="18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名稱</a:t>
                      </a:r>
                      <a:endParaRPr lang="zh-TW" sz="18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alt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8</a:t>
                      </a: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</a:t>
                      </a:r>
                      <a:r>
                        <a:rPr lang="en-US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altLang="en-US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日（一）</a:t>
                      </a: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9</a:t>
                      </a:r>
                      <a:r>
                        <a:rPr lang="zh-TW" altLang="en-US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altLang="en-US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</a:t>
                      </a: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二）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7041588"/>
                  </a:ext>
                </a:extLst>
              </a:tr>
              <a:tr h="271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地點</a:t>
                      </a:r>
                      <a:endParaRPr lang="zh-TW" sz="18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主持人</a:t>
                      </a:r>
                      <a:endParaRPr lang="zh-TW" sz="18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8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</a:t>
                      </a:r>
                      <a:endParaRPr lang="zh-TW" sz="18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8220061"/>
                  </a:ext>
                </a:extLst>
              </a:tr>
              <a:tr h="74371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開幕表演活動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-3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黃文理學務長</a:t>
                      </a:r>
                      <a:endParaRPr lang="zh-TW" sz="1600" b="1" kern="100" spc="-3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各院系時間：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•系主任及導師致詞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•系學會會長致詞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•系所資源暨設備介紹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•系學會交流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•系隊介紹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•系所經常參與社團介紹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•新生自我介紹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•各處室相關資料發放</a:t>
                      </a:r>
                      <a:endParaRPr lang="zh-TW" sz="16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400" b="1" kern="100" spc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 </a:t>
                      </a:r>
                      <a:endParaRPr lang="zh-TW" sz="1400" b="1" kern="100" spc="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0829333"/>
                  </a:ext>
                </a:extLst>
              </a:tr>
              <a:tr h="92609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校長致詞暨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各單位業務介紹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林翰謙校長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120910"/>
                  </a:ext>
                </a:extLst>
              </a:tr>
              <a:tr h="42460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10-10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休息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2236369"/>
                  </a:ext>
                </a:extLst>
              </a:tr>
              <a:tr h="119147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20-11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品德教育講座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待聘</a:t>
                      </a: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533892"/>
                  </a:ext>
                </a:extLst>
              </a:tr>
              <a:tr h="42460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11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50-13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午餐、休息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824370"/>
                  </a:ext>
                </a:extLst>
              </a:tr>
              <a:tr h="42460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13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「嘉大人講古」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0425596"/>
                  </a:ext>
                </a:extLst>
              </a:tr>
              <a:tr h="42591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00-14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UCAN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施測、心理量表施測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9384774"/>
                  </a:ext>
                </a:extLst>
              </a:tr>
              <a:tr h="606355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50-15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學生兵役資料校正、學生安全聯絡卡發放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瓶中信（給未來自己的一封信）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6498982"/>
                  </a:ext>
                </a:extLst>
              </a:tr>
              <a:tr h="501404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15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30-17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地震避難防護教育及校內複合式安全宣導等活動，最後實施校園巡禮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(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含疏散演練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)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，校園留影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286774"/>
                  </a:ext>
                </a:extLst>
              </a:tr>
              <a:tr h="461411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17</a:t>
                      </a:r>
                      <a:r>
                        <a:rPr lang="en-US" alt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賦歸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7607" marR="57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5072749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FA578B32-D46B-E036-C0C6-497D27996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82" y="724741"/>
            <a:ext cx="68210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國立嘉義大學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 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115 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學年度新生始業輔導程序表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rgbClr val="25A2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(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rgbClr val="25A2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蘭潭校區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rgbClr val="25A2FF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)</a:t>
            </a:r>
            <a:endParaRPr kumimoji="0" lang="en-US" altLang="zh-TW" sz="2200" b="1" i="0" u="none" strike="noStrike" cap="none" spc="-150" normalizeH="0" baseline="0" dirty="0">
              <a:ln>
                <a:noFill/>
              </a:ln>
              <a:solidFill>
                <a:srgbClr val="25A2FF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12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103126-3D12-7FD1-B863-A75AA509E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5B2C6BF2-75E8-4EC3-3054-68E5B71D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82" y="724741"/>
            <a:ext cx="68210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國立嘉義大學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 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115 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學年度新生始業輔導程序表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(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民雄校區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)</a:t>
            </a:r>
            <a:endParaRPr kumimoji="0" lang="en-US" altLang="zh-TW" sz="2200" b="1" i="0" u="none" strike="noStrike" cap="none" spc="-150" normalizeH="0" baseline="0" dirty="0">
              <a:ln>
                <a:noFill/>
              </a:ln>
              <a:solidFill>
                <a:schemeClr val="accent2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2576C338-36B4-A158-4C3F-58ED5DA62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385408"/>
              </p:ext>
            </p:extLst>
          </p:nvPr>
        </p:nvGraphicFramePr>
        <p:xfrm>
          <a:off x="361950" y="1417237"/>
          <a:ext cx="6124927" cy="6834393"/>
        </p:xfrm>
        <a:graphic>
          <a:graphicData uri="http://schemas.openxmlformats.org/drawingml/2006/table">
            <a:tbl>
              <a:tblPr firstRow="1" firstCol="1" bandRow="1"/>
              <a:tblGrid>
                <a:gridCol w="1276350">
                  <a:extLst>
                    <a:ext uri="{9D8B030D-6E8A-4147-A177-3AD203B41FA5}">
                      <a16:colId xmlns:a16="http://schemas.microsoft.com/office/drawing/2014/main" val="1384194160"/>
                    </a:ext>
                  </a:extLst>
                </a:gridCol>
                <a:gridCol w="1208214">
                  <a:extLst>
                    <a:ext uri="{9D8B030D-6E8A-4147-A177-3AD203B41FA5}">
                      <a16:colId xmlns:a16="http://schemas.microsoft.com/office/drawing/2014/main" val="1480028126"/>
                    </a:ext>
                  </a:extLst>
                </a:gridCol>
                <a:gridCol w="239586">
                  <a:extLst>
                    <a:ext uri="{9D8B030D-6E8A-4147-A177-3AD203B41FA5}">
                      <a16:colId xmlns:a16="http://schemas.microsoft.com/office/drawing/2014/main" val="1288956830"/>
                    </a:ext>
                  </a:extLst>
                </a:gridCol>
                <a:gridCol w="781049">
                  <a:extLst>
                    <a:ext uri="{9D8B030D-6E8A-4147-A177-3AD203B41FA5}">
                      <a16:colId xmlns:a16="http://schemas.microsoft.com/office/drawing/2014/main" val="1434959122"/>
                    </a:ext>
                  </a:extLst>
                </a:gridCol>
                <a:gridCol w="145232">
                  <a:extLst>
                    <a:ext uri="{9D8B030D-6E8A-4147-A177-3AD203B41FA5}">
                      <a16:colId xmlns:a16="http://schemas.microsoft.com/office/drawing/2014/main" val="2373732039"/>
                    </a:ext>
                  </a:extLst>
                </a:gridCol>
                <a:gridCol w="1067354">
                  <a:extLst>
                    <a:ext uri="{9D8B030D-6E8A-4147-A177-3AD203B41FA5}">
                      <a16:colId xmlns:a16="http://schemas.microsoft.com/office/drawing/2014/main" val="1543148904"/>
                    </a:ext>
                  </a:extLst>
                </a:gridCol>
                <a:gridCol w="1407142">
                  <a:extLst>
                    <a:ext uri="{9D8B030D-6E8A-4147-A177-3AD203B41FA5}">
                      <a16:colId xmlns:a16="http://schemas.microsoft.com/office/drawing/2014/main" val="2567055227"/>
                    </a:ext>
                  </a:extLst>
                </a:gridCol>
              </a:tblGrid>
              <a:tr h="268854"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時間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名稱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8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日（一）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9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日（二）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732352"/>
                  </a:ext>
                </a:extLst>
              </a:tr>
              <a:tr h="3522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地點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endParaRPr lang="zh-TW" sz="1600" kern="100" dirty="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主持人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293173"/>
                  </a:ext>
                </a:extLst>
              </a:tr>
              <a:tr h="320361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08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30-09:00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「嘉大人講古」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spc="1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各院系時間</a:t>
                      </a:r>
                      <a:r>
                        <a:rPr 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：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•系主任及導師致詞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•系學會會長致詞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•系所資源暨設備介紹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•系學會交流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•系隊介紹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•系所經常參與社團介紹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</a:t>
                      </a: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新生自我介紹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•各處室相關資料發放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 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279777"/>
                  </a:ext>
                </a:extLst>
              </a:tr>
              <a:tr h="320361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09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00-09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UCAN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施測、心理量表施測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906711"/>
                  </a:ext>
                </a:extLst>
              </a:tr>
              <a:tr h="563974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09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50-10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學生兵役資料校正、學生安全聯絡卡發放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瓶中信（給未來自己的一封信）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969551"/>
                  </a:ext>
                </a:extLst>
              </a:tr>
              <a:tr h="696830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30-11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地震避難防護教育及校內複合式安全宣導等活</a:t>
                      </a:r>
                      <a:r>
                        <a:rPr lang="zh-TW" sz="1600" b="1" kern="0" spc="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動，實施校園巡禮</a:t>
                      </a:r>
                      <a:r>
                        <a:rPr lang="en-US" sz="1600" b="1" kern="0" spc="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(</a:t>
                      </a:r>
                      <a:r>
                        <a:rPr lang="zh-TW" sz="1600" b="1" kern="0" spc="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含疏散演練</a:t>
                      </a:r>
                      <a:r>
                        <a:rPr lang="en-US" sz="1600" b="1" kern="0" spc="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)</a:t>
                      </a:r>
                      <a:r>
                        <a:rPr lang="zh-TW" sz="1600" b="1" kern="0" spc="7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，校園留影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439123"/>
                  </a:ext>
                </a:extLst>
              </a:tr>
              <a:tr h="320361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11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50-13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午餐、休息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543418"/>
                  </a:ext>
                </a:extLst>
              </a:tr>
              <a:tr h="8779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13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30-13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開幕表演活動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10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大學館</a:t>
                      </a:r>
                      <a:endParaRPr lang="zh-TW" sz="1600" kern="10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algn="ctr" defTabSz="685800" rtl="0" eaLnBrk="1" latinLnBrk="0" hangingPunct="1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沈盈宅</a:t>
                      </a:r>
                      <a:endParaRPr lang="en-US" alt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  <a:p>
                      <a:pPr marL="0" algn="ctr" defTabSz="685800" rtl="0" eaLnBrk="1" latinLnBrk="0" hangingPunct="1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專門委員</a:t>
                      </a: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吳光名組長</a:t>
                      </a:r>
                      <a:endParaRPr lang="zh-TW" sz="160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223341"/>
                  </a:ext>
                </a:extLst>
              </a:tr>
              <a:tr h="1093223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13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50-15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校長致詞暨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各單位業務介紹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10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大學舘</a:t>
                      </a:r>
                      <a:endParaRPr lang="zh-TW" sz="1600" kern="10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大學舘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林翰謙校長</a:t>
                      </a:r>
                      <a:endParaRPr lang="zh-TW" sz="1600" b="1" kern="100" dirty="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林翰謙校長</a:t>
                      </a:r>
                      <a:endParaRPr lang="zh-TW" sz="160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9123852"/>
                  </a:ext>
                </a:extLst>
              </a:tr>
              <a:tr h="268854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15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10-15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休息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6204726"/>
                  </a:ext>
                </a:extLst>
              </a:tr>
              <a:tr h="1152525">
                <a:tc>
                  <a:txBody>
                    <a:bodyPr/>
                    <a:lstStyle/>
                    <a:p>
                      <a:pPr algn="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15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20-16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品德教育講座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大學舘</a:t>
                      </a:r>
                      <a:endParaRPr lang="zh-TW" sz="1600" kern="100" dirty="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大學舘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待聘</a:t>
                      </a: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kern="10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曾光華教授</a:t>
                      </a:r>
                      <a:endParaRPr lang="zh-TW" sz="1600" kern="100" dirty="0"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885418"/>
                  </a:ext>
                </a:extLst>
              </a:tr>
              <a:tr h="54467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16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賦歸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9916" marR="599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070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8815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C2CFFB-3E1A-AFF1-2BF1-823F40A8E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B1806750-0C70-2916-DCBD-5FF138AC1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82" y="724741"/>
            <a:ext cx="68210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國立嘉義大學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 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115 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學年度新生始業輔導程序表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(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新民校區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)</a:t>
            </a:r>
            <a:endParaRPr kumimoji="0" lang="en-US" altLang="zh-TW" sz="2200" b="1" i="0" u="none" strike="noStrike" cap="none" spc="-150" normalizeH="0" baseline="0" dirty="0">
              <a:ln>
                <a:noFill/>
              </a:ln>
              <a:solidFill>
                <a:srgbClr val="FFC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4FDA51F-3029-83D7-4E7C-E661C4240A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694785"/>
              </p:ext>
            </p:extLst>
          </p:nvPr>
        </p:nvGraphicFramePr>
        <p:xfrm>
          <a:off x="387654" y="1417238"/>
          <a:ext cx="6032195" cy="6842398"/>
        </p:xfrm>
        <a:graphic>
          <a:graphicData uri="http://schemas.openxmlformats.org/drawingml/2006/table">
            <a:tbl>
              <a:tblPr firstRow="1" firstCol="1" bandRow="1"/>
              <a:tblGrid>
                <a:gridCol w="1117296">
                  <a:extLst>
                    <a:ext uri="{9D8B030D-6E8A-4147-A177-3AD203B41FA5}">
                      <a16:colId xmlns:a16="http://schemas.microsoft.com/office/drawing/2014/main" val="37449537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4110655920"/>
                    </a:ext>
                  </a:extLst>
                </a:gridCol>
                <a:gridCol w="1093303">
                  <a:extLst>
                    <a:ext uri="{9D8B030D-6E8A-4147-A177-3AD203B41FA5}">
                      <a16:colId xmlns:a16="http://schemas.microsoft.com/office/drawing/2014/main" val="3392674595"/>
                    </a:ext>
                  </a:extLst>
                </a:gridCol>
                <a:gridCol w="1078397">
                  <a:extLst>
                    <a:ext uri="{9D8B030D-6E8A-4147-A177-3AD203B41FA5}">
                      <a16:colId xmlns:a16="http://schemas.microsoft.com/office/drawing/2014/main" val="3348696181"/>
                    </a:ext>
                  </a:extLst>
                </a:gridCol>
                <a:gridCol w="1371599">
                  <a:extLst>
                    <a:ext uri="{9D8B030D-6E8A-4147-A177-3AD203B41FA5}">
                      <a16:colId xmlns:a16="http://schemas.microsoft.com/office/drawing/2014/main" val="3894831401"/>
                    </a:ext>
                  </a:extLst>
                </a:gridCol>
              </a:tblGrid>
              <a:tr h="240187"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時間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名稱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8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日（一）</a:t>
                      </a:r>
                      <a:endParaRPr lang="zh-TW" altLang="en-US" sz="16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9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月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日（二）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5865780"/>
                  </a:ext>
                </a:extLst>
              </a:tr>
              <a:tr h="2789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地點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主持人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50441"/>
                  </a:ext>
                </a:extLst>
              </a:tr>
              <a:tr h="764316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開幕表演活動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國際會議廳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楊弘道</a:t>
                      </a:r>
                      <a:endParaRPr lang="en-US" altLang="zh-TW" sz="1600" b="1" kern="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專門委員</a:t>
                      </a: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各院系時間：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•系主任及導師致詞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•系學會會長致詞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•系所資源暨設備介紹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•系學會交流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•系隊介紹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•系所經常參與社團介紹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•新生自我介紹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marL="177800" indent="-177800" algn="just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•各處室相關資料發放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 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0583096"/>
                  </a:ext>
                </a:extLst>
              </a:tr>
              <a:tr h="82360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08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品德教育講座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國際會議廳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待聘</a:t>
                      </a: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873277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20-10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休息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713444"/>
                  </a:ext>
                </a:extLst>
              </a:tr>
              <a:tr h="98074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30-11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3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校長致詞暨</a:t>
                      </a:r>
                      <a:endParaRPr lang="zh-TW" sz="1600" b="1" kern="100" spc="-3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3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各單位業務介紹</a:t>
                      </a:r>
                      <a:endParaRPr lang="zh-TW" sz="1600" b="1" kern="100" spc="-3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國際會議廳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林翰謙校長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449415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11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50-13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午餐、休息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0609776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13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「嘉大人講古」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529021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00-14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UCAN</a:t>
                      </a: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施測、心理量表施測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813544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14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50-15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學生兵役資料校正、學生安全聯絡卡發放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瓶中信（給未來自己的一封信）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9262379"/>
                  </a:ext>
                </a:extLst>
              </a:tr>
              <a:tr h="505157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15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30-17</a:t>
                      </a:r>
                      <a:r>
                        <a:rPr lang="en-US" altLang="zh-TW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地震避難防護教育及校內複合式安全宣導等活動，實施校園巡禮</a:t>
                      </a:r>
                      <a:r>
                        <a:rPr lang="en-US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(</a:t>
                      </a: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含疏散演練</a:t>
                      </a:r>
                      <a:r>
                        <a:rPr lang="en-US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)</a:t>
                      </a: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，</a:t>
                      </a:r>
                      <a:endParaRPr lang="en-US" alt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校園留影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538570"/>
                  </a:ext>
                </a:extLst>
              </a:tr>
              <a:tr h="474190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17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buNone/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賦歸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</a:txBody>
                  <a:tcPr marL="58388" marR="583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60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5345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C2CFFB-3E1A-AFF1-2BF1-823F40A8E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B1806750-0C70-2916-DCBD-5FF138AC1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4741"/>
            <a:ext cx="697341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國立嘉義大學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 </a:t>
            </a:r>
            <a:r>
              <a:rPr kumimoji="0" lang="en-US" altLang="zh-TW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115 </a:t>
            </a:r>
            <a:r>
              <a:rPr kumimoji="0" lang="zh-TW" altLang="en-US" sz="2200" b="1" i="0" u="none" strike="noStrike" cap="none" spc="-150" normalizeH="0" baseline="0" dirty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Angsana New" panose="02020603050405020304" pitchFamily="18" charset="-34"/>
              </a:rPr>
              <a:t>學年度進修學士班新生始業輔導程序表</a:t>
            </a:r>
            <a:endParaRPr kumimoji="0" lang="en-US" altLang="zh-TW" sz="2200" b="1" i="0" u="none" strike="noStrike" cap="none" spc="-150" normalizeH="0" baseline="0" dirty="0">
              <a:ln>
                <a:noFill/>
              </a:ln>
              <a:solidFill>
                <a:srgbClr val="FFC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AD1DB1E3-BA1D-62BD-29F3-1DAC457DD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074436"/>
              </p:ext>
            </p:extLst>
          </p:nvPr>
        </p:nvGraphicFramePr>
        <p:xfrm>
          <a:off x="457200" y="1745975"/>
          <a:ext cx="6188528" cy="6620961"/>
        </p:xfrm>
        <a:graphic>
          <a:graphicData uri="http://schemas.openxmlformats.org/drawingml/2006/table">
            <a:tbl>
              <a:tblPr firstRow="1" firstCol="1" bandRow="1"/>
              <a:tblGrid>
                <a:gridCol w="530678">
                  <a:extLst>
                    <a:ext uri="{9D8B030D-6E8A-4147-A177-3AD203B41FA5}">
                      <a16:colId xmlns:a16="http://schemas.microsoft.com/office/drawing/2014/main" val="1665498724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52570590"/>
                    </a:ext>
                  </a:extLst>
                </a:gridCol>
                <a:gridCol w="1718316">
                  <a:extLst>
                    <a:ext uri="{9D8B030D-6E8A-4147-A177-3AD203B41FA5}">
                      <a16:colId xmlns:a16="http://schemas.microsoft.com/office/drawing/2014/main" val="3116803011"/>
                    </a:ext>
                  </a:extLst>
                </a:gridCol>
                <a:gridCol w="739134">
                  <a:extLst>
                    <a:ext uri="{9D8B030D-6E8A-4147-A177-3AD203B41FA5}">
                      <a16:colId xmlns:a16="http://schemas.microsoft.com/office/drawing/2014/main" val="828549373"/>
                    </a:ext>
                  </a:extLst>
                </a:gridCol>
                <a:gridCol w="1131434">
                  <a:extLst>
                    <a:ext uri="{9D8B030D-6E8A-4147-A177-3AD203B41FA5}">
                      <a16:colId xmlns:a16="http://schemas.microsoft.com/office/drawing/2014/main" val="2007104951"/>
                    </a:ext>
                  </a:extLst>
                </a:gridCol>
                <a:gridCol w="868816">
                  <a:extLst>
                    <a:ext uri="{9D8B030D-6E8A-4147-A177-3AD203B41FA5}">
                      <a16:colId xmlns:a16="http://schemas.microsoft.com/office/drawing/2014/main" val="3647043128"/>
                    </a:ext>
                  </a:extLst>
                </a:gridCol>
              </a:tblGrid>
              <a:tr h="293809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日期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時間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名稱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地點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主持人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備註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348166"/>
                  </a:ext>
                </a:extLst>
              </a:tr>
              <a:tr h="373312">
                <a:tc rowSpan="5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9</a:t>
                      </a: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月</a:t>
                      </a:r>
                      <a:endParaRPr lang="en-US" alt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新細明體" panose="02020500000000000000" pitchFamily="18" charset="-120"/>
                        <a:cs typeface="Angsana New" panose="02020603050405020304" pitchFamily="18" charset="-34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7</a:t>
                      </a:r>
                      <a:r>
                        <a:rPr lang="zh-TW" alt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日</a:t>
                      </a:r>
                      <a:r>
                        <a:rPr 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（一）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dist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18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00-18</a:t>
                      </a:r>
                      <a:r>
                        <a:rPr lang="en-US" alt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導生講習暨新生入場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系主任、導師、生輔組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 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848486"/>
                  </a:ext>
                </a:extLst>
              </a:tr>
              <a:tr h="75212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18</a:t>
                      </a:r>
                      <a:r>
                        <a:rPr lang="en-US" altLang="zh-TW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30-19</a:t>
                      </a:r>
                      <a:r>
                        <a:rPr lang="en-US" altLang="zh-TW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新生始業輔導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1.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校長致詞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2.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介紹一級主管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spc="-15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林翰謙校長</a:t>
                      </a:r>
                      <a:endParaRPr lang="zh-TW" sz="1600" b="1" kern="100" spc="-15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 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419277"/>
                  </a:ext>
                </a:extLst>
              </a:tr>
              <a:tr h="7399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19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00-19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各單位業務介紹 （教務處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分鐘、總務處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分鐘、學務處</a:t>
                      </a:r>
                      <a:r>
                        <a:rPr lang="en-US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10</a:t>
                      </a: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分鐘）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915181"/>
                  </a:ext>
                </a:extLst>
              </a:tr>
              <a:tr h="6543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19</a:t>
                      </a:r>
                      <a:r>
                        <a:rPr lang="en-US" altLang="zh-TW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30-20</a:t>
                      </a:r>
                      <a:r>
                        <a:rPr lang="en-US" altLang="zh-TW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spc="5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05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地震避難防護教育及校內複合式安全宣導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瑞穗館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0" spc="-3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黃文理學務長</a:t>
                      </a:r>
                      <a:endParaRPr lang="zh-TW" sz="1600" b="1" kern="100" spc="-3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生輔組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劉士賓輔導員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1633963"/>
                  </a:ext>
                </a:extLst>
              </a:tr>
              <a:tr h="165638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20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05-21</a:t>
                      </a:r>
                      <a:r>
                        <a:rPr lang="en-US" altLang="zh-TW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:</a:t>
                      </a:r>
                      <a:r>
                        <a:rPr lang="en-US" sz="1600" b="1" kern="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45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系主任及導師時間（註冊、證件申請、資料填寫、選舉班級幹部、同學相互介紹、重要規定宣導、校園生活介紹、學習經驗說明、問題與解答、學生教務、學務問題協調）</a:t>
                      </a:r>
                      <a:endParaRPr lang="zh-TW" sz="1600" b="1" kern="10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（院）系館教室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系主任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導師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800"/>
                        </a:spcAft>
                      </a:pPr>
                      <a:r>
                        <a:rPr lang="zh-TW" sz="16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教室安排如下表</a:t>
                      </a:r>
                      <a:endParaRPr lang="zh-TW" sz="1600" b="1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5113171"/>
                  </a:ext>
                </a:extLst>
              </a:tr>
              <a:tr h="1997402">
                <a:tc gridSpan="6"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zh-TW" sz="1200" b="1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備註：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一、各班須排定值日同學，下課後負責教室清潔及關閉電源。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二、導生由系辦公室推薦須協助當日點名等相關事宜。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三、民雄、新民校區班級使用蘭潭校區教室編號：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1.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科管大一：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A32-101</a:t>
                      </a:r>
                      <a:r>
                        <a:rPr lang="zh-TW" alt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     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2.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企管大一：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A32-102</a:t>
                      </a:r>
                      <a:r>
                        <a:rPr lang="zh-TW" alt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    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3.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財金大一：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A32-103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800"/>
                        </a:spcAft>
                      </a:pP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4.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體健休大一：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A32-104</a:t>
                      </a:r>
                      <a:r>
                        <a:rPr lang="zh-TW" alt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   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5.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中文大一：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A32-105</a:t>
                      </a:r>
                      <a:r>
                        <a:rPr lang="zh-TW" alt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   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Angsana New" panose="02020603050405020304" pitchFamily="18" charset="-34"/>
                        </a:rPr>
                        <a:t> </a:t>
                      </a:r>
                      <a:r>
                        <a:rPr lang="zh-TW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預備教室：</a:t>
                      </a:r>
                      <a:r>
                        <a:rPr lang="en-US" sz="1200" b="1" i="0" kern="1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Aptos" panose="020B0004020202020204" pitchFamily="34" charset="0"/>
                          <a:ea typeface="標楷體" panose="03000509000000000000" pitchFamily="65" charset="-120"/>
                          <a:cs typeface="Angsana New" panose="02020603050405020304" pitchFamily="18" charset="-34"/>
                        </a:rPr>
                        <a:t>A32-107</a:t>
                      </a:r>
                      <a:endParaRPr lang="zh-TW" sz="1200" b="1" i="0" kern="1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Aptos" panose="020B000402020202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38064" marR="38064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6193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822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121</TotalTime>
  <Words>827</Words>
  <Application>Microsoft Office PowerPoint</Application>
  <PresentationFormat>A4 紙張 (210x297 公釐)</PresentationFormat>
  <Paragraphs>182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Aptos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崇孝 張</dc:creator>
  <cp:lastModifiedBy>user</cp:lastModifiedBy>
  <cp:revision>10</cp:revision>
  <dcterms:created xsi:type="dcterms:W3CDTF">2025-08-05T14:10:18Z</dcterms:created>
  <dcterms:modified xsi:type="dcterms:W3CDTF">2026-06-16T06:06:56Z</dcterms:modified>
</cp:coreProperties>
</file>