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4112" r:id="rId1"/>
  </p:sldMasterIdLst>
  <p:notesMasterIdLst>
    <p:notesMasterId r:id="rId11"/>
  </p:notesMasterIdLst>
  <p:sldIdLst>
    <p:sldId id="256" r:id="rId2"/>
    <p:sldId id="257" r:id="rId3"/>
    <p:sldId id="264" r:id="rId4"/>
    <p:sldId id="258" r:id="rId5"/>
    <p:sldId id="259" r:id="rId6"/>
    <p:sldId id="260" r:id="rId7"/>
    <p:sldId id="261" r:id="rId8"/>
    <p:sldId id="262" r:id="rId9"/>
    <p:sldId id="263" r:id="rId10"/>
  </p:sldIdLst>
  <p:sldSz cx="12192000" cy="6858000"/>
  <p:notesSz cx="6858000" cy="9144000"/>
  <p:embeddedFontLst>
    <p:embeddedFont>
      <p:font typeface="華康超明體(P)" panose="02020C00000000000000" pitchFamily="18" charset="-120"/>
      <p:regular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Calibri Light" panose="020F0302020204030204" pitchFamily="34" charset="0"/>
      <p:regular r:id="rId17"/>
      <p:italic r:id="rId18"/>
    </p:embeddedFont>
    <p:embeddedFont>
      <p:font typeface="微軟正黑體" panose="020B0604030504040204" pitchFamily="34" charset="-120"/>
      <p:regular r:id="rId19"/>
      <p:bold r:id="rId20"/>
    </p:embeddedFont>
    <p:embeddedFont>
      <p:font typeface="EB Garamond" panose="02020500000000000000" charset="0"/>
      <p:bold r:id="rId21"/>
      <p:boldItalic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3" roundtripDataSignature="AMtx7mimSWyUhdR5vEvDfxRpJssJ6Qe7+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317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customschemas.google.com/relationships/presentationmetadata" Target="metadata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716319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Google Shape;9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1970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44992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274483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14673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04070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6780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847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96091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30835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64328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45410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altLang="zh-TW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16391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13" r:id="rId1"/>
    <p:sldLayoutId id="2147484114" r:id="rId2"/>
    <p:sldLayoutId id="2147484115" r:id="rId3"/>
    <p:sldLayoutId id="2147484116" r:id="rId4"/>
    <p:sldLayoutId id="2147484117" r:id="rId5"/>
    <p:sldLayoutId id="2147484118" r:id="rId6"/>
    <p:sldLayoutId id="2147484119" r:id="rId7"/>
    <p:sldLayoutId id="2147484120" r:id="rId8"/>
    <p:sldLayoutId id="2147484121" r:id="rId9"/>
    <p:sldLayoutId id="2147484122" r:id="rId10"/>
    <p:sldLayoutId id="214748412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idx="1"/>
          </p:nvPr>
        </p:nvSpPr>
        <p:spPr>
          <a:xfrm>
            <a:off x="616424" y="2837794"/>
            <a:ext cx="10959152" cy="13873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rPr lang="zh-TW" altLang="en-US" sz="4000" dirty="0" smtClean="0">
                <a:latin typeface="華康超明體(P)" panose="02020C00000000000000" pitchFamily="18" charset="-120"/>
                <a:ea typeface="華康超明體(P)" panose="02020C00000000000000" pitchFamily="18" charset="-120"/>
                <a:cs typeface="Arial"/>
                <a:sym typeface="Arial"/>
              </a:rPr>
              <a:t>應用歷史學系</a:t>
            </a:r>
            <a:r>
              <a:rPr lang="en-US" altLang="zh-TW" sz="4000" dirty="0" smtClean="0">
                <a:latin typeface="華康超明體(P)" panose="02020C00000000000000" pitchFamily="18" charset="-120"/>
                <a:ea typeface="華康超明體(P)" panose="02020C00000000000000" pitchFamily="18" charset="-120"/>
                <a:cs typeface="Arial"/>
                <a:sym typeface="Arial"/>
              </a:rPr>
              <a:t/>
            </a:r>
            <a:br>
              <a:rPr lang="en-US" altLang="zh-TW" sz="4000" dirty="0" smtClean="0">
                <a:latin typeface="華康超明體(P)" panose="02020C00000000000000" pitchFamily="18" charset="-120"/>
                <a:ea typeface="華康超明體(P)" panose="02020C00000000000000" pitchFamily="18" charset="-120"/>
                <a:cs typeface="Arial"/>
                <a:sym typeface="Arial"/>
              </a:rPr>
            </a:br>
            <a:r>
              <a:rPr lang="zh-TW" altLang="en-US" sz="4000" dirty="0" smtClean="0">
                <a:latin typeface="華康超明體(P)" panose="02020C00000000000000" pitchFamily="18" charset="-120"/>
                <a:ea typeface="華康超明體(P)" panose="02020C00000000000000" pitchFamily="18" charset="-120"/>
                <a:cs typeface="Arial"/>
                <a:sym typeface="Arial"/>
              </a:rPr>
              <a:t>學生拍攝</a:t>
            </a:r>
            <a:r>
              <a:rPr lang="zh-TW" sz="4000" dirty="0" smtClean="0">
                <a:latin typeface="華康超明體(P)" panose="02020C00000000000000" pitchFamily="18" charset="-120"/>
                <a:ea typeface="華康超明體(P)" panose="02020C00000000000000" pitchFamily="18" charset="-120"/>
                <a:cs typeface="Arial"/>
                <a:sym typeface="Arial"/>
              </a:rPr>
              <a:t>活動</a:t>
            </a:r>
            <a:r>
              <a:rPr lang="zh-TW" sz="4000" dirty="0">
                <a:latin typeface="華康超明體(P)" panose="02020C00000000000000" pitchFamily="18" charset="-120"/>
                <a:ea typeface="華康超明體(P)" panose="02020C00000000000000" pitchFamily="18" charset="-120"/>
                <a:cs typeface="Arial"/>
                <a:sym typeface="Arial"/>
              </a:rPr>
              <a:t>照片之SO</a:t>
            </a:r>
            <a:r>
              <a:rPr lang="zh-TW" sz="4000" dirty="0" smtClean="0">
                <a:latin typeface="華康超明體(P)" panose="02020C00000000000000" pitchFamily="18" charset="-120"/>
                <a:ea typeface="華康超明體(P)" panose="02020C00000000000000" pitchFamily="18" charset="-120"/>
                <a:cs typeface="Arial"/>
                <a:sym typeface="Arial"/>
              </a:rPr>
              <a:t>P</a:t>
            </a:r>
            <a:r>
              <a:rPr lang="zh-TW" altLang="en-US" sz="4000" dirty="0" smtClean="0">
                <a:latin typeface="華康超明體(P)" panose="02020C00000000000000" pitchFamily="18" charset="-120"/>
                <a:ea typeface="華康超明體(P)" panose="02020C00000000000000" pitchFamily="18" charset="-120"/>
                <a:cs typeface="Arial"/>
                <a:sym typeface="Arial"/>
              </a:rPr>
              <a:t>及要點</a:t>
            </a:r>
            <a:endParaRPr sz="4000" dirty="0">
              <a:latin typeface="華康超明體(P)" panose="02020C00000000000000" pitchFamily="18" charset="-120"/>
              <a:ea typeface="華康超明體(P)" panose="02020C00000000000000" pitchFamily="18" charset="-120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"/>
          <p:cNvSpPr txBox="1">
            <a:spLocks noGrp="1"/>
          </p:cNvSpPr>
          <p:nvPr>
            <p:ph idx="1"/>
          </p:nvPr>
        </p:nvSpPr>
        <p:spPr>
          <a:xfrm>
            <a:off x="740979" y="1008993"/>
            <a:ext cx="10625959" cy="49661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zh-TW" sz="3200" dirty="0">
                <a:latin typeface="華康超明體(P)" panose="02020C00000000000000" pitchFamily="18" charset="-120"/>
                <a:ea typeface="華康超明體(P)" panose="02020C00000000000000" pitchFamily="18" charset="-120"/>
                <a:cs typeface="Arial"/>
                <a:sym typeface="Arial"/>
              </a:rPr>
              <a:t>Q：為何需要拍活動</a:t>
            </a:r>
            <a:r>
              <a:rPr lang="zh-TW" sz="3200" dirty="0" smtClean="0">
                <a:latin typeface="華康超明體(P)" panose="02020C00000000000000" pitchFamily="18" charset="-120"/>
                <a:ea typeface="華康超明體(P)" panose="02020C00000000000000" pitchFamily="18" charset="-120"/>
                <a:cs typeface="Arial"/>
                <a:sym typeface="Arial"/>
              </a:rPr>
              <a:t>照片</a:t>
            </a:r>
            <a:r>
              <a:rPr lang="en-US" altLang="zh-TW" sz="3200" dirty="0" smtClean="0">
                <a:latin typeface="華康超明體(P)" panose="02020C00000000000000" pitchFamily="18" charset="-120"/>
                <a:ea typeface="華康超明體(P)" panose="02020C00000000000000" pitchFamily="18" charset="-120"/>
                <a:cs typeface="Arial"/>
                <a:sym typeface="Arial"/>
              </a:rPr>
              <a:t>?</a:t>
            </a:r>
            <a:endParaRPr sz="3200" dirty="0" smtClean="0">
              <a:latin typeface="華康超明體(P)" panose="02020C00000000000000" pitchFamily="18" charset="-120"/>
              <a:ea typeface="華康超明體(P)" panose="02020C00000000000000" pitchFamily="18" charset="-120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</a:pPr>
            <a:endParaRPr sz="1100" dirty="0" smtClean="0">
              <a:latin typeface="華康超明體(P)" panose="02020C00000000000000" pitchFamily="18" charset="-120"/>
              <a:ea typeface="華康超明體(P)" panose="02020C00000000000000" pitchFamily="18" charset="-120"/>
              <a:cs typeface="Arial"/>
              <a:sym typeface="Arial"/>
            </a:endParaRPr>
          </a:p>
          <a:p>
            <a:pPr marL="0" lvl="0" indent="0" algn="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zh-TW" altLang="en-US" sz="3200" dirty="0" smtClean="0">
                <a:latin typeface="華康超明體(P)" panose="02020C00000000000000" pitchFamily="18" charset="-120"/>
                <a:ea typeface="華康超明體(P)" panose="02020C00000000000000" pitchFamily="18" charset="-120"/>
                <a:cs typeface="Arial"/>
                <a:sym typeface="Arial"/>
              </a:rPr>
              <a:t>  </a:t>
            </a:r>
            <a:r>
              <a:rPr lang="zh-TW" sz="3200" dirty="0" smtClean="0">
                <a:latin typeface="華康超明體(P)" panose="02020C00000000000000" pitchFamily="18" charset="-120"/>
                <a:ea typeface="華康超明體(P)" panose="02020C00000000000000" pitchFamily="18" charset="-120"/>
                <a:cs typeface="Arial"/>
                <a:sym typeface="Arial"/>
              </a:rPr>
              <a:t>Ａ：</a:t>
            </a:r>
            <a:r>
              <a:rPr lang="zh-TW" altLang="en-US" sz="3200" dirty="0" smtClean="0">
                <a:latin typeface="華康超明體(P)" panose="02020C00000000000000" pitchFamily="18" charset="-120"/>
                <a:ea typeface="華康超明體(P)" panose="02020C00000000000000" pitchFamily="18" charset="-120"/>
                <a:cs typeface="Arial"/>
                <a:sym typeface="Arial"/>
              </a:rPr>
              <a:t>實際活動參與之佐證</a:t>
            </a:r>
            <a:endParaRPr sz="3200" dirty="0" smtClean="0">
              <a:latin typeface="華康超明體(P)" panose="02020C00000000000000" pitchFamily="18" charset="-120"/>
              <a:ea typeface="華康超明體(P)" panose="02020C00000000000000" pitchFamily="18" charset="-120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3200" dirty="0">
              <a:latin typeface="華康超明體(P)" panose="02020C00000000000000" pitchFamily="18" charset="-120"/>
              <a:ea typeface="華康超明體(P)" panose="02020C00000000000000" pitchFamily="18" charset="-120"/>
              <a:cs typeface="Arial"/>
              <a:sym typeface="Arial"/>
            </a:endParaRPr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zh-TW" sz="3200" dirty="0">
                <a:latin typeface="華康超明體(P)" panose="02020C00000000000000" pitchFamily="18" charset="-120"/>
                <a:ea typeface="華康超明體(P)" panose="02020C00000000000000" pitchFamily="18" charset="-120"/>
                <a:cs typeface="Arial"/>
                <a:sym typeface="Arial"/>
              </a:rPr>
              <a:t>以及最重要的</a:t>
            </a:r>
            <a:r>
              <a:rPr lang="zh-TW" sz="3200" dirty="0" smtClean="0">
                <a:latin typeface="華康超明體(P)" panose="02020C00000000000000" pitchFamily="18" charset="-120"/>
                <a:ea typeface="華康超明體(P)" panose="02020C00000000000000" pitchFamily="18" charset="-120"/>
                <a:cs typeface="Arial"/>
                <a:sym typeface="Arial"/>
              </a:rPr>
              <a:t>，</a:t>
            </a:r>
            <a:r>
              <a:rPr lang="zh-TW" altLang="en-US" sz="3200" dirty="0" smtClean="0">
                <a:latin typeface="華康超明體(P)" panose="02020C00000000000000" pitchFamily="18" charset="-120"/>
                <a:ea typeface="華康超明體(P)" panose="02020C00000000000000" pitchFamily="18" charset="-120"/>
                <a:cs typeface="Arial"/>
                <a:sym typeface="Arial"/>
              </a:rPr>
              <a:t>經費</a:t>
            </a:r>
            <a:r>
              <a:rPr lang="zh-TW" sz="3200" dirty="0" smtClean="0">
                <a:latin typeface="華康超明體(P)" panose="02020C00000000000000" pitchFamily="18" charset="-120"/>
                <a:ea typeface="華康超明體(P)" panose="02020C00000000000000" pitchFamily="18" charset="-120"/>
                <a:cs typeface="Arial"/>
                <a:sym typeface="Arial"/>
              </a:rPr>
              <a:t>核銷</a:t>
            </a:r>
            <a:r>
              <a:rPr lang="zh-TW" altLang="en-US" sz="3200" dirty="0" smtClean="0">
                <a:latin typeface="華康超明體(P)" panose="02020C00000000000000" pitchFamily="18" charset="-120"/>
                <a:ea typeface="華康超明體(P)" panose="02020C00000000000000" pitchFamily="18" charset="-120"/>
                <a:cs typeface="Arial"/>
                <a:sym typeface="Arial"/>
              </a:rPr>
              <a:t>及繳交活動成果報告，</a:t>
            </a:r>
            <a:endParaRPr sz="3200" dirty="0">
              <a:latin typeface="華康超明體(P)" panose="02020C00000000000000" pitchFamily="18" charset="-120"/>
              <a:ea typeface="華康超明體(P)" panose="02020C00000000000000" pitchFamily="18" charset="-120"/>
              <a:cs typeface="Arial"/>
              <a:sym typeface="Arial"/>
            </a:endParaRPr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zh-TW" altLang="en-US" sz="3200" dirty="0">
                <a:latin typeface="華康超明體(P)" panose="02020C00000000000000" pitchFamily="18" charset="-120"/>
                <a:ea typeface="華康超明體(P)" panose="02020C00000000000000" pitchFamily="18" charset="-120"/>
                <a:cs typeface="Arial"/>
                <a:sym typeface="Arial"/>
              </a:rPr>
              <a:t>所以</a:t>
            </a:r>
            <a:r>
              <a:rPr lang="zh-TW" sz="3200" dirty="0" smtClean="0">
                <a:latin typeface="華康超明體(P)" panose="02020C00000000000000" pitchFamily="18" charset="-120"/>
                <a:ea typeface="華康超明體(P)" panose="02020C00000000000000" pitchFamily="18" charset="-120"/>
                <a:cs typeface="Arial"/>
                <a:sym typeface="Arial"/>
              </a:rPr>
              <a:t>照片要</a:t>
            </a:r>
            <a:r>
              <a:rPr lang="zh-TW" altLang="en-US" sz="3200" dirty="0" smtClean="0">
                <a:latin typeface="華康超明體(P)" panose="02020C00000000000000" pitchFamily="18" charset="-120"/>
                <a:ea typeface="華康超明體(P)" panose="02020C00000000000000" pitchFamily="18" charset="-120"/>
                <a:cs typeface="Arial"/>
                <a:sym typeface="Arial"/>
              </a:rPr>
              <a:t>明確地</a:t>
            </a:r>
            <a:r>
              <a:rPr lang="zh-TW" sz="3200" dirty="0" smtClean="0">
                <a:latin typeface="華康超明體(P)" panose="02020C00000000000000" pitchFamily="18" charset="-120"/>
                <a:ea typeface="華康超明體(P)" panose="02020C00000000000000" pitchFamily="18" charset="-120"/>
                <a:cs typeface="Arial"/>
                <a:sym typeface="Arial"/>
              </a:rPr>
              <a:t>能</a:t>
            </a:r>
            <a:r>
              <a:rPr lang="zh-TW" sz="3200" dirty="0">
                <a:latin typeface="華康超明體(P)" panose="02020C00000000000000" pitchFamily="18" charset="-120"/>
                <a:ea typeface="華康超明體(P)" panose="02020C00000000000000" pitchFamily="18" charset="-120"/>
                <a:cs typeface="Arial"/>
                <a:sym typeface="Arial"/>
              </a:rPr>
              <a:t>看出裡面的地點跟人在幹嘛！</a:t>
            </a:r>
            <a:endParaRPr sz="3200" dirty="0">
              <a:latin typeface="華康超明體(P)" panose="02020C00000000000000" pitchFamily="18" charset="-120"/>
              <a:ea typeface="華康超明體(P)" panose="02020C00000000000000" pitchFamily="18" charset="-120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788025"/>
          </a:xfrm>
        </p:spPr>
        <p:txBody>
          <a:bodyPr/>
          <a:lstStyle/>
          <a:p>
            <a:pPr lvl="0">
              <a:spcBef>
                <a:spcPts val="0"/>
              </a:spcBef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拍照重點：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/>
            </a:r>
            <a:b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</a:b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 </a:t>
            </a:r>
            <a:r>
              <a:rPr lang="en-US" altLang="zh-TW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明顯</a:t>
            </a:r>
            <a:r>
              <a:rPr lang="zh-TW" altLang="zh-TW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可</a:t>
            </a:r>
            <a:r>
              <a:rPr lang="zh-TW" altLang="en-US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見</a:t>
            </a:r>
            <a:r>
              <a:rPr lang="zh-TW" altLang="en-US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照片中</a:t>
            </a:r>
            <a:r>
              <a:rPr lang="zh-TW" altLang="en-US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活動行為及空間</a:t>
            </a:r>
            <a:r>
              <a:rPr lang="en-US" altLang="zh-TW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、畫面中的</a:t>
            </a:r>
            <a:r>
              <a:rPr lang="zh-TW" altLang="en-US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人物視線都皆活動</a:t>
            </a:r>
            <a:r>
              <a:rPr lang="zh-TW" altLang="en-US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目標觀看</a:t>
            </a:r>
            <a:r>
              <a:rPr lang="en-US" altLang="zh-TW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、</a:t>
            </a:r>
            <a:r>
              <a:rPr lang="zh-TW" altLang="en-US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畫面</a:t>
            </a:r>
            <a:r>
              <a:rPr lang="zh-TW" altLang="en-US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前方</a:t>
            </a:r>
            <a:r>
              <a:rPr lang="zh-TW" altLang="en-US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無遮蔽</a:t>
            </a:r>
            <a:r>
              <a:rPr lang="zh-TW" altLang="en-US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物</a:t>
            </a:r>
            <a:r>
              <a:rPr lang="en-US" altLang="zh-TW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/>
            </a:r>
            <a:br>
              <a:rPr lang="en-US" altLang="zh-TW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</a:br>
            <a:r>
              <a:rPr lang="zh-TW" altLang="en-US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 </a:t>
            </a:r>
            <a:r>
              <a:rPr lang="en-US" altLang="zh-TW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4</a:t>
            </a:r>
            <a:r>
              <a:rPr lang="zh-TW" altLang="en-US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、由較上方視角往下方拍攝取景</a:t>
            </a:r>
            <a:r>
              <a:rPr lang="en-US" altLang="zh-TW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/>
            </a:r>
            <a:br>
              <a:rPr lang="en-US" altLang="zh-TW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</a:br>
            <a:r>
              <a:rPr lang="zh-TW" altLang="en-US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 </a:t>
            </a:r>
            <a:r>
              <a:rPr lang="en-US" altLang="zh-TW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5</a:t>
            </a:r>
            <a:r>
              <a:rPr lang="zh-TW" altLang="en-US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、相片解析度</a:t>
            </a:r>
            <a:r>
              <a:rPr lang="zh-TW" altLang="en-US" b="1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大小</a:t>
            </a:r>
            <a:r>
              <a:rPr lang="zh-TW" altLang="en-US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至少 </a:t>
            </a:r>
            <a:r>
              <a:rPr lang="en-US" altLang="zh-TW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500</a:t>
            </a:r>
            <a:r>
              <a:rPr lang="zh-TW" altLang="en-US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 </a:t>
            </a:r>
            <a:r>
              <a:rPr lang="en-US" altLang="zh-TW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KB</a:t>
            </a:r>
            <a:r>
              <a:rPr lang="zh-TW" altLang="en-US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以上</a:t>
            </a:r>
            <a:r>
              <a:rPr lang="en-US" altLang="zh-TW" b="1" dirty="0">
                <a:solidFill>
                  <a:srgbClr val="FFFF00"/>
                </a:solidFill>
                <a:sym typeface="Arial"/>
              </a:rPr>
              <a:t/>
            </a:r>
            <a:br>
              <a:rPr lang="en-US" altLang="zh-TW" b="1" dirty="0">
                <a:solidFill>
                  <a:srgbClr val="FFFF00"/>
                </a:solidFill>
                <a:sym typeface="Arial"/>
              </a:rPr>
            </a:br>
            <a:r>
              <a:rPr lang="en-US" altLang="zh-TW" b="1" dirty="0" smtClean="0">
                <a:solidFill>
                  <a:srgbClr val="FFFF00"/>
                </a:solidFill>
                <a:sym typeface="Arial"/>
              </a:rPr>
              <a:t> </a:t>
            </a:r>
            <a:r>
              <a:rPr lang="en-US" altLang="zh-TW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6</a:t>
            </a:r>
            <a:r>
              <a:rPr lang="zh-TW" altLang="en-US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、橫式照片</a:t>
            </a:r>
            <a:r>
              <a:rPr lang="zh-TW" altLang="en-US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為主</a:t>
            </a:r>
            <a:r>
              <a:rPr lang="en-US" altLang="zh-TW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/>
            </a:r>
            <a:br>
              <a:rPr lang="en-US" altLang="zh-TW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</a:br>
            <a:r>
              <a:rPr lang="zh-TW" altLang="en-US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 </a:t>
            </a:r>
            <a:r>
              <a:rPr lang="en-US" altLang="zh-TW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7</a:t>
            </a:r>
            <a:r>
              <a:rPr lang="zh-TW" altLang="en-US" b="1" dirty="0" smtClean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、至少拍攝十張照片以上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98118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3"/>
          <p:cNvSpPr txBox="1">
            <a:spLocks noGrp="1"/>
          </p:cNvSpPr>
          <p:nvPr>
            <p:ph type="ctrTitle"/>
          </p:nvPr>
        </p:nvSpPr>
        <p:spPr>
          <a:xfrm>
            <a:off x="133350" y="543875"/>
            <a:ext cx="3911600" cy="56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zh-TW" sz="3400" dirty="0" smtClean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Good</a:t>
            </a:r>
            <a:r>
              <a:rPr lang="zh-TW" sz="3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/>
            </a:r>
            <a:br>
              <a:rPr lang="zh-TW" sz="3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zh-TW" sz="3400" dirty="0" smtClean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人數非</a:t>
            </a:r>
            <a:r>
              <a:rPr lang="zh-TW" altLang="en-US" sz="3400" dirty="0" smtClean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越多越好</a:t>
            </a:r>
            <a:r>
              <a:rPr lang="zh-TW" sz="3400" dirty="0" smtClean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，要</a:t>
            </a:r>
            <a:r>
              <a:rPr lang="zh-TW" altLang="en-US" sz="3400" dirty="0" smtClean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能</a:t>
            </a:r>
            <a:r>
              <a:rPr lang="zh-TW" sz="3400" dirty="0" smtClean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看得出在</a:t>
            </a:r>
            <a:r>
              <a:rPr lang="zh-TW" altLang="en-US" sz="3400" dirty="0" smtClean="0">
                <a:latin typeface="Arial"/>
                <a:ea typeface="Arial"/>
                <a:cs typeface="Arial"/>
                <a:sym typeface="Arial"/>
              </a:rPr>
              <a:t>活動</a:t>
            </a:r>
            <a:r>
              <a:rPr lang="zh-TW" altLang="en-US" sz="3400" dirty="0">
                <a:latin typeface="Arial"/>
                <a:ea typeface="Arial"/>
                <a:cs typeface="Arial"/>
                <a:sym typeface="Arial"/>
              </a:rPr>
              <a:t>行為</a:t>
            </a:r>
            <a:r>
              <a:rPr lang="zh-TW" sz="3400" dirty="0" smtClean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比較</a:t>
            </a:r>
            <a:r>
              <a:rPr lang="zh-TW" sz="34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重要</a:t>
            </a:r>
            <a:endParaRPr sz="3400" dirty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5" name="Google Shape;95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26505" y="426993"/>
            <a:ext cx="7400925" cy="6038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4"/>
          <p:cNvSpPr txBox="1">
            <a:spLocks noGrp="1"/>
          </p:cNvSpPr>
          <p:nvPr>
            <p:ph type="ctrTitle"/>
          </p:nvPr>
        </p:nvSpPr>
        <p:spPr>
          <a:xfrm>
            <a:off x="176050" y="956200"/>
            <a:ext cx="3925200" cy="4079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zh-TW" sz="36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Excellent</a:t>
            </a:r>
            <a:endParaRPr sz="3600" dirty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zh-TW" sz="36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可由上方往下拍，較容易將活動內容及主題明確攝入</a:t>
            </a:r>
            <a:endParaRPr sz="3600" dirty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1" name="Google Shape;101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08502" y="0"/>
            <a:ext cx="8906775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4"/>
          <p:cNvSpPr txBox="1"/>
          <p:nvPr/>
        </p:nvSpPr>
        <p:spPr>
          <a:xfrm>
            <a:off x="181723" y="4151169"/>
            <a:ext cx="4185739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 b="1" i="0" u="none" strike="noStrike" cap="none" dirty="0">
                <a:solidFill>
                  <a:srgbClr val="FFFF00"/>
                </a:solidFill>
                <a:sym typeface="Arial"/>
              </a:rPr>
              <a:t>注</a:t>
            </a:r>
            <a:r>
              <a:rPr lang="zh-TW" sz="1800" b="1" i="0" u="none" strike="noStrike" cap="none" dirty="0" smtClean="0">
                <a:solidFill>
                  <a:srgbClr val="FFFF00"/>
                </a:solidFill>
                <a:sym typeface="Arial"/>
              </a:rPr>
              <a:t>：</a:t>
            </a:r>
            <a:endParaRPr lang="en-US" altLang="zh-TW" sz="1800" b="1" i="0" u="none" strike="noStrike" cap="none" dirty="0" smtClean="0">
              <a:solidFill>
                <a:srgbClr val="FFFF00"/>
              </a:solidFill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TW" sz="1800" b="1" dirty="0" smtClean="0">
                <a:solidFill>
                  <a:srgbClr val="FFFF00"/>
                </a:solidFill>
              </a:rPr>
              <a:t>1</a:t>
            </a:r>
            <a:r>
              <a:rPr lang="zh-TW" altLang="en-US" sz="1800" b="1" dirty="0" smtClean="0">
                <a:solidFill>
                  <a:srgbClr val="FFFF00"/>
                </a:solidFill>
              </a:rPr>
              <a:t>、</a:t>
            </a:r>
            <a:r>
              <a:rPr lang="zh-TW" sz="1800" b="1" i="0" u="none" strike="noStrike" cap="none" dirty="0" smtClean="0">
                <a:solidFill>
                  <a:srgbClr val="FFFF00"/>
                </a:solidFill>
                <a:sym typeface="Arial"/>
              </a:rPr>
              <a:t>明顯可看</a:t>
            </a:r>
            <a:r>
              <a:rPr lang="zh-TW" altLang="en-US" sz="1800" b="1" i="0" u="none" strike="noStrike" cap="none" dirty="0" smtClean="0">
                <a:solidFill>
                  <a:srgbClr val="FFFF00"/>
                </a:solidFill>
                <a:sym typeface="Arial"/>
              </a:rPr>
              <a:t>出人員的</a:t>
            </a:r>
            <a:r>
              <a:rPr lang="zh-TW" altLang="en-US" sz="1800" b="1" dirty="0" smtClean="0">
                <a:solidFill>
                  <a:srgbClr val="FFFF00"/>
                </a:solidFill>
              </a:rPr>
              <a:t>活動行為及空間</a:t>
            </a:r>
            <a:endParaRPr lang="en-US" altLang="zh-TW" sz="1800" b="1" dirty="0" smtClean="0">
              <a:solidFill>
                <a:srgbClr val="FFFF00"/>
              </a:solidFill>
            </a:endParaRPr>
          </a:p>
          <a:p>
            <a:pPr lvl="0"/>
            <a:r>
              <a:rPr lang="en-US" altLang="zh-TW" sz="1800" b="1" dirty="0" smtClean="0">
                <a:solidFill>
                  <a:srgbClr val="FFFF00"/>
                </a:solidFill>
              </a:rPr>
              <a:t>2</a:t>
            </a:r>
            <a:r>
              <a:rPr lang="zh-TW" altLang="en-US" sz="1800" b="1" dirty="0">
                <a:solidFill>
                  <a:srgbClr val="FFFF00"/>
                </a:solidFill>
              </a:rPr>
              <a:t>、畫面</a:t>
            </a:r>
            <a:r>
              <a:rPr lang="zh-TW" altLang="en-US" sz="1800" b="1" dirty="0" smtClean="0">
                <a:solidFill>
                  <a:srgbClr val="FFFF00"/>
                </a:solidFill>
              </a:rPr>
              <a:t>中的</a:t>
            </a:r>
            <a:r>
              <a:rPr lang="zh-TW" altLang="en-US" sz="1800" b="1" dirty="0">
                <a:solidFill>
                  <a:srgbClr val="FFFF00"/>
                </a:solidFill>
              </a:rPr>
              <a:t>人物都往活動目標觀看</a:t>
            </a:r>
            <a:endParaRPr lang="en-US" altLang="zh-TW" sz="1800" b="1" dirty="0" smtClean="0">
              <a:solidFill>
                <a:srgbClr val="FFFF00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TW" sz="1800" b="1" dirty="0">
                <a:solidFill>
                  <a:srgbClr val="FFFF00"/>
                </a:solidFill>
              </a:rPr>
              <a:t>3</a:t>
            </a:r>
            <a:r>
              <a:rPr lang="zh-TW" altLang="en-US" sz="1800" b="1" dirty="0" smtClean="0">
                <a:solidFill>
                  <a:srgbClr val="FFFF00"/>
                </a:solidFill>
                <a:sym typeface="Arial"/>
              </a:rPr>
              <a:t>、</a:t>
            </a:r>
            <a:r>
              <a:rPr lang="zh-TW" altLang="en-US" sz="1800" b="1" dirty="0">
                <a:solidFill>
                  <a:srgbClr val="FFFF00"/>
                </a:solidFill>
              </a:rPr>
              <a:t>相片</a:t>
            </a:r>
            <a:r>
              <a:rPr lang="zh-TW" altLang="en-US" sz="1800" b="1" dirty="0" smtClean="0">
                <a:solidFill>
                  <a:srgbClr val="FFFF00"/>
                </a:solidFill>
                <a:sym typeface="Arial"/>
              </a:rPr>
              <a:t>前方無遮蔽物</a:t>
            </a:r>
            <a:endParaRPr lang="en-US" altLang="zh-TW" sz="1800" b="1" dirty="0" smtClean="0">
              <a:solidFill>
                <a:srgbClr val="FFFF00"/>
              </a:solidFill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TW" sz="1800" b="1" dirty="0" smtClean="0">
                <a:solidFill>
                  <a:srgbClr val="FFFF00"/>
                </a:solidFill>
              </a:rPr>
              <a:t>4</a:t>
            </a:r>
            <a:r>
              <a:rPr lang="zh-TW" altLang="en-US" sz="1800" b="1" dirty="0" smtClean="0">
                <a:solidFill>
                  <a:srgbClr val="FFFF00"/>
                </a:solidFill>
              </a:rPr>
              <a:t>、由上往下取景</a:t>
            </a:r>
            <a:endParaRPr lang="en-US" altLang="zh-TW" sz="1800" b="1" dirty="0" smtClean="0">
              <a:solidFill>
                <a:srgbClr val="FFFF00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TW" sz="1800" b="1" dirty="0" smtClean="0">
                <a:solidFill>
                  <a:srgbClr val="FFFF00"/>
                </a:solidFill>
              </a:rPr>
              <a:t>5</a:t>
            </a:r>
            <a:r>
              <a:rPr lang="zh-TW" altLang="en-US" sz="1800" b="1" dirty="0" smtClean="0">
                <a:solidFill>
                  <a:srgbClr val="FFFF00"/>
                </a:solidFill>
              </a:rPr>
              <a:t>、橫式照片</a:t>
            </a:r>
            <a:endParaRPr lang="en-US" altLang="zh-TW" sz="1800" b="1" dirty="0" smtClean="0">
              <a:solidFill>
                <a:srgbClr val="FFFF00"/>
              </a:solidFill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5"/>
          <p:cNvSpPr txBox="1">
            <a:spLocks noGrp="1"/>
          </p:cNvSpPr>
          <p:nvPr>
            <p:ph type="title"/>
          </p:nvPr>
        </p:nvSpPr>
        <p:spPr>
          <a:xfrm>
            <a:off x="188262" y="1765550"/>
            <a:ext cx="4841400" cy="276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zh-TW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NG</a:t>
            </a:r>
            <a:br>
              <a:rPr lang="zh-TW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zh-TW" sz="4000" dirty="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照片主題被</a:t>
            </a:r>
            <a:r>
              <a:rPr lang="zh-TW" sz="4000" dirty="0" smtClean="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學生</a:t>
            </a:r>
            <a:r>
              <a:rPr lang="zh-TW" altLang="en-US" sz="4000" dirty="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遮蔽</a:t>
            </a:r>
            <a:r>
              <a:rPr lang="zh-TW" sz="4000" dirty="0" smtClean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，</a:t>
            </a:r>
            <a:r>
              <a:rPr lang="zh-TW" sz="40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如果把前面兩個女子的頭用掉，從上再往下拍一點就是張</a:t>
            </a:r>
            <a:r>
              <a:rPr lang="zh-TW" sz="4000" dirty="0" smtClean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不錯的</a:t>
            </a:r>
            <a:r>
              <a:rPr lang="zh-TW" sz="40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照片</a:t>
            </a:r>
            <a:endParaRPr sz="4000" dirty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8" name="Google Shape;108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45205" y="1013893"/>
            <a:ext cx="6617815" cy="483021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矩形 1"/>
          <p:cNvSpPr/>
          <p:nvPr/>
        </p:nvSpPr>
        <p:spPr>
          <a:xfrm>
            <a:off x="7179372" y="4221018"/>
            <a:ext cx="4583648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被擋住了</a:t>
            </a:r>
            <a:r>
              <a:rPr lang="en-US" altLang="zh-TW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QQ</a:t>
            </a:r>
            <a:endParaRPr lang="zh-TW" altLang="en-US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6"/>
          <p:cNvSpPr txBox="1">
            <a:spLocks noGrp="1"/>
          </p:cNvSpPr>
          <p:nvPr>
            <p:ph type="title"/>
          </p:nvPr>
        </p:nvSpPr>
        <p:spPr>
          <a:xfrm>
            <a:off x="416239" y="2766218"/>
            <a:ext cx="451949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zh-TW" sz="3600" dirty="0" smtClean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NG</a:t>
            </a:r>
            <a:r>
              <a:rPr lang="en-US" altLang="zh-TW" sz="3600" dirty="0" smtClean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/>
            </a:r>
            <a:br>
              <a:rPr lang="en-US" altLang="zh-TW" sz="3600" dirty="0" smtClean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zh-TW" sz="3600" dirty="0" smtClean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乍看</a:t>
            </a:r>
            <a:r>
              <a:rPr lang="zh-TW" sz="3600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是張好照片，但故事性零，看不出大夥兒在幹啥</a:t>
            </a:r>
            <a:endParaRPr sz="3600" dirty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5" name="Google Shape;115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34966" y="1056831"/>
            <a:ext cx="6482687" cy="4856101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6"/>
          <p:cNvSpPr txBox="1"/>
          <p:nvPr/>
        </p:nvSpPr>
        <p:spPr>
          <a:xfrm>
            <a:off x="284034" y="5288350"/>
            <a:ext cx="4801314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000" dirty="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問題１：空間地點不具鑑別</a:t>
            </a:r>
            <a:r>
              <a:rPr lang="zh-TW" sz="2000" dirty="0" smtClean="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度</a:t>
            </a:r>
            <a:endParaRPr sz="2000" dirty="0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000" dirty="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問題２：無法</a:t>
            </a:r>
            <a:r>
              <a:rPr lang="zh-TW" sz="2000" dirty="0" smtClean="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得知</a:t>
            </a:r>
            <a:r>
              <a:rPr lang="zh-TW" altLang="en-US" sz="2000" dirty="0" smtClean="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本活動</a:t>
            </a:r>
            <a:r>
              <a:rPr lang="zh-TW" altLang="en-US" sz="2000" dirty="0">
                <a:solidFill>
                  <a:srgbClr val="FFFF00"/>
                </a:solidFill>
              </a:rPr>
              <a:t>的</a:t>
            </a:r>
            <a:r>
              <a:rPr lang="zh-TW" sz="2000" dirty="0" smtClean="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內容</a:t>
            </a:r>
            <a:r>
              <a:rPr lang="zh-TW" sz="2000" dirty="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主題</a:t>
            </a:r>
            <a:endParaRPr sz="2000" dirty="0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Google Shape;121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12153" y="944152"/>
            <a:ext cx="5996940" cy="5547360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7"/>
          <p:cNvSpPr txBox="1"/>
          <p:nvPr/>
        </p:nvSpPr>
        <p:spPr>
          <a:xfrm>
            <a:off x="85174" y="2804864"/>
            <a:ext cx="6038898" cy="22467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000" dirty="0" smtClean="0">
                <a:solidFill>
                  <a:srgbClr val="FFFF00"/>
                </a:solidFill>
                <a:sym typeface="Arial"/>
              </a:rPr>
              <a:t>請使用</a:t>
            </a:r>
            <a:r>
              <a:rPr lang="zh-TW" sz="2000" dirty="0">
                <a:solidFill>
                  <a:srgbClr val="FFFF00"/>
                </a:solidFill>
                <a:sym typeface="Arial"/>
              </a:rPr>
              <a:t>能說明當下學生們在做什麼的照片。</a:t>
            </a:r>
            <a:endParaRPr sz="2000" dirty="0">
              <a:solidFill>
                <a:srgbClr val="FFFF00"/>
              </a:solidFill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altLang="zh-TW" sz="2000" dirty="0" smtClean="0">
              <a:solidFill>
                <a:schemeClr val="tx1"/>
              </a:solidFill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000" dirty="0" smtClean="0">
                <a:solidFill>
                  <a:schemeClr val="tx1"/>
                </a:solidFill>
                <a:sym typeface="Arial"/>
              </a:rPr>
              <a:t>如左圖</a:t>
            </a:r>
            <a:r>
              <a:rPr lang="zh-TW" altLang="en-US" sz="2000" dirty="0">
                <a:solidFill>
                  <a:schemeClr val="tx1"/>
                </a:solidFill>
              </a:rPr>
              <a:t>；</a:t>
            </a:r>
            <a:r>
              <a:rPr lang="zh-TW" sz="2000" dirty="0" smtClean="0">
                <a:solidFill>
                  <a:schemeClr val="tx1"/>
                </a:solidFill>
                <a:sym typeface="Arial"/>
              </a:rPr>
              <a:t>能</a:t>
            </a:r>
            <a:r>
              <a:rPr lang="zh-TW" sz="2000" dirty="0">
                <a:solidFill>
                  <a:schemeClr val="tx1"/>
                </a:solidFill>
                <a:sym typeface="Arial"/>
              </a:rPr>
              <a:t>說明地點（台南氣象博物館）</a:t>
            </a:r>
            <a:r>
              <a:rPr lang="zh-TW" sz="2000" dirty="0" smtClean="0">
                <a:solidFill>
                  <a:schemeClr val="tx1"/>
                </a:solidFill>
                <a:sym typeface="Arial"/>
              </a:rPr>
              <a:t>、</a:t>
            </a:r>
            <a:r>
              <a:rPr lang="zh-TW" altLang="en-US" sz="2000" dirty="0">
                <a:solidFill>
                  <a:schemeClr val="tx1"/>
                </a:solidFill>
              </a:rPr>
              <a:t>及</a:t>
            </a:r>
            <a:r>
              <a:rPr lang="zh-TW" altLang="en-US" sz="2000" dirty="0" smtClean="0">
                <a:solidFill>
                  <a:schemeClr val="tx1"/>
                </a:solidFill>
                <a:sym typeface="Arial"/>
              </a:rPr>
              <a:t>事件</a:t>
            </a:r>
            <a:r>
              <a:rPr lang="zh-TW" sz="2000" dirty="0" smtClean="0">
                <a:solidFill>
                  <a:schemeClr val="tx1"/>
                </a:solidFill>
                <a:sym typeface="Arial"/>
              </a:rPr>
              <a:t>（</a:t>
            </a:r>
            <a:r>
              <a:rPr lang="zh-TW" sz="2000" dirty="0">
                <a:solidFill>
                  <a:schemeClr val="tx1"/>
                </a:solidFill>
                <a:sym typeface="Arial"/>
              </a:rPr>
              <a:t>了解日治時期天氣記錄和預報圖相關史料紀載）。</a:t>
            </a:r>
            <a:endParaRPr sz="2000" dirty="0">
              <a:solidFill>
                <a:schemeClr val="tx1"/>
              </a:solidFill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dk1"/>
              </a:solidFill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000" dirty="0" smtClean="0">
                <a:solidFill>
                  <a:schemeClr val="tx1"/>
                </a:solidFill>
                <a:sym typeface="Arial"/>
              </a:rPr>
              <a:t>繳交</a:t>
            </a:r>
            <a:r>
              <a:rPr lang="zh-TW" sz="2000" dirty="0">
                <a:solidFill>
                  <a:schemeClr val="tx1"/>
                </a:solidFill>
                <a:sym typeface="Arial"/>
              </a:rPr>
              <a:t>之</a:t>
            </a:r>
            <a:r>
              <a:rPr lang="zh-TW" sz="2000" dirty="0">
                <a:solidFill>
                  <a:srgbClr val="FFFF00"/>
                </a:solidFill>
                <a:sym typeface="Arial"/>
              </a:rPr>
              <a:t>紙</a:t>
            </a:r>
            <a:r>
              <a:rPr lang="zh-TW" sz="2000" dirty="0" smtClean="0">
                <a:solidFill>
                  <a:srgbClr val="FFFF00"/>
                </a:solidFill>
                <a:sym typeface="Arial"/>
              </a:rPr>
              <a:t>本</a:t>
            </a:r>
            <a:r>
              <a:rPr lang="zh-TW" altLang="en-US" sz="2000" dirty="0" smtClean="0">
                <a:solidFill>
                  <a:srgbClr val="FFFF00"/>
                </a:solidFill>
                <a:sym typeface="Arial"/>
              </a:rPr>
              <a:t>活動紀錄</a:t>
            </a:r>
            <a:r>
              <a:rPr lang="zh-TW" sz="2000" dirty="0" smtClean="0">
                <a:solidFill>
                  <a:srgbClr val="FFFF00"/>
                </a:solidFill>
                <a:sym typeface="Arial"/>
              </a:rPr>
              <a:t>照片請</a:t>
            </a:r>
            <a:r>
              <a:rPr lang="zh-TW" altLang="en-US" sz="2000" dirty="0">
                <a:solidFill>
                  <a:srgbClr val="FFFF00"/>
                </a:solidFill>
              </a:rPr>
              <a:t>勿</a:t>
            </a:r>
            <a:r>
              <a:rPr lang="zh-TW" sz="2000" dirty="0" smtClean="0">
                <a:solidFill>
                  <a:srgbClr val="FFFF00"/>
                </a:solidFill>
                <a:sym typeface="Arial"/>
              </a:rPr>
              <a:t>使用</a:t>
            </a:r>
            <a:r>
              <a:rPr lang="zh-TW" altLang="en-US" sz="2000" dirty="0" smtClean="0">
                <a:solidFill>
                  <a:srgbClr val="FFFF00"/>
                </a:solidFill>
                <a:sym typeface="Arial"/>
              </a:rPr>
              <a:t>團體</a:t>
            </a:r>
            <a:r>
              <a:rPr lang="zh-TW" sz="2000" dirty="0" smtClean="0">
                <a:solidFill>
                  <a:srgbClr val="FFFF00"/>
                </a:solidFill>
                <a:sym typeface="Arial"/>
              </a:rPr>
              <a:t>大</a:t>
            </a:r>
            <a:r>
              <a:rPr lang="zh-TW" sz="2000" dirty="0">
                <a:solidFill>
                  <a:srgbClr val="FFFF00"/>
                </a:solidFill>
                <a:sym typeface="Arial"/>
              </a:rPr>
              <a:t>合</a:t>
            </a:r>
            <a:r>
              <a:rPr lang="zh-TW" sz="2000" dirty="0" smtClean="0">
                <a:solidFill>
                  <a:srgbClr val="FFFF00"/>
                </a:solidFill>
                <a:sym typeface="Arial"/>
              </a:rPr>
              <a:t>照</a:t>
            </a:r>
            <a:endParaRPr lang="en-US" altLang="zh-TW" sz="2000" dirty="0" smtClean="0">
              <a:solidFill>
                <a:srgbClr val="FFFF00"/>
              </a:solidFill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2000" dirty="0" smtClean="0">
                <a:solidFill>
                  <a:schemeClr val="tx1"/>
                </a:solidFill>
                <a:sym typeface="Arial"/>
              </a:rPr>
              <a:t>（</a:t>
            </a:r>
            <a:r>
              <a:rPr lang="zh-TW" sz="2000" dirty="0">
                <a:solidFill>
                  <a:schemeClr val="tx1"/>
                </a:solidFill>
                <a:sym typeface="Arial"/>
              </a:rPr>
              <a:t>大合照</a:t>
            </a:r>
            <a:r>
              <a:rPr lang="zh-TW" sz="2000" dirty="0" smtClean="0">
                <a:solidFill>
                  <a:schemeClr val="tx1"/>
                </a:solidFill>
                <a:sym typeface="Arial"/>
              </a:rPr>
              <a:t>可</a:t>
            </a:r>
            <a:r>
              <a:rPr lang="zh-TW" altLang="en-US" sz="2000" dirty="0" smtClean="0">
                <a:solidFill>
                  <a:schemeClr val="tx1"/>
                </a:solidFill>
                <a:sym typeface="Arial"/>
              </a:rPr>
              <a:t>另</a:t>
            </a:r>
            <a:r>
              <a:rPr lang="zh-TW" sz="2000" dirty="0" smtClean="0">
                <a:solidFill>
                  <a:schemeClr val="tx1"/>
                </a:solidFill>
                <a:sym typeface="Arial"/>
              </a:rPr>
              <a:t>附</a:t>
            </a:r>
            <a:r>
              <a:rPr lang="zh-TW" sz="2000" dirty="0">
                <a:solidFill>
                  <a:schemeClr val="tx1"/>
                </a:solidFill>
                <a:sym typeface="Arial"/>
              </a:rPr>
              <a:t>在電子</a:t>
            </a:r>
            <a:r>
              <a:rPr lang="zh-TW" sz="2000" dirty="0" smtClean="0">
                <a:solidFill>
                  <a:schemeClr val="tx1"/>
                </a:solidFill>
                <a:sym typeface="Arial"/>
              </a:rPr>
              <a:t>檔</a:t>
            </a:r>
            <a:r>
              <a:rPr lang="zh-TW" altLang="en-US" sz="2000" dirty="0" smtClean="0">
                <a:solidFill>
                  <a:schemeClr val="tx1"/>
                </a:solidFill>
                <a:sym typeface="Arial"/>
              </a:rPr>
              <a:t>照片</a:t>
            </a:r>
            <a:r>
              <a:rPr lang="zh-TW" sz="2000" dirty="0" smtClean="0">
                <a:solidFill>
                  <a:schemeClr val="tx1"/>
                </a:solidFill>
                <a:sym typeface="Arial"/>
              </a:rPr>
              <a:t>內</a:t>
            </a:r>
            <a:r>
              <a:rPr lang="zh-TW" sz="2000" dirty="0">
                <a:solidFill>
                  <a:schemeClr val="tx1"/>
                </a:solidFill>
                <a:sym typeface="Arial"/>
              </a:rPr>
              <a:t>）。</a:t>
            </a:r>
            <a:endParaRPr sz="2000" dirty="0">
              <a:solidFill>
                <a:schemeClr val="tx1"/>
              </a:solidFill>
              <a:sym typeface="Arial"/>
            </a:endParaRPr>
          </a:p>
        </p:txBody>
      </p:sp>
      <p:sp>
        <p:nvSpPr>
          <p:cNvPr id="123" name="Google Shape;123;p7"/>
          <p:cNvSpPr txBox="1"/>
          <p:nvPr/>
        </p:nvSpPr>
        <p:spPr>
          <a:xfrm>
            <a:off x="132345" y="2114255"/>
            <a:ext cx="5396858" cy="861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200" u="sng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向學校繳交的紙本活動成果</a:t>
            </a:r>
            <a:endParaRPr sz="3200" u="sng" dirty="0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u="sng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588000" y="5054600"/>
            <a:ext cx="6318250" cy="15875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8"/>
          <p:cNvSpPr txBox="1">
            <a:spLocks noGrp="1"/>
          </p:cNvSpPr>
          <p:nvPr>
            <p:ph type="title"/>
          </p:nvPr>
        </p:nvSpPr>
        <p:spPr>
          <a:xfrm>
            <a:off x="789779" y="2031190"/>
            <a:ext cx="1433146" cy="8838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EB Garamond"/>
              <a:buNone/>
            </a:pPr>
            <a:r>
              <a:rPr lang="zh-TW" b="1" dirty="0">
                <a:solidFill>
                  <a:schemeClr val="tx1"/>
                </a:solidFill>
                <a:latin typeface="Arial" panose="020B0604020202020204" pitchFamily="34" charset="0"/>
                <a:ea typeface="EB Garamond"/>
                <a:cs typeface="Arial" panose="020B0604020202020204" pitchFamily="34" charset="0"/>
                <a:sym typeface="EB Garamond"/>
              </a:rPr>
              <a:t>NG</a:t>
            </a:r>
            <a:endParaRPr b="1" dirty="0">
              <a:solidFill>
                <a:schemeClr val="tx1"/>
              </a:solidFill>
              <a:latin typeface="Arial" panose="020B0604020202020204" pitchFamily="34" charset="0"/>
              <a:ea typeface="EB Garamond"/>
              <a:cs typeface="Arial" panose="020B0604020202020204" pitchFamily="34" charset="0"/>
              <a:sym typeface="EB Garamond"/>
            </a:endParaRPr>
          </a:p>
        </p:txBody>
      </p:sp>
      <p:pic>
        <p:nvPicPr>
          <p:cNvPr id="129" name="Google Shape;129;p8"/>
          <p:cNvPicPr preferRelativeResize="0"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7343" y="872338"/>
            <a:ext cx="5634457" cy="551143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文字方塊 1"/>
          <p:cNvSpPr txBox="1"/>
          <p:nvPr/>
        </p:nvSpPr>
        <p:spPr>
          <a:xfrm>
            <a:off x="766050" y="2756646"/>
            <a:ext cx="54378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>
                <a:solidFill>
                  <a:schemeClr val="tx1"/>
                </a:solidFill>
              </a:rPr>
              <a:t>看不出</a:t>
            </a:r>
            <a:r>
              <a:rPr lang="zh-TW" altLang="en-US" sz="3600" dirty="0" smtClean="0">
                <a:solidFill>
                  <a:schemeClr val="tx1"/>
                </a:solidFill>
              </a:rPr>
              <a:t>地點跟講解內容，</a:t>
            </a:r>
            <a:endParaRPr lang="en-US" altLang="zh-TW" sz="3600" dirty="0" smtClean="0">
              <a:solidFill>
                <a:schemeClr val="tx1"/>
              </a:solidFill>
            </a:endParaRPr>
          </a:p>
          <a:p>
            <a:r>
              <a:rPr lang="zh-TW" altLang="en-US" sz="3600" dirty="0" smtClean="0">
                <a:solidFill>
                  <a:schemeClr val="tx1"/>
                </a:solidFill>
              </a:rPr>
              <a:t>相片說明過於簡單不明確</a:t>
            </a:r>
            <a:endParaRPr lang="en-US" altLang="zh-TW" sz="3600" dirty="0" smtClean="0">
              <a:solidFill>
                <a:schemeClr val="tx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5956300" y="5695950"/>
            <a:ext cx="5949950" cy="94615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</TotalTime>
  <Words>229</Words>
  <Application>Microsoft Office PowerPoint</Application>
  <PresentationFormat>寬螢幕</PresentationFormat>
  <Paragraphs>32</Paragraphs>
  <Slides>9</Slides>
  <Notes>9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7" baseType="lpstr">
      <vt:lpstr>Arial</vt:lpstr>
      <vt:lpstr>華康超明體(P)</vt:lpstr>
      <vt:lpstr>Calibri</vt:lpstr>
      <vt:lpstr>Calibri Light</vt:lpstr>
      <vt:lpstr>微軟正黑體</vt:lpstr>
      <vt:lpstr>EB Garamond</vt:lpstr>
      <vt:lpstr>新細明體</vt:lpstr>
      <vt:lpstr>Office 佈景主題</vt:lpstr>
      <vt:lpstr>PowerPoint 簡報</vt:lpstr>
      <vt:lpstr>PowerPoint 簡報</vt:lpstr>
      <vt:lpstr>拍照重點：  1、明顯可見照片中活動行為及空間  2、畫面中的人物視線都皆活動目標觀看  3、畫面前方無遮蔽物  4、由較上方視角往下方拍攝取景  5、相片解析度大小至少 500 KB以上  6、橫式照片為主  7、至少拍攝十張照片以上</vt:lpstr>
      <vt:lpstr>Good 人數非越多越好，要能看得出在活動行為比較重要</vt:lpstr>
      <vt:lpstr>Excellent 可由上方往下拍，較容易將活動內容及主題明確攝入</vt:lpstr>
      <vt:lpstr>NG 照片主題被學生遮蔽，如果把前面兩個女子的頭用掉，從上再往下拍一點就是張不錯的照片</vt:lpstr>
      <vt:lpstr>NG 乍看是張好照片，但故事性零，看不出大夥兒在幹啥</vt:lpstr>
      <vt:lpstr>PowerPoint 簡報</vt:lpstr>
      <vt:lpstr>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9</cp:revision>
  <dcterms:created xsi:type="dcterms:W3CDTF">2022-04-12T07:44:45Z</dcterms:created>
  <dcterms:modified xsi:type="dcterms:W3CDTF">2023-12-06T06:18:44Z</dcterms:modified>
</cp:coreProperties>
</file>