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5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1" r:id="rId18"/>
    <p:sldId id="270" r:id="rId19"/>
    <p:sldId id="272" r:id="rId20"/>
    <p:sldId id="274" r:id="rId21"/>
    <p:sldId id="273" r:id="rId22"/>
  </p:sldIdLst>
  <p:sldSz cx="9144000" cy="6858000" type="screen4x3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2214" autoAdjust="0"/>
  </p:normalViewPr>
  <p:slideViewPr>
    <p:cSldViewPr>
      <p:cViewPr>
        <p:scale>
          <a:sx n="70" d="100"/>
          <a:sy n="70" d="100"/>
        </p:scale>
        <p:origin x="-2814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57F230-FABB-421D-A18C-E6CBAEA7948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610E94C-4E4F-4044-8AEF-510D24336186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7%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（高齡化）</a:t>
          </a:r>
          <a:endParaRPr lang="zh-TW" altLang="en-US" sz="2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0815206-AA7A-424B-B2EA-81F7B5461AB5}" type="parTrans" cxnId="{3BB84AA8-AD1A-4480-B784-735041F00535}">
      <dgm:prSet/>
      <dgm:spPr/>
      <dgm:t>
        <a:bodyPr/>
        <a:lstStyle/>
        <a:p>
          <a:endParaRPr lang="zh-TW" altLang="en-US"/>
        </a:p>
      </dgm:t>
    </dgm:pt>
    <dgm:pt modelId="{9EF541E7-19DC-4D3B-A653-95B192A551C1}" type="sibTrans" cxnId="{3BB84AA8-AD1A-4480-B784-735041F00535}">
      <dgm:prSet/>
      <dgm:spPr/>
      <dgm:t>
        <a:bodyPr/>
        <a:lstStyle/>
        <a:p>
          <a:endParaRPr lang="zh-TW" altLang="en-US"/>
        </a:p>
      </dgm:t>
    </dgm:pt>
    <dgm:pt modelId="{DBA8ABCB-B7AD-489F-A7FC-629F4A042673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11%</a:t>
          </a:r>
          <a:endParaRPr lang="zh-TW" altLang="en-US" sz="2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5BFDD27-397F-4384-AB1B-34748D0B12DD}" type="parTrans" cxnId="{5299B1DF-122B-4939-A61B-73C925813150}">
      <dgm:prSet/>
      <dgm:spPr/>
      <dgm:t>
        <a:bodyPr/>
        <a:lstStyle/>
        <a:p>
          <a:endParaRPr lang="zh-TW" altLang="en-US"/>
        </a:p>
      </dgm:t>
    </dgm:pt>
    <dgm:pt modelId="{49AF3256-7475-4402-8EBE-D55D92B2B575}" type="sibTrans" cxnId="{5299B1DF-122B-4939-A61B-73C925813150}">
      <dgm:prSet/>
      <dgm:spPr/>
      <dgm:t>
        <a:bodyPr/>
        <a:lstStyle/>
        <a:p>
          <a:endParaRPr lang="zh-TW" altLang="en-US"/>
        </a:p>
      </dgm:t>
    </dgm:pt>
    <dgm:pt modelId="{B92B7C13-9BC5-4247-914A-E60D3DD69D18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14%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（高齡</a:t>
          </a:r>
          <a:r>
            <a:rPr lang="zh-TW" altLang="en-US" sz="2800" dirty="0" smtClean="0"/>
            <a:t>）</a:t>
          </a:r>
          <a:endParaRPr lang="zh-TW" altLang="en-US" sz="2800" dirty="0"/>
        </a:p>
      </dgm:t>
    </dgm:pt>
    <dgm:pt modelId="{A0201D2A-8F4E-4FDB-97B3-2C44321D5058}" type="parTrans" cxnId="{26813B21-9BA0-495B-88D2-11909EEE7FBA}">
      <dgm:prSet/>
      <dgm:spPr/>
      <dgm:t>
        <a:bodyPr/>
        <a:lstStyle/>
        <a:p>
          <a:endParaRPr lang="zh-TW" altLang="en-US"/>
        </a:p>
      </dgm:t>
    </dgm:pt>
    <dgm:pt modelId="{DAD05585-4A9A-4868-A57A-47D1DD9B35F6}" type="sibTrans" cxnId="{26813B21-9BA0-495B-88D2-11909EEE7FBA}">
      <dgm:prSet/>
      <dgm:spPr/>
      <dgm:t>
        <a:bodyPr/>
        <a:lstStyle/>
        <a:p>
          <a:endParaRPr lang="zh-TW" altLang="en-US"/>
        </a:p>
      </dgm:t>
    </dgm:pt>
    <dgm:pt modelId="{72310432-1C69-4C79-B99E-B4A2D094FFC6}">
      <dgm:prSet phldrT="[文字]" custT="1"/>
      <dgm:spPr/>
      <dgm:t>
        <a:bodyPr/>
        <a:lstStyle/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20%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（超高齡）</a:t>
          </a:r>
          <a:endParaRPr lang="zh-TW" altLang="en-US" sz="2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AEE2F1A-39E6-4390-8ABF-3238D151599A}" type="parTrans" cxnId="{B9A28502-5931-48CF-9FE3-C334B2528E4F}">
      <dgm:prSet/>
      <dgm:spPr/>
      <dgm:t>
        <a:bodyPr/>
        <a:lstStyle/>
        <a:p>
          <a:endParaRPr lang="zh-TW" altLang="en-US"/>
        </a:p>
      </dgm:t>
    </dgm:pt>
    <dgm:pt modelId="{B21EB2AC-7915-46A0-B51C-E3FD919EFE8E}" type="sibTrans" cxnId="{B9A28502-5931-48CF-9FE3-C334B2528E4F}">
      <dgm:prSet/>
      <dgm:spPr/>
      <dgm:t>
        <a:bodyPr/>
        <a:lstStyle/>
        <a:p>
          <a:endParaRPr lang="zh-TW" altLang="en-US"/>
        </a:p>
      </dgm:t>
    </dgm:pt>
    <dgm:pt modelId="{6EB052B5-4F90-4BA9-9D19-2D9034174267}" type="pres">
      <dgm:prSet presAssocID="{2057F230-FABB-421D-A18C-E6CBAEA7948E}" presName="arrowDiagram" presStyleCnt="0">
        <dgm:presLayoutVars>
          <dgm:chMax val="5"/>
          <dgm:dir/>
          <dgm:resizeHandles val="exact"/>
        </dgm:presLayoutVars>
      </dgm:prSet>
      <dgm:spPr/>
    </dgm:pt>
    <dgm:pt modelId="{E496A989-4578-4D9E-ADDA-F503CA968AB0}" type="pres">
      <dgm:prSet presAssocID="{2057F230-FABB-421D-A18C-E6CBAEA7948E}" presName="arrow" presStyleLbl="bgShp" presStyleIdx="0" presStyleCnt="1" custLinFactNeighborX="127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2B076EB-AD00-4E37-A719-B8A4C849867D}" type="pres">
      <dgm:prSet presAssocID="{2057F230-FABB-421D-A18C-E6CBAEA7948E}" presName="arrowDiagram4" presStyleCnt="0"/>
      <dgm:spPr/>
    </dgm:pt>
    <dgm:pt modelId="{0591479C-22C7-41D5-8028-D43C21073A6E}" type="pres">
      <dgm:prSet presAssocID="{D610E94C-4E4F-4044-8AEF-510D24336186}" presName="bullet4a" presStyleLbl="node1" presStyleIdx="0" presStyleCnt="4"/>
      <dgm:spPr/>
    </dgm:pt>
    <dgm:pt modelId="{DE8C8E57-DA84-48FD-89CE-104DB21D8163}" type="pres">
      <dgm:prSet presAssocID="{D610E94C-4E4F-4044-8AEF-510D24336186}" presName="textBox4a" presStyleLbl="revTx" presStyleIdx="0" presStyleCnt="4" custScaleX="229110" custScaleY="7055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F20EB5-1345-4DB9-A4EC-62565D5B9C18}" type="pres">
      <dgm:prSet presAssocID="{DBA8ABCB-B7AD-489F-A7FC-629F4A042673}" presName="bullet4b" presStyleLbl="node1" presStyleIdx="1" presStyleCnt="4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</dgm:pt>
    <dgm:pt modelId="{26D5ECB1-192F-4FC1-A4B6-132123BB4C4C}" type="pres">
      <dgm:prSet presAssocID="{DBA8ABCB-B7AD-489F-A7FC-629F4A042673}" presName="textBox4b" presStyleLbl="revTx" presStyleIdx="1" presStyleCnt="4" custScaleX="114224" custScaleY="36777" custLinFactNeighborY="-204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548B20-751E-46F2-A262-84705E928B02}" type="pres">
      <dgm:prSet presAssocID="{B92B7C13-9BC5-4247-914A-E60D3DD69D18}" presName="bullet4c" presStyleLbl="node1" presStyleIdx="2" presStyleCnt="4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</dgm:pt>
    <dgm:pt modelId="{ECC7602B-5DFE-4069-B4CB-FD445E94BF68}" type="pres">
      <dgm:prSet presAssocID="{B92B7C13-9BC5-4247-914A-E60D3DD69D18}" presName="textBox4c" presStyleLbl="revTx" presStyleIdx="2" presStyleCnt="4" custScaleX="107448" custScaleY="46333" custLinFactNeighborY="-1734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DC0E586-6BC8-449A-8FD3-A24F233B1ECE}" type="pres">
      <dgm:prSet presAssocID="{72310432-1C69-4C79-B99E-B4A2D094FFC6}" presName="bullet4d" presStyleLbl="node1" presStyleIdx="3" presStyleCnt="4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</dgm:pt>
    <dgm:pt modelId="{2FC4936E-C3AD-4520-99A5-90BF4A4CC3A2}" type="pres">
      <dgm:prSet presAssocID="{72310432-1C69-4C79-B99E-B4A2D094FFC6}" presName="textBox4d" presStyleLbl="revTx" presStyleIdx="3" presStyleCnt="4" custScaleX="128492" custScaleY="48745" custLinFactNeighborX="6553" custLinFactNeighborY="-1611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9A28502-5931-48CF-9FE3-C334B2528E4F}" srcId="{2057F230-FABB-421D-A18C-E6CBAEA7948E}" destId="{72310432-1C69-4C79-B99E-B4A2D094FFC6}" srcOrd="3" destOrd="0" parTransId="{3AEE2F1A-39E6-4390-8ABF-3238D151599A}" sibTransId="{B21EB2AC-7915-46A0-B51C-E3FD919EFE8E}"/>
    <dgm:cxn modelId="{3BB84AA8-AD1A-4480-B784-735041F00535}" srcId="{2057F230-FABB-421D-A18C-E6CBAEA7948E}" destId="{D610E94C-4E4F-4044-8AEF-510D24336186}" srcOrd="0" destOrd="0" parTransId="{F0815206-AA7A-424B-B2EA-81F7B5461AB5}" sibTransId="{9EF541E7-19DC-4D3B-A653-95B192A551C1}"/>
    <dgm:cxn modelId="{26813B21-9BA0-495B-88D2-11909EEE7FBA}" srcId="{2057F230-FABB-421D-A18C-E6CBAEA7948E}" destId="{B92B7C13-9BC5-4247-914A-E60D3DD69D18}" srcOrd="2" destOrd="0" parTransId="{A0201D2A-8F4E-4FDB-97B3-2C44321D5058}" sibTransId="{DAD05585-4A9A-4868-A57A-47D1DD9B35F6}"/>
    <dgm:cxn modelId="{96C28C78-B901-4B0C-8436-461D22945394}" type="presOf" srcId="{2057F230-FABB-421D-A18C-E6CBAEA7948E}" destId="{6EB052B5-4F90-4BA9-9D19-2D9034174267}" srcOrd="0" destOrd="0" presId="urn:microsoft.com/office/officeart/2005/8/layout/arrow2"/>
    <dgm:cxn modelId="{17CB69F1-B687-4B25-AF24-DACDB89B16CD}" type="presOf" srcId="{DBA8ABCB-B7AD-489F-A7FC-629F4A042673}" destId="{26D5ECB1-192F-4FC1-A4B6-132123BB4C4C}" srcOrd="0" destOrd="0" presId="urn:microsoft.com/office/officeart/2005/8/layout/arrow2"/>
    <dgm:cxn modelId="{57C69651-B70C-4A09-A442-305FE0AA34CA}" type="presOf" srcId="{D610E94C-4E4F-4044-8AEF-510D24336186}" destId="{DE8C8E57-DA84-48FD-89CE-104DB21D8163}" srcOrd="0" destOrd="0" presId="urn:microsoft.com/office/officeart/2005/8/layout/arrow2"/>
    <dgm:cxn modelId="{3F9D3C6A-CF98-4F84-A3F7-11DAB8C7D006}" type="presOf" srcId="{72310432-1C69-4C79-B99E-B4A2D094FFC6}" destId="{2FC4936E-C3AD-4520-99A5-90BF4A4CC3A2}" srcOrd="0" destOrd="0" presId="urn:microsoft.com/office/officeart/2005/8/layout/arrow2"/>
    <dgm:cxn modelId="{5299B1DF-122B-4939-A61B-73C925813150}" srcId="{2057F230-FABB-421D-A18C-E6CBAEA7948E}" destId="{DBA8ABCB-B7AD-489F-A7FC-629F4A042673}" srcOrd="1" destOrd="0" parTransId="{55BFDD27-397F-4384-AB1B-34748D0B12DD}" sibTransId="{49AF3256-7475-4402-8EBE-D55D92B2B575}"/>
    <dgm:cxn modelId="{7B82671D-94C0-476C-8F6E-1F08562875AF}" type="presOf" srcId="{B92B7C13-9BC5-4247-914A-E60D3DD69D18}" destId="{ECC7602B-5DFE-4069-B4CB-FD445E94BF68}" srcOrd="0" destOrd="0" presId="urn:microsoft.com/office/officeart/2005/8/layout/arrow2"/>
    <dgm:cxn modelId="{D3D642A3-4A05-4F62-91F3-F87DAAE9E03B}" type="presParOf" srcId="{6EB052B5-4F90-4BA9-9D19-2D9034174267}" destId="{E496A989-4578-4D9E-ADDA-F503CA968AB0}" srcOrd="0" destOrd="0" presId="urn:microsoft.com/office/officeart/2005/8/layout/arrow2"/>
    <dgm:cxn modelId="{051ADAF3-DB6A-4A70-B884-38CD089DE481}" type="presParOf" srcId="{6EB052B5-4F90-4BA9-9D19-2D9034174267}" destId="{32B076EB-AD00-4E37-A719-B8A4C849867D}" srcOrd="1" destOrd="0" presId="urn:microsoft.com/office/officeart/2005/8/layout/arrow2"/>
    <dgm:cxn modelId="{B528321E-BE48-4E97-A43A-98ADBA9A973E}" type="presParOf" srcId="{32B076EB-AD00-4E37-A719-B8A4C849867D}" destId="{0591479C-22C7-41D5-8028-D43C21073A6E}" srcOrd="0" destOrd="0" presId="urn:microsoft.com/office/officeart/2005/8/layout/arrow2"/>
    <dgm:cxn modelId="{E382745E-CF5F-4C18-93A4-1B1FE693A589}" type="presParOf" srcId="{32B076EB-AD00-4E37-A719-B8A4C849867D}" destId="{DE8C8E57-DA84-48FD-89CE-104DB21D8163}" srcOrd="1" destOrd="0" presId="urn:microsoft.com/office/officeart/2005/8/layout/arrow2"/>
    <dgm:cxn modelId="{8DE8DE15-2AC2-4123-ABAF-242F16E65EA4}" type="presParOf" srcId="{32B076EB-AD00-4E37-A719-B8A4C849867D}" destId="{A6F20EB5-1345-4DB9-A4EC-62565D5B9C18}" srcOrd="2" destOrd="0" presId="urn:microsoft.com/office/officeart/2005/8/layout/arrow2"/>
    <dgm:cxn modelId="{856D9706-5F81-4229-86FE-C5EDE6FD5A67}" type="presParOf" srcId="{32B076EB-AD00-4E37-A719-B8A4C849867D}" destId="{26D5ECB1-192F-4FC1-A4B6-132123BB4C4C}" srcOrd="3" destOrd="0" presId="urn:microsoft.com/office/officeart/2005/8/layout/arrow2"/>
    <dgm:cxn modelId="{31D71263-AAEE-4012-B86A-8784530DF44B}" type="presParOf" srcId="{32B076EB-AD00-4E37-A719-B8A4C849867D}" destId="{A0548B20-751E-46F2-A262-84705E928B02}" srcOrd="4" destOrd="0" presId="urn:microsoft.com/office/officeart/2005/8/layout/arrow2"/>
    <dgm:cxn modelId="{1923DBD6-E12E-4DD4-841B-DA59BFC390C7}" type="presParOf" srcId="{32B076EB-AD00-4E37-A719-B8A4C849867D}" destId="{ECC7602B-5DFE-4069-B4CB-FD445E94BF68}" srcOrd="5" destOrd="0" presId="urn:microsoft.com/office/officeart/2005/8/layout/arrow2"/>
    <dgm:cxn modelId="{047B7B4C-BFF6-451A-9BF1-0F899899C62E}" type="presParOf" srcId="{32B076EB-AD00-4E37-A719-B8A4C849867D}" destId="{CDC0E586-6BC8-449A-8FD3-A24F233B1ECE}" srcOrd="6" destOrd="0" presId="urn:microsoft.com/office/officeart/2005/8/layout/arrow2"/>
    <dgm:cxn modelId="{C80DF7A1-6BEB-4CA5-8A92-C0F5A69E10E6}" type="presParOf" srcId="{32B076EB-AD00-4E37-A719-B8A4C849867D}" destId="{2FC4936E-C3AD-4520-99A5-90BF4A4CC3A2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B4805A-8E9D-4D5F-A85B-EA1BAF73630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7F00C90-8B5A-44AF-8763-E53CF10432AC}">
      <dgm:prSet phldrT="[文字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ln w="38100"/>
      </dgm:spPr>
      <dgm:t>
        <a:bodyPr anchor="ctr"/>
        <a:lstStyle/>
        <a:p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2011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年</a:t>
          </a:r>
          <a:endParaRPr lang="en-US" altLang="zh-TW" sz="28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為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7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：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</a:t>
          </a:r>
          <a:endParaRPr lang="zh-TW" altLang="en-US" sz="2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7917B16-8555-4667-8480-52339171C2C4}" type="parTrans" cxnId="{22868076-C86C-4AA9-8637-6ECE4EEE60BF}">
      <dgm:prSet/>
      <dgm:spPr/>
      <dgm:t>
        <a:bodyPr/>
        <a:lstStyle/>
        <a:p>
          <a:endParaRPr lang="zh-TW" altLang="en-US"/>
        </a:p>
      </dgm:t>
    </dgm:pt>
    <dgm:pt modelId="{61CA8F28-C9C4-4F39-90B6-E24EBDAF8A3F}" type="sibTrans" cxnId="{22868076-C86C-4AA9-8637-6ECE4EEE60BF}">
      <dgm:prSet/>
      <dgm:spPr/>
      <dgm:t>
        <a:bodyPr/>
        <a:lstStyle/>
        <a:p>
          <a:endParaRPr lang="zh-TW" altLang="en-US"/>
        </a:p>
      </dgm:t>
    </dgm:pt>
    <dgm:pt modelId="{B3A65449-A81B-4122-9C2A-F3930F1A470E}">
      <dgm:prSet phldrT="[文字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ln w="38100"/>
      </dgm:spPr>
      <dgm:t>
        <a:bodyPr anchor="ctr"/>
        <a:lstStyle/>
        <a:p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2022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年</a:t>
          </a:r>
          <a:endParaRPr lang="en-US" altLang="zh-TW" sz="28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升高為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4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：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</a:t>
          </a:r>
          <a:endParaRPr lang="zh-TW" altLang="en-US" sz="2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0FD7ACEB-A424-454F-9820-597D4D1A83CC}" type="parTrans" cxnId="{5BAD25E5-3A28-4C1D-9F21-C2B9E33F4750}">
      <dgm:prSet/>
      <dgm:spPr/>
      <dgm:t>
        <a:bodyPr/>
        <a:lstStyle/>
        <a:p>
          <a:endParaRPr lang="zh-TW" altLang="en-US"/>
        </a:p>
      </dgm:t>
    </dgm:pt>
    <dgm:pt modelId="{1E2AFB79-E63E-496D-AF4B-B940A24E6D41}" type="sibTrans" cxnId="{5BAD25E5-3A28-4C1D-9F21-C2B9E33F4750}">
      <dgm:prSet/>
      <dgm:spPr/>
      <dgm:t>
        <a:bodyPr/>
        <a:lstStyle/>
        <a:p>
          <a:endParaRPr lang="zh-TW" altLang="en-US"/>
        </a:p>
      </dgm:t>
    </dgm:pt>
    <dgm:pt modelId="{3B98D808-59FA-401A-9776-4F0D7E4E075E}">
      <dgm:prSet phldrT="[文字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ln w="38100"/>
      </dgm:spPr>
      <dgm:t>
        <a:bodyPr anchor="ctr"/>
        <a:lstStyle/>
        <a:p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2039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年</a:t>
          </a:r>
          <a:endParaRPr lang="en-US" altLang="zh-TW" sz="28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預估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</a:t>
          </a:r>
          <a:r>
            <a: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：</a:t>
          </a:r>
          <a:r>
            <a: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</a:t>
          </a:r>
          <a:endParaRPr lang="zh-TW" altLang="en-US" sz="2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DD5FCE4-9F0A-4275-B6D8-53548AAAC8F7}" type="parTrans" cxnId="{D6FB0B9D-15B4-4E85-A212-81B4E1BF4AF5}">
      <dgm:prSet/>
      <dgm:spPr/>
      <dgm:t>
        <a:bodyPr/>
        <a:lstStyle/>
        <a:p>
          <a:endParaRPr lang="zh-TW" altLang="en-US"/>
        </a:p>
      </dgm:t>
    </dgm:pt>
    <dgm:pt modelId="{2ECD68BD-A09B-4958-96F9-750A84C1B31B}" type="sibTrans" cxnId="{D6FB0B9D-15B4-4E85-A212-81B4E1BF4AF5}">
      <dgm:prSet/>
      <dgm:spPr/>
      <dgm:t>
        <a:bodyPr/>
        <a:lstStyle/>
        <a:p>
          <a:endParaRPr lang="zh-TW" altLang="en-US"/>
        </a:p>
      </dgm:t>
    </dgm:pt>
    <dgm:pt modelId="{C914D0F9-FBFA-4955-9DB9-56244F9CB397}" type="pres">
      <dgm:prSet presAssocID="{DAB4805A-8E9D-4D5F-A85B-EA1BAF736303}" presName="Name0" presStyleCnt="0">
        <dgm:presLayoutVars>
          <dgm:dir/>
          <dgm:resizeHandles val="exact"/>
        </dgm:presLayoutVars>
      </dgm:prSet>
      <dgm:spPr/>
    </dgm:pt>
    <dgm:pt modelId="{EA3EC00B-EC75-452A-AECD-8EB6E5C5D73F}" type="pres">
      <dgm:prSet presAssocID="{DAB4805A-8E9D-4D5F-A85B-EA1BAF736303}" presName="arrow" presStyleLbl="bgShp" presStyleIdx="0" presStyleCnt="1" custLinFactNeighborY="843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endParaRPr lang="zh-TW" altLang="en-US"/>
        </a:p>
      </dgm:t>
    </dgm:pt>
    <dgm:pt modelId="{5DE75B80-A525-4FDE-9CA5-3A39A7216CBA}" type="pres">
      <dgm:prSet presAssocID="{DAB4805A-8E9D-4D5F-A85B-EA1BAF736303}" presName="points" presStyleCnt="0"/>
      <dgm:spPr/>
    </dgm:pt>
    <dgm:pt modelId="{2DB97620-A375-473B-8A87-059B32C6B991}" type="pres">
      <dgm:prSet presAssocID="{17F00C90-8B5A-44AF-8763-E53CF10432AC}" presName="compositeA" presStyleCnt="0"/>
      <dgm:spPr/>
    </dgm:pt>
    <dgm:pt modelId="{C812C3C2-7EFE-4B99-A069-8EF51FB1B241}" type="pres">
      <dgm:prSet presAssocID="{17F00C90-8B5A-44AF-8763-E53CF10432AC}" presName="textA" presStyleLbl="revTx" presStyleIdx="0" presStyleCnt="3" custScaleX="179505" custScaleY="87236" custLinFactNeighborX="4683" custLinFactNeighborY="1071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08DBAED-94F7-416F-A022-4C6FDC3A69D0}" type="pres">
      <dgm:prSet presAssocID="{17F00C90-8B5A-44AF-8763-E53CF10432AC}" presName="circleA" presStyleLbl="node1" presStyleIdx="0" presStyleCnt="3" custLinFactNeighborX="-3780" custLinFactNeighborY="89619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3E1F5CA7-EE44-469C-8AD2-9B279ADB8858}" type="pres">
      <dgm:prSet presAssocID="{17F00C90-8B5A-44AF-8763-E53CF10432AC}" presName="spaceA" presStyleCnt="0"/>
      <dgm:spPr/>
    </dgm:pt>
    <dgm:pt modelId="{114C92A5-7558-4C3B-A527-B455FBCD5B66}" type="pres">
      <dgm:prSet presAssocID="{61CA8F28-C9C4-4F39-90B6-E24EBDAF8A3F}" presName="space" presStyleCnt="0"/>
      <dgm:spPr/>
    </dgm:pt>
    <dgm:pt modelId="{141959F9-CC78-4CB6-9D1E-A019CA2F9DAF}" type="pres">
      <dgm:prSet presAssocID="{B3A65449-A81B-4122-9C2A-F3930F1A470E}" presName="compositeB" presStyleCnt="0"/>
      <dgm:spPr/>
    </dgm:pt>
    <dgm:pt modelId="{70E410A3-161A-4D55-A323-6577F556414D}" type="pres">
      <dgm:prSet presAssocID="{B3A65449-A81B-4122-9C2A-F3930F1A470E}" presName="textB" presStyleLbl="revTx" presStyleIdx="1" presStyleCnt="3" custScaleX="196681" custScaleY="76804" custLinFactNeighborX="-1397" custLinFactNeighborY="15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F69452B-BA31-4BB1-AC10-B22FACAC3DC9}" type="pres">
      <dgm:prSet presAssocID="{B3A65449-A81B-4122-9C2A-F3930F1A470E}" presName="circleB" presStyleLbl="node1" presStyleIdx="1" presStyleCnt="3" custLinFactNeighborY="-2944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B39A6320-0072-47FB-B60E-DAC33451CB3C}" type="pres">
      <dgm:prSet presAssocID="{B3A65449-A81B-4122-9C2A-F3930F1A470E}" presName="spaceB" presStyleCnt="0"/>
      <dgm:spPr/>
    </dgm:pt>
    <dgm:pt modelId="{5B3CCEC9-A14C-4F04-8F8B-100ECA5B48B7}" type="pres">
      <dgm:prSet presAssocID="{1E2AFB79-E63E-496D-AF4B-B940A24E6D41}" presName="space" presStyleCnt="0"/>
      <dgm:spPr/>
    </dgm:pt>
    <dgm:pt modelId="{66FD0941-04C2-42CA-8F55-D08BC5B1E5F1}" type="pres">
      <dgm:prSet presAssocID="{3B98D808-59FA-401A-9776-4F0D7E4E075E}" presName="compositeA" presStyleCnt="0"/>
      <dgm:spPr/>
    </dgm:pt>
    <dgm:pt modelId="{9EBE3C5F-62A5-48CF-8DEB-07996121DBC3}" type="pres">
      <dgm:prSet presAssocID="{3B98D808-59FA-401A-9776-4F0D7E4E075E}" presName="textA" presStyleLbl="revTx" presStyleIdx="2" presStyleCnt="3" custScaleX="173116" custScaleY="87782" custLinFactNeighborX="-2417" custLinFactNeighborY="745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8AF8F0A-CE43-4BAB-9D29-5F7B03002D7A}" type="pres">
      <dgm:prSet presAssocID="{3B98D808-59FA-401A-9776-4F0D7E4E075E}" presName="circleA" presStyleLbl="node1" presStyleIdx="2" presStyleCnt="3" custLinFactNeighborX="2260" custLinFactNeighborY="89619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FB0FB01D-1CC7-46FD-9CA4-0A541CB5A0F3}" type="pres">
      <dgm:prSet presAssocID="{3B98D808-59FA-401A-9776-4F0D7E4E075E}" presName="spaceA" presStyleCnt="0"/>
      <dgm:spPr/>
    </dgm:pt>
  </dgm:ptLst>
  <dgm:cxnLst>
    <dgm:cxn modelId="{22868076-C86C-4AA9-8637-6ECE4EEE60BF}" srcId="{DAB4805A-8E9D-4D5F-A85B-EA1BAF736303}" destId="{17F00C90-8B5A-44AF-8763-E53CF10432AC}" srcOrd="0" destOrd="0" parTransId="{67917B16-8555-4667-8480-52339171C2C4}" sibTransId="{61CA8F28-C9C4-4F39-90B6-E24EBDAF8A3F}"/>
    <dgm:cxn modelId="{5BAD25E5-3A28-4C1D-9F21-C2B9E33F4750}" srcId="{DAB4805A-8E9D-4D5F-A85B-EA1BAF736303}" destId="{B3A65449-A81B-4122-9C2A-F3930F1A470E}" srcOrd="1" destOrd="0" parTransId="{0FD7ACEB-A424-454F-9820-597D4D1A83CC}" sibTransId="{1E2AFB79-E63E-496D-AF4B-B940A24E6D41}"/>
    <dgm:cxn modelId="{53BD1814-C04A-43EA-A0CC-69DED34D7D5A}" type="presOf" srcId="{DAB4805A-8E9D-4D5F-A85B-EA1BAF736303}" destId="{C914D0F9-FBFA-4955-9DB9-56244F9CB397}" srcOrd="0" destOrd="0" presId="urn:microsoft.com/office/officeart/2005/8/layout/hProcess11"/>
    <dgm:cxn modelId="{D6FB0B9D-15B4-4E85-A212-81B4E1BF4AF5}" srcId="{DAB4805A-8E9D-4D5F-A85B-EA1BAF736303}" destId="{3B98D808-59FA-401A-9776-4F0D7E4E075E}" srcOrd="2" destOrd="0" parTransId="{FDD5FCE4-9F0A-4275-B6D8-53548AAAC8F7}" sibTransId="{2ECD68BD-A09B-4958-96F9-750A84C1B31B}"/>
    <dgm:cxn modelId="{0E40F088-5122-4062-94AF-7C267FD294AE}" type="presOf" srcId="{17F00C90-8B5A-44AF-8763-E53CF10432AC}" destId="{C812C3C2-7EFE-4B99-A069-8EF51FB1B241}" srcOrd="0" destOrd="0" presId="urn:microsoft.com/office/officeart/2005/8/layout/hProcess11"/>
    <dgm:cxn modelId="{1BD7DA7D-2C36-4617-BC5D-5D7BBA271585}" type="presOf" srcId="{3B98D808-59FA-401A-9776-4F0D7E4E075E}" destId="{9EBE3C5F-62A5-48CF-8DEB-07996121DBC3}" srcOrd="0" destOrd="0" presId="urn:microsoft.com/office/officeart/2005/8/layout/hProcess11"/>
    <dgm:cxn modelId="{00349E00-CA6D-4434-8BDC-4FF9CA4388EE}" type="presOf" srcId="{B3A65449-A81B-4122-9C2A-F3930F1A470E}" destId="{70E410A3-161A-4D55-A323-6577F556414D}" srcOrd="0" destOrd="0" presId="urn:microsoft.com/office/officeart/2005/8/layout/hProcess11"/>
    <dgm:cxn modelId="{D5151C79-F609-405E-8E9A-3CA8695A101F}" type="presParOf" srcId="{C914D0F9-FBFA-4955-9DB9-56244F9CB397}" destId="{EA3EC00B-EC75-452A-AECD-8EB6E5C5D73F}" srcOrd="0" destOrd="0" presId="urn:microsoft.com/office/officeart/2005/8/layout/hProcess11"/>
    <dgm:cxn modelId="{5B1789AE-C493-4EBF-99AB-3F30013A2017}" type="presParOf" srcId="{C914D0F9-FBFA-4955-9DB9-56244F9CB397}" destId="{5DE75B80-A525-4FDE-9CA5-3A39A7216CBA}" srcOrd="1" destOrd="0" presId="urn:microsoft.com/office/officeart/2005/8/layout/hProcess11"/>
    <dgm:cxn modelId="{D068F3DB-5BA9-48B6-830E-E8EC1234B7BE}" type="presParOf" srcId="{5DE75B80-A525-4FDE-9CA5-3A39A7216CBA}" destId="{2DB97620-A375-473B-8A87-059B32C6B991}" srcOrd="0" destOrd="0" presId="urn:microsoft.com/office/officeart/2005/8/layout/hProcess11"/>
    <dgm:cxn modelId="{ABF983E3-DA6E-4E13-AC9D-7AF50FF1F805}" type="presParOf" srcId="{2DB97620-A375-473B-8A87-059B32C6B991}" destId="{C812C3C2-7EFE-4B99-A069-8EF51FB1B241}" srcOrd="0" destOrd="0" presId="urn:microsoft.com/office/officeart/2005/8/layout/hProcess11"/>
    <dgm:cxn modelId="{DFE16CDD-C957-4230-8762-7B71604DA211}" type="presParOf" srcId="{2DB97620-A375-473B-8A87-059B32C6B991}" destId="{908DBAED-94F7-416F-A022-4C6FDC3A69D0}" srcOrd="1" destOrd="0" presId="urn:microsoft.com/office/officeart/2005/8/layout/hProcess11"/>
    <dgm:cxn modelId="{480995D9-C0AA-4433-8C23-9B769C8927B2}" type="presParOf" srcId="{2DB97620-A375-473B-8A87-059B32C6B991}" destId="{3E1F5CA7-EE44-469C-8AD2-9B279ADB8858}" srcOrd="2" destOrd="0" presId="urn:microsoft.com/office/officeart/2005/8/layout/hProcess11"/>
    <dgm:cxn modelId="{63D56E01-60E3-4085-9BC6-786D82182D43}" type="presParOf" srcId="{5DE75B80-A525-4FDE-9CA5-3A39A7216CBA}" destId="{114C92A5-7558-4C3B-A527-B455FBCD5B66}" srcOrd="1" destOrd="0" presId="urn:microsoft.com/office/officeart/2005/8/layout/hProcess11"/>
    <dgm:cxn modelId="{30965752-3760-4367-8918-AB7700D03116}" type="presParOf" srcId="{5DE75B80-A525-4FDE-9CA5-3A39A7216CBA}" destId="{141959F9-CC78-4CB6-9D1E-A019CA2F9DAF}" srcOrd="2" destOrd="0" presId="urn:microsoft.com/office/officeart/2005/8/layout/hProcess11"/>
    <dgm:cxn modelId="{67CE7DE7-66B5-41A5-B671-80AEFC4133F2}" type="presParOf" srcId="{141959F9-CC78-4CB6-9D1E-A019CA2F9DAF}" destId="{70E410A3-161A-4D55-A323-6577F556414D}" srcOrd="0" destOrd="0" presId="urn:microsoft.com/office/officeart/2005/8/layout/hProcess11"/>
    <dgm:cxn modelId="{B990A069-33EB-448B-8CCD-6C7F5245F015}" type="presParOf" srcId="{141959F9-CC78-4CB6-9D1E-A019CA2F9DAF}" destId="{6F69452B-BA31-4BB1-AC10-B22FACAC3DC9}" srcOrd="1" destOrd="0" presId="urn:microsoft.com/office/officeart/2005/8/layout/hProcess11"/>
    <dgm:cxn modelId="{471D4BCC-2826-460D-9335-587B9A0F0B92}" type="presParOf" srcId="{141959F9-CC78-4CB6-9D1E-A019CA2F9DAF}" destId="{B39A6320-0072-47FB-B60E-DAC33451CB3C}" srcOrd="2" destOrd="0" presId="urn:microsoft.com/office/officeart/2005/8/layout/hProcess11"/>
    <dgm:cxn modelId="{0AD5D185-1B95-4D37-8328-37FE6E5F5C14}" type="presParOf" srcId="{5DE75B80-A525-4FDE-9CA5-3A39A7216CBA}" destId="{5B3CCEC9-A14C-4F04-8F8B-100ECA5B48B7}" srcOrd="3" destOrd="0" presId="urn:microsoft.com/office/officeart/2005/8/layout/hProcess11"/>
    <dgm:cxn modelId="{CD5BA78C-7A9A-401A-9063-4C7ACE9A3524}" type="presParOf" srcId="{5DE75B80-A525-4FDE-9CA5-3A39A7216CBA}" destId="{66FD0941-04C2-42CA-8F55-D08BC5B1E5F1}" srcOrd="4" destOrd="0" presId="urn:microsoft.com/office/officeart/2005/8/layout/hProcess11"/>
    <dgm:cxn modelId="{FFD075CF-4936-4503-8F81-444DCD57A29C}" type="presParOf" srcId="{66FD0941-04C2-42CA-8F55-D08BC5B1E5F1}" destId="{9EBE3C5F-62A5-48CF-8DEB-07996121DBC3}" srcOrd="0" destOrd="0" presId="urn:microsoft.com/office/officeart/2005/8/layout/hProcess11"/>
    <dgm:cxn modelId="{469001DC-70CF-45D1-8646-D19860056FBC}" type="presParOf" srcId="{66FD0941-04C2-42CA-8F55-D08BC5B1E5F1}" destId="{D8AF8F0A-CE43-4BAB-9D29-5F7B03002D7A}" srcOrd="1" destOrd="0" presId="urn:microsoft.com/office/officeart/2005/8/layout/hProcess11"/>
    <dgm:cxn modelId="{EF793D37-84AD-410A-B7A2-F7A080690364}" type="presParOf" srcId="{66FD0941-04C2-42CA-8F55-D08BC5B1E5F1}" destId="{FB0FB01D-1CC7-46FD-9CA4-0A541CB5A0F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96A989-4578-4D9E-ADDA-F503CA968AB0}">
      <dsp:nvSpPr>
        <dsp:cNvPr id="0" name=""/>
        <dsp:cNvSpPr/>
      </dsp:nvSpPr>
      <dsp:spPr>
        <a:xfrm>
          <a:off x="266352" y="0"/>
          <a:ext cx="7530852" cy="470678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6"/>
        </a:solidFill>
        <a:ln w="22225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0591479C-22C7-41D5-8028-D43C21073A6E}">
      <dsp:nvSpPr>
        <dsp:cNvPr id="0" name=""/>
        <dsp:cNvSpPr/>
      </dsp:nvSpPr>
      <dsp:spPr>
        <a:xfrm>
          <a:off x="912424" y="3499963"/>
          <a:ext cx="173209" cy="1732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8C8E57-DA84-48FD-89CE-104DB21D8163}">
      <dsp:nvSpPr>
        <dsp:cNvPr id="0" name=""/>
        <dsp:cNvSpPr/>
      </dsp:nvSpPr>
      <dsp:spPr>
        <a:xfrm>
          <a:off x="167705" y="3751509"/>
          <a:ext cx="2950423" cy="790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78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7%</a:t>
          </a: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（高齡化）</a:t>
          </a:r>
          <a:endParaRPr lang="zh-TW" altLang="en-US" sz="2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67705" y="3751509"/>
        <a:ext cx="2950423" cy="790333"/>
      </dsp:txXfrm>
    </dsp:sp>
    <dsp:sp modelId="{A6F20EB5-1345-4DB9-A4EC-62565D5B9C18}">
      <dsp:nvSpPr>
        <dsp:cNvPr id="0" name=""/>
        <dsp:cNvSpPr/>
      </dsp:nvSpPr>
      <dsp:spPr>
        <a:xfrm>
          <a:off x="2136187" y="2405166"/>
          <a:ext cx="301234" cy="301234"/>
        </a:xfrm>
        <a:prstGeom prst="ellipse">
          <a:avLst/>
        </a:prstGeom>
        <a:solidFill>
          <a:schemeClr val="accent2"/>
        </a:solidFill>
        <a:ln w="22225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</dsp:sp>
    <dsp:sp modelId="{26D5ECB1-192F-4FC1-A4B6-132123BB4C4C}">
      <dsp:nvSpPr>
        <dsp:cNvPr id="0" name=""/>
        <dsp:cNvSpPr/>
      </dsp:nvSpPr>
      <dsp:spPr>
        <a:xfrm>
          <a:off x="2174329" y="2795200"/>
          <a:ext cx="1806428" cy="7910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618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11%</a:t>
          </a:r>
          <a:endParaRPr lang="zh-TW" altLang="en-US" sz="2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174329" y="2795200"/>
        <a:ext cx="1806428" cy="791073"/>
      </dsp:txXfrm>
    </dsp:sp>
    <dsp:sp modelId="{A0548B20-751E-46F2-A262-84705E928B02}">
      <dsp:nvSpPr>
        <dsp:cNvPr id="0" name=""/>
        <dsp:cNvSpPr/>
      </dsp:nvSpPr>
      <dsp:spPr>
        <a:xfrm>
          <a:off x="3698839" y="1598423"/>
          <a:ext cx="399135" cy="399135"/>
        </a:xfrm>
        <a:prstGeom prst="ellipse">
          <a:avLst/>
        </a:prstGeom>
        <a:solidFill>
          <a:schemeClr val="accent4"/>
        </a:solidFill>
        <a:ln w="22225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</dsp:sp>
    <dsp:sp modelId="{ECC7602B-5DFE-4069-B4CB-FD445E94BF68}">
      <dsp:nvSpPr>
        <dsp:cNvPr id="0" name=""/>
        <dsp:cNvSpPr/>
      </dsp:nvSpPr>
      <dsp:spPr>
        <a:xfrm>
          <a:off x="3839512" y="2074108"/>
          <a:ext cx="1699267" cy="1347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493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14%</a:t>
          </a: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（高齡</a:t>
          </a:r>
          <a:r>
            <a:rPr lang="zh-TW" altLang="en-US" sz="2800" kern="1200" dirty="0" smtClean="0"/>
            <a:t>）</a:t>
          </a:r>
          <a:endParaRPr lang="zh-TW" altLang="en-US" sz="2800" kern="1200" dirty="0"/>
        </a:p>
      </dsp:txBody>
      <dsp:txXfrm>
        <a:off x="3839512" y="2074108"/>
        <a:ext cx="1699267" cy="1347730"/>
      </dsp:txXfrm>
    </dsp:sp>
    <dsp:sp modelId="{CDC0E586-6BC8-449A-8FD3-A24F233B1ECE}">
      <dsp:nvSpPr>
        <dsp:cNvPr id="0" name=""/>
        <dsp:cNvSpPr/>
      </dsp:nvSpPr>
      <dsp:spPr>
        <a:xfrm>
          <a:off x="5400812" y="1064674"/>
          <a:ext cx="534690" cy="534690"/>
        </a:xfrm>
        <a:prstGeom prst="ellipse">
          <a:avLst/>
        </a:prstGeom>
        <a:solidFill>
          <a:schemeClr val="accent5"/>
        </a:solidFill>
        <a:ln w="22225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</dsp:sp>
    <dsp:sp modelId="{2FC4936E-C3AD-4520-99A5-90BF4A4CC3A2}">
      <dsp:nvSpPr>
        <dsp:cNvPr id="0" name=""/>
        <dsp:cNvSpPr/>
      </dsp:nvSpPr>
      <dsp:spPr>
        <a:xfrm>
          <a:off x="5546494" y="1653212"/>
          <a:ext cx="2032074" cy="16450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321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老年人口超過</a:t>
          </a:r>
          <a:r>
            <a:rPr lang="en-US" altLang="zh-TW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20%</a:t>
          </a:r>
          <a:r>
            <a:rPr lang="zh-TW" altLang="en-US" sz="28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（超高齡）</a:t>
          </a:r>
          <a:endParaRPr lang="zh-TW" altLang="en-US" sz="2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546494" y="1653212"/>
        <a:ext cx="2032074" cy="16450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7A5D3-81DD-407F-BE20-71D6B33B6F40}" type="datetimeFigureOut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C9F8B-0A37-4EAE-9575-72CD1A3D4C6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8E06D-6570-42C5-A68A-E940815E18D1}" type="datetimeFigureOut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348DC-25D2-41CB-B1F0-20E5B0A6875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04535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82628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TW" altLang="en-US" dirty="0" smtClean="0"/>
              <a:t>根據行政院衛生署調查，</a:t>
            </a:r>
            <a:r>
              <a:rPr lang="en-US" altLang="zh-TW" dirty="0" smtClean="0"/>
              <a:t>2011</a:t>
            </a:r>
            <a:r>
              <a:rPr lang="zh-TW" altLang="en-US" dirty="0" smtClean="0"/>
              <a:t>年</a:t>
            </a:r>
            <a:r>
              <a:rPr lang="en-US" altLang="zh-TW" dirty="0" smtClean="0"/>
              <a:t>3</a:t>
            </a:r>
            <a:r>
              <a:rPr lang="zh-TW" altLang="en-US" dirty="0" smtClean="0"/>
              <a:t>月止，全國共</a:t>
            </a:r>
            <a:r>
              <a:rPr lang="en-US" altLang="zh-TW" dirty="0" smtClean="0"/>
              <a:t>23000</a:t>
            </a:r>
            <a:r>
              <a:rPr lang="zh-TW" altLang="en-US" dirty="0" smtClean="0"/>
              <a:t>位老人有機構式醫療照護需求</a:t>
            </a:r>
            <a:endParaRPr lang="en-US" altLang="zh-TW" dirty="0" smtClean="0"/>
          </a:p>
          <a:p>
            <a:r>
              <a:rPr lang="zh-TW" altLang="en-US" dirty="0" smtClean="0"/>
              <a:t>在</a:t>
            </a:r>
            <a:r>
              <a:rPr lang="en-US" altLang="zh-TW" dirty="0" smtClean="0"/>
              <a:t>1999</a:t>
            </a:r>
            <a:r>
              <a:rPr lang="zh-TW" altLang="en-US" dirty="0" smtClean="0"/>
              <a:t>年</a:t>
            </a:r>
            <a:r>
              <a:rPr lang="en-US" altLang="zh-TW" dirty="0" smtClean="0"/>
              <a:t>14249</a:t>
            </a:r>
            <a:r>
              <a:rPr lang="zh-TW" altLang="en-US" dirty="0" smtClean="0"/>
              <a:t>人接受醫療照護服務，</a:t>
            </a:r>
            <a:r>
              <a:rPr lang="zh-TW" altLang="en-US" u="sng" dirty="0" smtClean="0"/>
              <a:t>機構式照護仍未被國人接受</a:t>
            </a:r>
            <a:r>
              <a:rPr lang="zh-TW" altLang="en-US" u="none" dirty="0" smtClean="0"/>
              <a:t>，原因：不夠便利，對護理品質信心不足</a:t>
            </a:r>
            <a:endParaRPr lang="en-US" altLang="zh-TW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TW" altLang="en-US" sz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居家照護器材：代步車、隱形眼鏡、防褥瘡產品、血壓計、血糖儀、耳溫槍、傷口敷料等</a:t>
            </a:r>
            <a:endParaRPr lang="en-US" altLang="zh-TW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u="none" dirty="0" smtClean="0"/>
              <a:t>YAHOO</a:t>
            </a:r>
            <a:r>
              <a:rPr lang="zh-TW" altLang="en-US" u="none" dirty="0" smtClean="0"/>
              <a:t>針對台灣進行最受信賴職業調查，護理師、藥師分別占第三與第七名，可發展其擔任社區關懷大使</a:t>
            </a:r>
            <a:endParaRPr lang="en-US" altLang="zh-TW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TW" u="none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190680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267487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TW" altLang="en-US" dirty="0" smtClean="0"/>
              <a:t>選擇藥局發展原因：</a:t>
            </a:r>
            <a:endParaRPr lang="en-US" altLang="zh-TW" dirty="0" smtClean="0"/>
          </a:p>
          <a:p>
            <a:r>
              <a:rPr lang="en-US" altLang="zh-TW" dirty="0" smtClean="0"/>
              <a:t>1.</a:t>
            </a:r>
            <a:r>
              <a:rPr lang="zh-TW" altLang="en-US" dirty="0" smtClean="0"/>
              <a:t>全台藥局共</a:t>
            </a:r>
            <a:r>
              <a:rPr lang="en-US" altLang="zh-TW" dirty="0" smtClean="0"/>
              <a:t>8000</a:t>
            </a:r>
            <a:r>
              <a:rPr lang="zh-TW" altLang="en-US" dirty="0" smtClean="0"/>
              <a:t>多家</a:t>
            </a:r>
            <a:endParaRPr lang="en-US" altLang="zh-TW" dirty="0" smtClean="0"/>
          </a:p>
          <a:p>
            <a:r>
              <a:rPr lang="en-US" altLang="zh-TW" dirty="0" smtClean="0"/>
              <a:t>2.</a:t>
            </a:r>
            <a:r>
              <a:rPr lang="zh-TW" altLang="en-US" dirty="0" smtClean="0"/>
              <a:t>具有專業人員：藥劑師、護理人員</a:t>
            </a:r>
            <a:endParaRPr lang="en-US" altLang="zh-TW" dirty="0" smtClean="0"/>
          </a:p>
          <a:p>
            <a:r>
              <a:rPr lang="en-US" altLang="zh-TW" dirty="0" smtClean="0"/>
              <a:t>3.</a:t>
            </a:r>
            <a:r>
              <a:rPr lang="zh-TW" altLang="en-US" dirty="0" smtClean="0"/>
              <a:t>提供專業諮詢服務：如何用藥、藥材使用</a:t>
            </a:r>
            <a:endParaRPr lang="en-US" altLang="zh-TW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TW" altLang="en-US" sz="1200" dirty="0" smtClean="0"/>
              <a:t>從需求端探討產業發展的未來利基</a:t>
            </a:r>
          </a:p>
          <a:p>
            <a:r>
              <a:rPr lang="zh-TW" altLang="en-US" dirty="0" smtClean="0"/>
              <a:t>目的：創造新的產業、價值，拓展新市場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361649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醫院通路：醫生已習慣器材的使用，難以切入市場</a:t>
            </a:r>
            <a:endParaRPr lang="en-US" altLang="zh-TW" dirty="0" smtClean="0"/>
          </a:p>
          <a:p>
            <a:r>
              <a:rPr lang="zh-TW" altLang="en-US" dirty="0" smtClean="0"/>
              <a:t>藥局通路：容易布局自創品牌。居家醫療器材只要產品品質、價格好，就具競爭力！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97290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197419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三個英文單字差異不大，但衍生的問題卻全不同。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47943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dirty="0" smtClean="0"/>
              <a:t>五十年後</a:t>
            </a:r>
            <a:r>
              <a:rPr lang="zh-TW" altLang="en-US" sz="1600" b="1" dirty="0" smtClean="0"/>
              <a:t>（約</a:t>
            </a:r>
            <a:r>
              <a:rPr lang="en-US" altLang="zh-TW" sz="1600" b="1" dirty="0" smtClean="0"/>
              <a:t>2040</a:t>
            </a:r>
            <a:r>
              <a:rPr lang="zh-TW" altLang="en-US" sz="1600" b="1" dirty="0" smtClean="0"/>
              <a:t>年）</a:t>
            </a:r>
            <a:r>
              <a:rPr lang="zh-TW" altLang="en-US" sz="1600" dirty="0" smtClean="0"/>
              <a:t>老年人口將成長三倍</a:t>
            </a:r>
            <a:endParaRPr lang="en-US" altLang="zh-TW" sz="1600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191365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TW" altLang="en-US" dirty="0" smtClean="0"/>
              <a:t>「高齡化社會」判斷標準：</a:t>
            </a:r>
            <a:r>
              <a:rPr lang="en-US" altLang="zh-TW" dirty="0" smtClean="0"/>
              <a:t>65</a:t>
            </a:r>
            <a:r>
              <a:rPr lang="zh-TW" altLang="en-US" dirty="0" smtClean="0"/>
              <a:t>歲以上人口比率從</a:t>
            </a:r>
            <a:r>
              <a:rPr lang="en-US" altLang="zh-TW" dirty="0" smtClean="0"/>
              <a:t>7%</a:t>
            </a:r>
            <a:r>
              <a:rPr lang="zh-TW" altLang="en-US" dirty="0" smtClean="0">
                <a:latin typeface="華康POP1體W5"/>
                <a:ea typeface="華康POP1體W5"/>
              </a:rPr>
              <a:t>→</a:t>
            </a:r>
            <a:r>
              <a:rPr lang="en-US" altLang="zh-TW" dirty="0" smtClean="0"/>
              <a:t>14%</a:t>
            </a:r>
            <a:r>
              <a:rPr lang="zh-TW" altLang="en-US" dirty="0" smtClean="0"/>
              <a:t>經過的「年數」來看老化速度</a:t>
            </a:r>
            <a:endParaRPr lang="en-US" altLang="zh-TW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TW" dirty="0" smtClean="0"/>
              <a:t>114</a:t>
            </a:r>
            <a:r>
              <a:rPr lang="zh-TW" altLang="en-US" dirty="0" smtClean="0"/>
              <a:t>年的超高齡社會：每五個人就有一位是老人</a:t>
            </a:r>
            <a:endParaRPr lang="en-US" altLang="zh-TW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TW" altLang="en-US" dirty="0" smtClean="0"/>
              <a:t>問題：全民健保負擔額＋勞力人口結構越加沉重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699898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TW" altLang="en-US" dirty="0" smtClean="0"/>
              <a:t>扶老比：我國居家老年人口多半與子女或配偶同居，照顧老年人多以女性為主。是否繼續留在家中或社區，視老年人功能障礙程度及需求情形、本身、家照顧的意願、經濟考量、政策給付等。</a:t>
            </a:r>
            <a:endParaRPr lang="en-US" altLang="zh-TW" dirty="0" smtClean="0"/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TW" altLang="en-US" dirty="0" smtClean="0"/>
              <a:t>據內政部統計：</a:t>
            </a:r>
            <a:r>
              <a:rPr lang="en-US" altLang="zh-TW" dirty="0" smtClean="0"/>
              <a:t>5.43</a:t>
            </a:r>
            <a:r>
              <a:rPr lang="zh-TW" altLang="en-US" dirty="0" smtClean="0"/>
              <a:t>％老年人無自主照顧能力、</a:t>
            </a:r>
            <a:r>
              <a:rPr lang="en-US" altLang="zh-TW" dirty="0" smtClean="0"/>
              <a:t>80%</a:t>
            </a:r>
            <a:r>
              <a:rPr lang="zh-TW" altLang="en-US" dirty="0" smtClean="0"/>
              <a:t>以上老人家人親友等照顧（居家照護逐年成長）。</a:t>
            </a:r>
            <a:endParaRPr lang="en-US" altLang="zh-TW" dirty="0" smtClean="0"/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TW" altLang="en-US" dirty="0" smtClean="0"/>
              <a:t>銀髮族多元照顧產業：應用食、衣、住、行、育樂、健康等關懷與服務</a:t>
            </a:r>
            <a:endParaRPr lang="en-US" altLang="zh-TW" dirty="0" smtClean="0"/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TW" altLang="en-US" dirty="0" smtClean="0"/>
              <a:t>廣義的銀髮族多元照顧包含：生產、心理、社會</a:t>
            </a:r>
            <a:endParaRPr lang="en-US" altLang="zh-TW" dirty="0" smtClean="0"/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TW" altLang="en-US" dirty="0" smtClean="0"/>
              <a:t>銀髮多元文化照護定義：延緩老化、活化機能、身心照護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413503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TW" altLang="en-US" sz="1200" dirty="0" smtClean="0"/>
              <a:t>現象：</a:t>
            </a:r>
            <a:r>
              <a:rPr lang="en-US" altLang="zh-TW" sz="1200" dirty="0" smtClean="0"/>
              <a:t>46</a:t>
            </a:r>
            <a:r>
              <a:rPr lang="zh-TW" altLang="en-US" sz="1200" dirty="0" smtClean="0"/>
              <a:t>萬失能者，依賴家屬、親人、朋友照顧</a:t>
            </a:r>
            <a:endParaRPr lang="en-US" altLang="zh-TW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dirty="0" smtClean="0">
                <a:latin typeface="華康POP1體W5"/>
                <a:ea typeface="華康POP1體W5"/>
              </a:rPr>
              <a:t>→</a:t>
            </a:r>
            <a:r>
              <a:rPr lang="zh-TW" altLang="en-US" sz="1200" dirty="0" smtClean="0"/>
              <a:t>居家照護的知識教導、實證訓練、創新服務愈形重要</a:t>
            </a:r>
            <a:endParaRPr lang="en-US" altLang="zh-TW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sz="1200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897198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各國居家照護市場的發展，受各國的政經背景影響而不同。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sz="1200" dirty="0" smtClean="0"/>
              <a:t>日本</a:t>
            </a:r>
            <a:endParaRPr lang="en-US" altLang="zh-TW" sz="1200" dirty="0" smtClean="0"/>
          </a:p>
          <a:p>
            <a:r>
              <a:rPr lang="zh-TW" altLang="en-US" sz="1200" dirty="0" smtClean="0"/>
              <a:t>實施介護保險制度，大量鼓勵民間投資，以滿足龐大照護需求</a:t>
            </a:r>
            <a:endParaRPr lang="en-US" altLang="zh-TW" sz="1200" dirty="0" smtClean="0"/>
          </a:p>
          <a:p>
            <a:endParaRPr lang="en-US" altLang="zh-TW" sz="1200" dirty="0" smtClean="0"/>
          </a:p>
          <a:p>
            <a:r>
              <a:rPr lang="zh-TW" altLang="en-US" sz="1200" dirty="0" smtClean="0"/>
              <a:t>台灣</a:t>
            </a:r>
            <a:endParaRPr lang="en-US" altLang="zh-TW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dirty="0" smtClean="0"/>
              <a:t>未來透過</a:t>
            </a:r>
            <a:r>
              <a:rPr lang="zh-TW" altLang="en-US" sz="1200" u="sng" dirty="0" smtClean="0"/>
              <a:t>居家照護產品</a:t>
            </a:r>
            <a:r>
              <a:rPr lang="zh-TW" altLang="en-US" sz="1200" dirty="0" smtClean="0"/>
              <a:t>來協助照護者進行相關照護服務，以解決照護人力不足問題</a:t>
            </a:r>
          </a:p>
          <a:p>
            <a:endParaRPr lang="zh-TW" altLang="en-US" sz="1200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889835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dirty="0" smtClean="0"/>
              <a:t>改善方式：</a:t>
            </a:r>
            <a:endParaRPr lang="en-US" altLang="zh-TW" sz="1200" dirty="0" smtClean="0"/>
          </a:p>
          <a:p>
            <a:r>
              <a:rPr lang="zh-TW" altLang="en-US" sz="1200" dirty="0" smtClean="0"/>
              <a:t>連鎖藥局結合醫療體系與製造業形成照護聯盟。</a:t>
            </a:r>
            <a:endParaRPr lang="en-US" altLang="zh-TW" sz="1200" dirty="0" smtClean="0"/>
          </a:p>
          <a:p>
            <a:r>
              <a:rPr lang="zh-TW" altLang="en-US" dirty="0" smtClean="0"/>
              <a:t>協助原本以製造業為主的型態轉型，帶領業者往微笑曲線的兩端點邁進，成為兼具服務與通路的居家照護器材與服務產業，進而推廣自有品牌。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6136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zh-TW" altLang="en-US" dirty="0" smtClean="0"/>
              <a:t>社區居家照護以</a:t>
            </a:r>
            <a:r>
              <a:rPr lang="zh-TW" altLang="en-US" u="sng" dirty="0" smtClean="0"/>
              <a:t>傷口照護</a:t>
            </a:r>
            <a:r>
              <a:rPr lang="zh-TW" altLang="en-US" dirty="0" smtClean="0"/>
              <a:t>為重點：</a:t>
            </a:r>
            <a:endParaRPr lang="en-US" altLang="zh-TW" sz="1200" dirty="0" smtClean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TW" altLang="en-US" sz="1200" dirty="0" smtClean="0"/>
              <a:t>台灣每年有二千萬人次傷口就診，換句話說，每一位台灣人每年平均有一次因傷口就診</a:t>
            </a:r>
            <a:endParaRPr lang="en-US" altLang="zh-TW" sz="1200" dirty="0" smtClean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TW" altLang="en-US" sz="1200" dirty="0" smtClean="0"/>
              <a:t>台灣截肢率是日本的十倍，主因糖尿病</a:t>
            </a:r>
            <a:endParaRPr lang="en-US" altLang="zh-TW" sz="12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348DC-25D2-41CB-B1F0-20E5B0A68755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29636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0ED2D47-3AAB-4B5D-BDE4-510CDA859327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B26E0-3403-4B02-BAC0-9DD65A72063E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1787-00A5-490D-A2DF-64E2E1B59ED0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BF5C-F832-467E-B4FB-E1966F6249DC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6CA48-410D-4275-BDA3-62CA003E6D44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15C9-C755-467A-9D82-A5EBE4E63A3F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F28FE-B6CE-4658-8420-BAB22F794DB5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0589-6834-4971-9FBC-0417BC8543CE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7C9B-9A62-4AE3-848F-68B135F21ABC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C2D7F-8DB2-448D-B0B4-2E19D49CDFA2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1840C-3795-4BE4-9D50-4DB06F3124EC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A477FFA-4819-47F4-8DB4-5DD8E9283E6A}" type="datetime1">
              <a:rPr lang="zh-TW" altLang="en-US" smtClean="0"/>
              <a:pPr/>
              <a:t>2014/5/9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7507702-BA3D-4C5E-909B-E73432FD2BD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microsoft.com/office/2007/relationships/hdphoto" Target="../media/hdphoto4.wdp"/><Relationship Id="rId4" Type="http://schemas.openxmlformats.org/officeDocument/2006/relationships/image" Target="../media/image17.jpe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chihhui@mail.ncyu.edu.tw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499992" y="3212976"/>
            <a:ext cx="3888432" cy="1728192"/>
          </a:xfrm>
        </p:spPr>
        <p:txBody>
          <a:bodyPr>
            <a:noAutofit/>
          </a:bodyPr>
          <a:lstStyle/>
          <a:p>
            <a:r>
              <a:rPr lang="zh-TW" altLang="en-US" sz="4400" b="1" spc="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與</a:t>
            </a:r>
            <a:r>
              <a:rPr lang="zh-TW" altLang="en-US" sz="4400" b="1" spc="300" smtClean="0">
                <a:latin typeface="標楷體" panose="03000509000000000000" pitchFamily="65" charset="-120"/>
                <a:ea typeface="標楷體" panose="03000509000000000000" pitchFamily="65" charset="-120"/>
              </a:rPr>
              <a:t>老共舞，您</a:t>
            </a:r>
            <a:r>
              <a:rPr lang="zh-TW" altLang="en-US" sz="4400" b="1" spc="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準備好了嗎</a:t>
            </a:r>
            <a:r>
              <a:rPr lang="en-US" altLang="zh-TW" sz="4400" b="1" spc="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400" b="1" spc="3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39552" y="3861048"/>
            <a:ext cx="3672408" cy="2520280"/>
          </a:xfrm>
        </p:spPr>
        <p:txBody>
          <a:bodyPr>
            <a:noAutofit/>
          </a:bodyPr>
          <a:lstStyle/>
          <a:p>
            <a:pPr algn="l"/>
            <a:r>
              <a:rPr lang="zh-TW" altLang="en-US" sz="32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演講者：</a:t>
            </a:r>
            <a:endParaRPr lang="en-US" altLang="zh-TW" sz="3200" b="1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l"/>
            <a:r>
              <a:rPr lang="zh-TW" altLang="en-US" sz="32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國立嘉義大學</a:t>
            </a:r>
            <a:endParaRPr lang="en-US" altLang="zh-TW" sz="3200" b="1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l"/>
            <a:r>
              <a:rPr lang="zh-TW" altLang="en-US" sz="32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行銷研究所副教授</a:t>
            </a:r>
            <a:r>
              <a:rPr lang="en-US" altLang="zh-TW" sz="32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32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蕭至惠博士</a:t>
            </a:r>
            <a:endParaRPr lang="zh-TW" altLang="en-US" sz="32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23670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1560" y="1138734"/>
            <a:ext cx="8229600" cy="922114"/>
          </a:xfrm>
        </p:spPr>
        <p:txBody>
          <a:bodyPr/>
          <a:lstStyle/>
          <a:p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在地老化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5576" y="2132856"/>
            <a:ext cx="7416824" cy="30963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2800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Aging in place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別稱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「在地安養」、「原居養老」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運用在地資源照顧高齡者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，使其在自己熟悉的環境如住家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社區中自然老化，並得到完整的照顧，避免使用機構式照護系統所帶來的心理壓力。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03636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024744" cy="716632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跨時代的銀髮族產業革命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-4106578" y="1162016"/>
            <a:ext cx="4430106" cy="2049091"/>
          </a:xfrm>
        </p:spPr>
        <p:txBody>
          <a:bodyPr/>
          <a:lstStyle/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11</a:t>
            </a:fld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539552" y="1570922"/>
            <a:ext cx="8064896" cy="4706783"/>
            <a:chOff x="114004" y="980728"/>
            <a:chExt cx="8634460" cy="5472608"/>
          </a:xfrm>
        </p:grpSpPr>
        <p:graphicFrame>
          <p:nvGraphicFramePr>
            <p:cNvPr id="6" name="資料庫圖表 5"/>
            <p:cNvGraphicFramePr/>
            <p:nvPr>
              <p:extLst>
                <p:ext uri="{D42A27DB-BD31-4B8C-83A1-F6EECF244321}">
                  <p14:modId xmlns="" xmlns:p14="http://schemas.microsoft.com/office/powerpoint/2010/main" val="595600826"/>
                </p:ext>
              </p:extLst>
            </p:nvPr>
          </p:nvGraphicFramePr>
          <p:xfrm>
            <a:off x="323528" y="980728"/>
            <a:ext cx="8424936" cy="54726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8" name="文字方塊 7"/>
            <p:cNvSpPr txBox="1"/>
            <p:nvPr/>
          </p:nvSpPr>
          <p:spPr>
            <a:xfrm>
              <a:off x="114004" y="4335487"/>
              <a:ext cx="1680513" cy="53678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1993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年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9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月</a:t>
              </a:r>
              <a:endPara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1403648" y="3098083"/>
              <a:ext cx="1680513" cy="53678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2011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年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6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月</a:t>
              </a:r>
              <a:endPara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3203848" y="2093393"/>
              <a:ext cx="1845271" cy="53678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預估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2017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年</a:t>
              </a:r>
              <a:endPara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5508104" y="1550368"/>
              <a:ext cx="1845271" cy="53678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預估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2025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</a:rPr>
                <a:t>年</a:t>
              </a:r>
              <a:endPara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graphicFrame>
        <p:nvGraphicFramePr>
          <p:cNvPr id="14" name="資料庫圖表 13"/>
          <p:cNvGraphicFramePr/>
          <p:nvPr>
            <p:extLst>
              <p:ext uri="{D42A27DB-BD31-4B8C-83A1-F6EECF244321}">
                <p14:modId xmlns="" xmlns:p14="http://schemas.microsoft.com/office/powerpoint/2010/main" val="704631080"/>
              </p:ext>
            </p:extLst>
          </p:nvPr>
        </p:nvGraphicFramePr>
        <p:xfrm>
          <a:off x="683568" y="2316658"/>
          <a:ext cx="7776864" cy="3525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文字方塊 14"/>
          <p:cNvSpPr txBox="1"/>
          <p:nvPr/>
        </p:nvSpPr>
        <p:spPr>
          <a:xfrm>
            <a:off x="971600" y="2390652"/>
            <a:ext cx="7416824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扶老比：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～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歲生產人口數對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歲以上人口數比例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441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A3EC00B-EC75-452A-AECD-8EB6E5C5D7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graphicEl>
                                              <a:dgm id="{EA3EC00B-EC75-452A-AECD-8EB6E5C5D7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graphicEl>
                                              <a:dgm id="{EA3EC00B-EC75-452A-AECD-8EB6E5C5D7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08DBAED-94F7-416F-A022-4C6FDC3A6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graphicEl>
                                              <a:dgm id="{908DBAED-94F7-416F-A022-4C6FDC3A6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graphicEl>
                                              <a:dgm id="{908DBAED-94F7-416F-A022-4C6FDC3A6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812C3C2-7EFE-4B99-A069-8EF51FB1B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graphicEl>
                                              <a:dgm id="{C812C3C2-7EFE-4B99-A069-8EF51FB1B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graphicEl>
                                              <a:dgm id="{C812C3C2-7EFE-4B99-A069-8EF51FB1B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F69452B-BA31-4BB1-AC10-B22FACAC3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graphicEl>
                                              <a:dgm id="{6F69452B-BA31-4BB1-AC10-B22FACAC3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graphicEl>
                                              <a:dgm id="{6F69452B-BA31-4BB1-AC10-B22FACAC3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0E410A3-161A-4D55-A323-6577F5564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>
                                            <p:graphicEl>
                                              <a:dgm id="{70E410A3-161A-4D55-A323-6577F5564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>
                                            <p:graphicEl>
                                              <a:dgm id="{70E410A3-161A-4D55-A323-6577F5564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8AF8F0A-CE43-4BAB-9D29-5F7B03002D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graphicEl>
                                              <a:dgm id="{D8AF8F0A-CE43-4BAB-9D29-5F7B03002D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graphicEl>
                                              <a:dgm id="{D8AF8F0A-CE43-4BAB-9D29-5F7B03002D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EBE3C5F-62A5-48CF-8DEB-07996121DB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graphicEl>
                                              <a:dgm id="{9EBE3C5F-62A5-48CF-8DEB-07996121DB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graphicEl>
                                              <a:dgm id="{9EBE3C5F-62A5-48CF-8DEB-07996121DB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Dgm bld="one"/>
        </p:bldSub>
      </p:bldGraphic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18864" y="634678"/>
            <a:ext cx="8229600" cy="994122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醫療照護產業的創新思維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5576" y="3717032"/>
            <a:ext cx="7776864" cy="2520280"/>
          </a:xfr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方式：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透過醫療資源的延伸：居家醫療照護服務，讓病患得以在家或其他場所進行診療。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優點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居家監測儀器可降低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未來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老人醫療照護成本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755576" y="1772816"/>
            <a:ext cx="7560840" cy="181588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根據衛生署</a:t>
            </a:r>
            <a:r>
              <a:rPr lang="en-US" altLang="zh-TW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2010</a:t>
            </a: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年統計，全國共有</a:t>
            </a:r>
            <a:r>
              <a:rPr lang="en-US" altLang="zh-TW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72</a:t>
            </a: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萬人有長期照護的需求，扣除</a:t>
            </a:r>
            <a:r>
              <a:rPr lang="en-US" altLang="zh-TW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18</a:t>
            </a: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萬人（自行聘僱外籍看護），剩餘</a:t>
            </a:r>
            <a:r>
              <a:rPr lang="en-US" altLang="zh-TW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46</a:t>
            </a:r>
            <a:r>
              <a:rPr lang="zh-TW" altLang="en-US" sz="2800" dirty="0" smtClean="0">
                <a:solidFill>
                  <a:schemeClr val="accent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萬失能者（依賴家屬、親人、朋友照顧）</a:t>
            </a:r>
            <a:endParaRPr lang="en-US" altLang="zh-TW" sz="2800" dirty="0" smtClean="0">
              <a:solidFill>
                <a:schemeClr val="accent1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6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05192"/>
          </a:xfrm>
        </p:spPr>
        <p:txBody>
          <a:bodyPr>
            <a:normAutofit fontScale="90000"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龐大的老年人口成長趨勢帶動全球醫療照護產業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成長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>
                <a:latin typeface="標楷體" panose="03000509000000000000" pitchFamily="65" charset="-120"/>
                <a:ea typeface="標楷體" panose="03000509000000000000" pitchFamily="65" charset="-120"/>
              </a:rPr>
              <a:pPr/>
              <a:t>13</a:t>
            </a:fld>
            <a:endParaRPr lang="zh-TW" altLang="en-US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611560" y="2492896"/>
            <a:ext cx="792088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美國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廠商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競爭激烈、高效率健康管理、健保預算縮減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611560" y="3747951"/>
            <a:ext cx="792088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日本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實施介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護保險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制度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也因此推動日本的居家醫療照護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11560" y="5334380"/>
            <a:ext cx="792088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台灣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重視服務層面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04040"/>
            <a:ext cx="1152128" cy="59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467586"/>
            <a:ext cx="1075564" cy="68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964970"/>
            <a:ext cx="108012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5453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22114"/>
          </a:xfrm>
        </p:spPr>
        <p:txBody>
          <a:bodyPr/>
          <a:lstStyle/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556792"/>
            <a:ext cx="4824536" cy="2232248"/>
          </a:xfrm>
          <a:ln w="381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台灣照護產業問題：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照護模式偏重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勞力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照護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人力與品質的不足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居家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醫療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器材使用受限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899592" y="4005064"/>
            <a:ext cx="7344815" cy="954107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改善方式：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連鎖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藥局結合醫療體系與製造業形成照護聯盟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06">
            <a:off x="6611724" y="1493080"/>
            <a:ext cx="1632684" cy="2220856"/>
          </a:xfrm>
          <a:prstGeom prst="roundRect">
            <a:avLst>
              <a:gd name="adj" fmla="val 1660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53" y="5160528"/>
            <a:ext cx="1941795" cy="1302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347" y="5157192"/>
            <a:ext cx="2849065" cy="1332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1627" r="26217"/>
          <a:stretch/>
        </p:blipFill>
        <p:spPr bwMode="auto">
          <a:xfrm>
            <a:off x="5702600" y="5102605"/>
            <a:ext cx="2397792" cy="1422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2715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648" y="1099672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居家醫療照護服務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2" y="2276872"/>
            <a:ext cx="6777317" cy="35089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藥局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為核心，</a:t>
            </a:r>
            <a:r>
              <a:rPr lang="zh-TW" altLang="en-US" sz="2800" u="sng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藥師與護理師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為服務人員，串聯醫療照護服務、提供諮詢，解決在地老化問題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社區居家照護以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傷口照護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為重點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藥局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連鎖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，進行居家醫療照護服務，降低社會成本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醫療器材產業朝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OBM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發展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251528" y="364502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TW" sz="2800" dirty="0" smtClean="0"/>
          </a:p>
        </p:txBody>
      </p:sp>
      <p:pic>
        <p:nvPicPr>
          <p:cNvPr id="6146" name="Picture 2" descr="http://microreading.chinadaily.com.cn/hqgj/jryw/201205/697f0eabbb1ff83138e7d8db89bd2f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4"/>
            <a:ext cx="2297832" cy="1608482"/>
          </a:xfrm>
          <a:prstGeom prst="roundRect">
            <a:avLst>
              <a:gd name="adj" fmla="val 2386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6155" b="8676"/>
          <a:stretch/>
        </p:blipFill>
        <p:spPr bwMode="auto">
          <a:xfrm rot="158611">
            <a:off x="6120066" y="4685706"/>
            <a:ext cx="1835059" cy="159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9034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09365" y="980728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社區藥局：居民的健康諮詢顧問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30243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根據行政院衛生署調查，機構式照護仍未被國人接受，</a:t>
            </a:r>
            <a:r>
              <a:rPr lang="zh-TW" altLang="en-US" sz="2800" u="none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原因是</a:t>
            </a:r>
            <a:r>
              <a:rPr lang="zh-TW" altLang="en-US" sz="2800" u="none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不夠便利</a:t>
            </a:r>
            <a:r>
              <a:rPr lang="zh-TW" altLang="en-US" sz="2800" u="none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，對</a:t>
            </a:r>
            <a:r>
              <a:rPr lang="zh-TW" altLang="en-US" sz="2800" u="none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護理品質</a:t>
            </a:r>
            <a:r>
              <a:rPr lang="zh-TW" altLang="en-US" sz="2800" u="none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信心不足。</a:t>
            </a:r>
            <a:endParaRPr lang="en-US" altLang="zh-TW" sz="2800" u="none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「人」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為主的服務，發展社區連鎖藥局的居家照護據點。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台灣居家照護器材占醫療器材年產值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％，台灣前十大出口產品以居家照護器材為主。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16</a:t>
            </a:fld>
            <a:endParaRPr lang="zh-TW" altLang="en-US"/>
          </a:p>
        </p:txBody>
      </p:sp>
      <p:pic>
        <p:nvPicPr>
          <p:cNvPr id="7170" name="Picture 2" descr="http://blog.sina.com.tw/myimages/175/121263/images/20111119134403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911" y="5013176"/>
            <a:ext cx="1712979" cy="12847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.web66.com.tw/_file/C6/62535/piclist/pic3_240.jpg?t=20140503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13176"/>
            <a:ext cx="871392" cy="12671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healthcom.com.tw/images/pro/pro170_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750" b="100000" l="16000" r="8025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95" r="10677"/>
          <a:stretch/>
        </p:blipFill>
        <p:spPr bwMode="auto">
          <a:xfrm>
            <a:off x="4081498" y="5011822"/>
            <a:ext cx="994558" cy="12229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2418" b="95604" l="11455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80" r="8317" b="3473"/>
          <a:stretch/>
        </p:blipFill>
        <p:spPr bwMode="auto">
          <a:xfrm rot="21065153">
            <a:off x="1080048" y="4927731"/>
            <a:ext cx="1358502" cy="132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http://www.medical-goods.com.tw/rimages/530/double-massa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400" b="100000" l="10000" r="944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7"/>
          <a:stretch/>
        </p:blipFill>
        <p:spPr bwMode="auto">
          <a:xfrm rot="21328329">
            <a:off x="2719031" y="4843273"/>
            <a:ext cx="1223666" cy="1397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1023797" y="5023683"/>
            <a:ext cx="5348403" cy="954107"/>
          </a:xfrm>
          <a:prstGeom prst="rect">
            <a:avLst/>
          </a:prstGeom>
          <a:solidFill>
            <a:schemeClr val="accent6">
              <a:lumMod val="90000"/>
            </a:schemeClr>
          </a:solidFill>
          <a:ln w="38100">
            <a:solidFill>
              <a:schemeClr val="accent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發展以藥局或醫材銷售業為主的</a:t>
            </a:r>
            <a:endParaRPr lang="en-US" altLang="zh-TW" sz="2800" dirty="0" smtClean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社區居家器材與服務產業</a:t>
            </a:r>
            <a:endParaRPr lang="en-US" altLang="zh-TW" sz="2800" dirty="0" smtClean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827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0872" y="634678"/>
            <a:ext cx="8229600" cy="850106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居家醫療照護商機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90872" y="1595933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社區醫療照護實施藥局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桃園區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00050" lvl="1" indent="0">
              <a:buNone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實施藥局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樹連鎖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藥局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00050" lvl="1" indent="0">
              <a:buNone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時間：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00050" lvl="1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門市據點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16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家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高雄區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1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實施藥局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：新高橋藥局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1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門市據點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99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家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1" indent="0">
              <a:buNone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（目前還有超過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200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家的藥局有意願加入）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00050" lvl="1" indent="0">
              <a:buNone/>
            </a:pP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12776"/>
            <a:ext cx="240026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http://edm.2hdsign.com/2011/happiness100/images/bridge_sto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906" y="3519065"/>
            <a:ext cx="2365977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701" r="38939" b="-1"/>
          <a:stretch/>
        </p:blipFill>
        <p:spPr bwMode="auto">
          <a:xfrm rot="21087444">
            <a:off x="7093658" y="4115391"/>
            <a:ext cx="1187208" cy="107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3424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34888" y="908720"/>
            <a:ext cx="8229600" cy="576064"/>
          </a:xfrm>
        </p:spPr>
        <p:txBody>
          <a:bodyPr>
            <a:no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居家醫療照護商機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67941"/>
            <a:ext cx="8229600" cy="471338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發展重點：方便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發展據點：藥局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金屬中心與傷口造口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學會合作，提供專業訓練、照護知識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優點：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因應老化人口問題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提供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社區可近性的照護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從需求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端探討產業發展的未來利基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藥局須具備有創新的企圖心與決心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5043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34888" y="490662"/>
            <a:ext cx="8229600" cy="994122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居家醫療照護商機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發展醫療器材產業走向</a:t>
            </a:r>
            <a:r>
              <a:rPr lang="en-US" altLang="zh-TW" sz="2800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OBM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，間接帶動居家醫療照護器材產業發展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醫院通路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？藥局通路！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en-US" sz="2800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服務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模式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推動居家醫療產品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口碑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行銷</a:t>
            </a:r>
            <a:endParaRPr lang="en-US" altLang="zh-TW" sz="2800" dirty="0" smtClean="0">
              <a:solidFill>
                <a:schemeClr val="accent6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差異化</a:t>
            </a:r>
            <a:endParaRPr lang="en-US" altLang="zh-TW" sz="2800" dirty="0" smtClean="0">
              <a:solidFill>
                <a:schemeClr val="accent6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社區連鎖藥局延伸加值服務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醫療器材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MIT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製造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直接鋪貨，節省通路成本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Wingdings" panose="05000000000000000000" pitchFamily="2" charset="2"/>
              <a:buChar char="ü"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68" t="8592"/>
          <a:stretch/>
        </p:blipFill>
        <p:spPr bwMode="auto">
          <a:xfrm>
            <a:off x="4932040" y="3573016"/>
            <a:ext cx="3704627" cy="2383210"/>
          </a:xfrm>
          <a:prstGeom prst="roundRect">
            <a:avLst>
              <a:gd name="adj" fmla="val 2616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16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864096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講員介紹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700808"/>
            <a:ext cx="7272808" cy="460851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講員：蕭至惠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日本慶應大學商學研究所博士後研究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日本明治大學商學研究所商學博士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曾任職於日本富士銀行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(Fuji Bank)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東京分行企劃室、東京電視台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(TV Tokyo)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東京總公司國際處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現任教於國立嘉義大學 行銷研究所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聯絡方式：</a:t>
            </a:r>
            <a:r>
              <a:rPr lang="en-US" altLang="zh-TW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chihhui@mail.ncyu.edu.tw</a:t>
            </a:r>
            <a:endParaRPr lang="en-US" altLang="zh-TW" sz="2800" dirty="0" smtClean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手機：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0931-795-549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158133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1230952"/>
            <a:ext cx="7024744" cy="541864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由社區出發的大同世界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2" y="1844824"/>
            <a:ext cx="6984892" cy="2592288"/>
          </a:xfrm>
          <a:ln w="57150"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藥局服務範圍：方圓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藥局與居家護理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連結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Wingdings 2" panose="05020102010507070707" pitchFamily="18" charset="2"/>
              <a:buChar char="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定期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派居家護理至獨居老人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住處訪視、服務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藥局系統發展，帶動相關產業發展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>
              <a:buFont typeface="Wingdings 2" panose="05020102010507070707" pitchFamily="18" charset="2"/>
              <a:buChar char="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醫療器材、輔具、保健食品、送餐、社區服務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20</a:t>
            </a:fld>
            <a:endParaRPr lang="zh-TW" altLang="en-US"/>
          </a:p>
        </p:txBody>
      </p:sp>
      <p:pic>
        <p:nvPicPr>
          <p:cNvPr id="9221" name="Picture 5" descr="http://pic.pimg.tw/vigoroso/492267076acf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048" y="4581128"/>
            <a:ext cx="2632100" cy="1763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174"/>
          <a:stretch/>
        </p:blipFill>
        <p:spPr bwMode="auto">
          <a:xfrm>
            <a:off x="4604909" y="4581128"/>
            <a:ext cx="2713484" cy="1815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99584" l="4657" r="9637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20"/>
          <a:stretch/>
        </p:blipFill>
        <p:spPr bwMode="auto">
          <a:xfrm rot="183901">
            <a:off x="6356802" y="798416"/>
            <a:ext cx="1314107" cy="198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83809"/>
            <a:ext cx="8680059" cy="4143379"/>
          </a:xfrm>
          <a:prstGeom prst="rect">
            <a:avLst/>
          </a:prstGeom>
          <a:noFill/>
          <a:ln w="76200">
            <a:solidFill>
              <a:schemeClr val="accent3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778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30876" y="2348880"/>
            <a:ext cx="6637468" cy="1362075"/>
          </a:xfrm>
        </p:spPr>
        <p:txBody>
          <a:bodyPr>
            <a:normAutofit/>
          </a:bodyPr>
          <a:lstStyle/>
          <a:p>
            <a:pPr algn="ctr"/>
            <a:r>
              <a:rPr lang="zh-TW" altLang="en-US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謝謝您的聆聽</a:t>
            </a:r>
            <a:endParaRPr lang="zh-TW" altLang="en-US" sz="4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30877" y="3717032"/>
            <a:ext cx="6637467" cy="1520413"/>
          </a:xfrm>
        </p:spPr>
        <p:txBody>
          <a:bodyPr/>
          <a:lstStyle/>
          <a:p>
            <a:pPr algn="ctr"/>
            <a:r>
              <a:rPr lang="en-US" altLang="zh-TW" sz="3600" b="1" dirty="0" smtClean="0">
                <a:solidFill>
                  <a:schemeClr val="accent6">
                    <a:lumMod val="75000"/>
                  </a:schemeClr>
                </a:solidFill>
                <a:latin typeface="Arial Rounded MT Bold" panose="020F0704030504030204" pitchFamily="34" charset="0"/>
              </a:rPr>
              <a:t>THANK</a:t>
            </a:r>
            <a:r>
              <a:rPr lang="zh-TW" altLang="en-US" sz="3600" b="1" dirty="0" smtClean="0">
                <a:solidFill>
                  <a:schemeClr val="accent6">
                    <a:lumMod val="7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zh-TW" sz="3600" b="1" dirty="0" smtClean="0">
                <a:solidFill>
                  <a:schemeClr val="accent6">
                    <a:lumMod val="75000"/>
                  </a:schemeClr>
                </a:solidFill>
                <a:latin typeface="Arial Rounded MT Bold" panose="020F0704030504030204" pitchFamily="34" charset="0"/>
              </a:rPr>
              <a:t>YOU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07702-BA3D-4C5E-909B-E73432FD2BD5}" type="slidenum">
              <a:rPr lang="zh-TW" altLang="en-US" smtClean="0"/>
              <a:pPr/>
              <a:t>21</a:t>
            </a:fld>
            <a:endParaRPr lang="zh-TW" altLang="en-US"/>
          </a:p>
        </p:txBody>
      </p:sp>
      <p:pic>
        <p:nvPicPr>
          <p:cNvPr id="10242" name="Picture 2" descr="http://www.cnwhtv.cn/uploadfile/2012/0530/201205301119153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9910" r="89940"/>
                    </a14:imgEffect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442" r="16596"/>
          <a:stretch/>
        </p:blipFill>
        <p:spPr bwMode="auto">
          <a:xfrm>
            <a:off x="6667694" y="2204864"/>
            <a:ext cx="1196843" cy="2900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0815">
            <a:off x="1050690" y="3826969"/>
            <a:ext cx="1633166" cy="16092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513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143000"/>
          </a:xfrm>
        </p:spPr>
        <p:txBody>
          <a:bodyPr/>
          <a:lstStyle/>
          <a:p>
            <a:r>
              <a:rPr kumimoji="1"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講師資料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2060848"/>
            <a:ext cx="7200800" cy="410445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kumimoji="1" lang="zh-TW" altLang="en-US" sz="2800" b="1" dirty="0" smtClean="0">
                <a:solidFill>
                  <a:srgbClr val="99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企業輔導訓練與產學合作：</a:t>
            </a:r>
            <a:r>
              <a:rPr kumimoji="1"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統一企業、劍湖山集團、中國石油、台糖、漁業署、農會、嘉義基督教醫院、長青園、再耕園、台茂生技公司、養生銀行、新光三越、日盛銀行、新光人壽、國泰人壽、農委會</a:t>
            </a:r>
            <a:r>
              <a:rPr kumimoji="1"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‧‧‧</a:t>
            </a:r>
            <a:r>
              <a:rPr kumimoji="1"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等等</a:t>
            </a:r>
          </a:p>
          <a:p>
            <a:pPr>
              <a:buFont typeface="Wingdings" panose="05000000000000000000" pitchFamily="2" charset="2"/>
              <a:buChar char="ü"/>
            </a:pPr>
            <a:endParaRPr kumimoji="1" lang="zh-TW" altLang="en-US" sz="2000" b="1" u="sng" dirty="0" smtClean="0">
              <a:solidFill>
                <a:srgbClr val="99003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kumimoji="1" lang="zh-TW" altLang="en-US" sz="2800" b="1" dirty="0" smtClean="0">
                <a:solidFill>
                  <a:srgbClr val="99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專長領域：</a:t>
            </a:r>
            <a:r>
              <a:rPr kumimoji="1"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行銷策略規劃、服務業行銷、                產品策略、創意行銷</a:t>
            </a: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80726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你可能不知道的事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71600" y="2323652"/>
            <a:ext cx="7272808" cy="35089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嘉義縣、雲林縣、澎湖縣為台灣老化最嚴重的城市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2033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年時，台灣將超越日本成為全世界最「</a:t>
            </a:r>
            <a:r>
              <a:rPr lang="zh-TW" altLang="en-US" sz="2800" b="1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老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」的國家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二戰結束於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1945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年，之後出生的嬰兒潮世代至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年剛好滿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歲。根據聯國對老齡人口的定義：滿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歲即符合條件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4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3906248" cy="6555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3180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033184"/>
          </a:xfrm>
        </p:spPr>
        <p:txBody>
          <a:bodyPr/>
          <a:lstStyle/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2" y="2204864"/>
            <a:ext cx="7200916" cy="36277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瑞典、德國、義大利、希臘在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1950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輾就邁入「高齡化社會」，但至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年，都尚未邁入「超高齡社會」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日本在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1970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年邁入「高齡化社會」，在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2005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年（經過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年）邁入「超高齡社會」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98137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922710"/>
            <a:ext cx="8003232" cy="1210146"/>
          </a:xfrm>
        </p:spPr>
        <p:txBody>
          <a:bodyPr>
            <a:no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聯合國對高齡社會定義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的三個指標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45232" y="2204864"/>
            <a:ext cx="7571184" cy="403244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高齡化社會（</a:t>
            </a:r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Aging Society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當一個國家的老年人口比率到達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％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高齡社會（</a:t>
            </a:r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Aged Society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當一個國家的老年人口比率到達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14%</a:t>
            </a:r>
          </a:p>
          <a:p>
            <a:pPr marL="0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超高齡社會（</a:t>
            </a:r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Super Aged Society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當一個國家的老年人口比率到達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21%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643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/>
          <a:lstStyle/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2060848"/>
            <a:ext cx="7488832" cy="403244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台灣在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2011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年人口老化程度居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世界第</a:t>
            </a:r>
            <a:r>
              <a:rPr lang="en-US" altLang="zh-TW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48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名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，但最快在</a:t>
            </a:r>
            <a:r>
              <a:rPr lang="en-US" altLang="zh-TW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22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將超越日本，成全球最「老」的地區，比起原先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提前</a:t>
            </a:r>
            <a:r>
              <a:rPr lang="en-US" altLang="zh-TW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en-US" sz="28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，再加上台灣生育率最低，所以人口老化的程度令人擔憂。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現：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2011+33=2033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原：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2033+7=2040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87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台灣老化問題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32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9034</a:t>
            </a:r>
            <a:r>
              <a:rPr lang="zh-TW" altLang="en-US" sz="3200" dirty="0" smtClean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現象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1990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年以後出生的年輕人，將有三成沒孩子、四成沒孫子。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五十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年後老年人口將成長三倍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02836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340768"/>
            <a:ext cx="8424936" cy="511256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台灣老化速度快的主要因素：</a:t>
            </a:r>
            <a:endParaRPr lang="en-US" altLang="zh-TW" sz="3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zh-TW" altLang="en-US" sz="3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大批戰後嬰兒潮人口老化</a:t>
            </a:r>
            <a:endParaRPr lang="en-US" altLang="zh-TW" sz="3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zh-TW" altLang="en-US" sz="3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生育率下降</a:t>
            </a:r>
            <a:endParaRPr lang="en-US" altLang="zh-TW" sz="3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en-US" altLang="zh-TW" sz="3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老年</a:t>
            </a:r>
            <a:r>
              <a:rPr lang="zh-TW" altLang="en-US" sz="3500" dirty="0">
                <a:latin typeface="標楷體" panose="03000509000000000000" pitchFamily="65" charset="-120"/>
                <a:ea typeface="標楷體" panose="03000509000000000000" pitchFamily="65" charset="-120"/>
              </a:rPr>
              <a:t>人口健康</a:t>
            </a:r>
            <a:r>
              <a:rPr lang="en-US" altLang="zh-TW" sz="3500" dirty="0">
                <a:latin typeface="標楷體" panose="03000509000000000000" pitchFamily="65" charset="-120"/>
                <a:ea typeface="標楷體" panose="03000509000000000000" pitchFamily="65" charset="-120"/>
              </a:rPr>
              <a:t>VS</a:t>
            </a:r>
            <a:r>
              <a:rPr lang="zh-TW" altLang="en-US" sz="3500" dirty="0">
                <a:latin typeface="標楷體" panose="03000509000000000000" pitchFamily="65" charset="-120"/>
                <a:ea typeface="標楷體" panose="03000509000000000000" pitchFamily="65" charset="-120"/>
              </a:rPr>
              <a:t>台灣經濟：</a:t>
            </a:r>
            <a:endParaRPr lang="en-US" altLang="zh-TW" sz="3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民國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99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年：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65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歲以上老人佔健保對象的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10.69</a:t>
            </a:r>
            <a:r>
              <a:rPr lang="en-US" altLang="zh-TW" sz="3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%</a:t>
            </a:r>
          </a:p>
          <a:p>
            <a:pPr marL="914400" lvl="1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en-US" sz="3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平均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每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100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元門診住宿醫療費用，就有</a:t>
            </a:r>
            <a:r>
              <a:rPr lang="en-US" altLang="zh-TW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34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元用於老人</a:t>
            </a:r>
            <a:r>
              <a:rPr lang="zh-TW" altLang="en-US" sz="3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14400" lvl="1" indent="-514350">
              <a:spcBef>
                <a:spcPts val="0"/>
              </a:spcBef>
              <a:buFont typeface="+mj-lt"/>
              <a:buAutoNum type="arabicPeriod"/>
              <a:defRPr/>
            </a:pPr>
            <a:endParaRPr lang="en-US" altLang="zh-TW" sz="3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預估民國</a:t>
            </a:r>
            <a:r>
              <a:rPr lang="en-US" altLang="zh-TW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106</a:t>
            </a: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年，台灣邁入高齡社會</a:t>
            </a:r>
            <a:endParaRPr lang="en-US" altLang="zh-TW" sz="3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預估民國</a:t>
            </a:r>
            <a:r>
              <a:rPr lang="en-US" altLang="zh-TW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114</a:t>
            </a:r>
            <a:r>
              <a:rPr lang="zh-TW" altLang="en-US" sz="3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年，台灣邁入超高齡社會</a:t>
            </a:r>
            <a:endParaRPr lang="en-US" altLang="zh-TW" sz="3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7507702-BA3D-4C5E-909B-E73432FD2BD5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827584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TW" altLang="en-US" dirty="0"/>
          </a:p>
        </p:txBody>
      </p:sp>
      <p:grpSp>
        <p:nvGrpSpPr>
          <p:cNvPr id="8" name="群組 7"/>
          <p:cNvGrpSpPr/>
          <p:nvPr/>
        </p:nvGrpSpPr>
        <p:grpSpPr>
          <a:xfrm>
            <a:off x="827583" y="2879065"/>
            <a:ext cx="7848873" cy="2062103"/>
            <a:chOff x="683568" y="2561709"/>
            <a:chExt cx="7848873" cy="2062103"/>
          </a:xfrm>
        </p:grpSpPr>
        <p:sp>
          <p:nvSpPr>
            <p:cNvPr id="6" name="文字方塊 5"/>
            <p:cNvSpPr txBox="1"/>
            <p:nvPr/>
          </p:nvSpPr>
          <p:spPr>
            <a:xfrm>
              <a:off x="683568" y="2561709"/>
              <a:ext cx="7848873" cy="2062103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TW" altLang="en-US" sz="3200" b="1" dirty="0" smtClean="0">
                  <a:latin typeface="+mn-ea"/>
                </a:rPr>
                <a:t>法國       ：</a:t>
              </a:r>
              <a:r>
                <a:rPr lang="en-US" altLang="zh-TW" sz="3200" b="1" dirty="0">
                  <a:latin typeface="+mn-ea"/>
                </a:rPr>
                <a:t>115</a:t>
              </a:r>
              <a:r>
                <a:rPr lang="zh-TW" altLang="en-US" sz="3200" b="1" dirty="0">
                  <a:latin typeface="+mn-ea"/>
                </a:rPr>
                <a:t>年慢慢老化</a:t>
              </a:r>
              <a:endParaRPr lang="en-US" altLang="zh-TW" sz="3200" b="1" dirty="0">
                <a:latin typeface="+mn-ea"/>
              </a:endParaRPr>
            </a:p>
            <a:p>
              <a:pPr>
                <a:defRPr/>
              </a:pPr>
              <a:r>
                <a:rPr lang="zh-TW" altLang="en-US" sz="3200" b="1" dirty="0" smtClean="0">
                  <a:latin typeface="+mn-ea"/>
                </a:rPr>
                <a:t>瑞典       ：</a:t>
              </a:r>
              <a:r>
                <a:rPr lang="en-US" altLang="zh-TW" sz="3200" b="1" dirty="0">
                  <a:latin typeface="+mn-ea"/>
                </a:rPr>
                <a:t>85</a:t>
              </a:r>
              <a:r>
                <a:rPr lang="zh-TW" altLang="en-US" sz="3200" b="1" dirty="0">
                  <a:latin typeface="+mn-ea"/>
                </a:rPr>
                <a:t>年</a:t>
              </a:r>
              <a:endParaRPr lang="en-US" altLang="zh-TW" sz="3200" b="1" dirty="0">
                <a:latin typeface="+mn-ea"/>
              </a:endParaRPr>
            </a:p>
            <a:p>
              <a:pPr>
                <a:defRPr/>
              </a:pPr>
              <a:r>
                <a:rPr lang="zh-TW" altLang="en-US" sz="3200" b="1" dirty="0" smtClean="0">
                  <a:latin typeface="+mn-ea"/>
                </a:rPr>
                <a:t>美國       ：</a:t>
              </a:r>
              <a:r>
                <a:rPr lang="en-US" altLang="zh-TW" sz="3200" b="1" dirty="0">
                  <a:latin typeface="+mn-ea"/>
                </a:rPr>
                <a:t>73</a:t>
              </a:r>
              <a:r>
                <a:rPr lang="zh-TW" altLang="en-US" sz="3200" b="1" dirty="0">
                  <a:latin typeface="+mn-ea"/>
                </a:rPr>
                <a:t>年</a:t>
              </a:r>
              <a:endParaRPr lang="en-US" altLang="zh-TW" sz="3200" b="1" dirty="0">
                <a:latin typeface="+mn-ea"/>
              </a:endParaRPr>
            </a:p>
            <a:p>
              <a:pPr>
                <a:defRPr/>
              </a:pPr>
              <a:r>
                <a:rPr lang="zh-TW" altLang="en-US" sz="3200" b="1" dirty="0" smtClean="0">
                  <a:latin typeface="+mn-ea"/>
                </a:rPr>
                <a:t>台灣       ：</a:t>
              </a:r>
              <a:r>
                <a:rPr lang="zh-TW" altLang="en-US" sz="3200" b="1" dirty="0">
                  <a:latin typeface="+mn-ea"/>
                </a:rPr>
                <a:t>「</a:t>
              </a:r>
              <a:r>
                <a:rPr lang="en-US" altLang="zh-TW" sz="3200" b="1" dirty="0">
                  <a:latin typeface="+mn-ea"/>
                </a:rPr>
                <a:t>24</a:t>
              </a:r>
              <a:r>
                <a:rPr lang="zh-TW" altLang="en-US" sz="3200" b="1" dirty="0">
                  <a:latin typeface="+mn-ea"/>
                </a:rPr>
                <a:t>年</a:t>
              </a:r>
              <a:r>
                <a:rPr lang="zh-TW" altLang="en-US" sz="3200" b="1" dirty="0" smtClean="0">
                  <a:latin typeface="+mn-ea"/>
                </a:rPr>
                <a:t>」（</a:t>
              </a:r>
              <a:r>
                <a:rPr lang="en-US" altLang="zh-TW" sz="3200" b="1" dirty="0">
                  <a:latin typeface="+mn-ea"/>
                </a:rPr>
                <a:t>1993</a:t>
              </a:r>
              <a:r>
                <a:rPr lang="zh-TW" altLang="en-US" sz="3200" b="1" dirty="0">
                  <a:latin typeface="+mn-ea"/>
                </a:rPr>
                <a:t>年→</a:t>
              </a:r>
              <a:r>
                <a:rPr lang="en-US" altLang="zh-TW" sz="3200" b="1" dirty="0">
                  <a:latin typeface="+mn-ea"/>
                </a:rPr>
                <a:t>2017</a:t>
              </a:r>
              <a:r>
                <a:rPr lang="zh-TW" altLang="en-US" sz="3200" b="1" dirty="0">
                  <a:latin typeface="+mn-ea"/>
                </a:rPr>
                <a:t>年</a:t>
              </a:r>
              <a:r>
                <a:rPr lang="zh-TW" altLang="en-US" sz="3200" b="1" dirty="0" smtClean="0">
                  <a:latin typeface="+mn-ea"/>
                </a:rPr>
                <a:t>）</a:t>
              </a:r>
              <a:endParaRPr lang="zh-TW" altLang="en-US" sz="3200" b="1" dirty="0">
                <a:latin typeface="+mn-ea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677" y="2636912"/>
              <a:ext cx="648072" cy="43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677" y="3140968"/>
              <a:ext cx="648072" cy="405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677" y="3654316"/>
              <a:ext cx="648072" cy="34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677" y="4077072"/>
              <a:ext cx="648072" cy="41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9778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奧斯丁">
  <a:themeElements>
    <a:clrScheme name="沉穩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奧斯丁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3840</TotalTime>
  <Words>1881</Words>
  <Application>Microsoft Office PowerPoint</Application>
  <PresentationFormat>如螢幕大小 (4:3)</PresentationFormat>
  <Paragraphs>218</Paragraphs>
  <Slides>21</Slides>
  <Notes>14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22" baseType="lpstr">
      <vt:lpstr>奧斯丁</vt:lpstr>
      <vt:lpstr>與老共舞，您準備好了嗎?</vt:lpstr>
      <vt:lpstr>講員介紹</vt:lpstr>
      <vt:lpstr>講師資料</vt:lpstr>
      <vt:lpstr>你可能不知道的事</vt:lpstr>
      <vt:lpstr>投影片 5</vt:lpstr>
      <vt:lpstr>聯合國對高齡社會定義 的三個指標</vt:lpstr>
      <vt:lpstr>投影片 7</vt:lpstr>
      <vt:lpstr>台灣老化問題</vt:lpstr>
      <vt:lpstr>投影片 9</vt:lpstr>
      <vt:lpstr>在地老化</vt:lpstr>
      <vt:lpstr>跨時代的銀髮族產業革命</vt:lpstr>
      <vt:lpstr>醫療照護產業的創新思維</vt:lpstr>
      <vt:lpstr>龐大的老年人口成長趨勢帶動全球醫療照護產業成長</vt:lpstr>
      <vt:lpstr>投影片 14</vt:lpstr>
      <vt:lpstr>居家醫療照護服務</vt:lpstr>
      <vt:lpstr>社區藥局：居民的健康諮詢顧問</vt:lpstr>
      <vt:lpstr>居家醫療照護商機</vt:lpstr>
      <vt:lpstr>居家醫療照護商機</vt:lpstr>
      <vt:lpstr>居家醫療照護商機</vt:lpstr>
      <vt:lpstr>由社區出發的大同世界</vt:lpstr>
      <vt:lpstr>謝謝您的聆聽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淑櫻</dc:creator>
  <cp:lastModifiedBy>user</cp:lastModifiedBy>
  <cp:revision>68</cp:revision>
  <dcterms:created xsi:type="dcterms:W3CDTF">2014-05-05T12:55:48Z</dcterms:created>
  <dcterms:modified xsi:type="dcterms:W3CDTF">2014-05-09T10:05:49Z</dcterms:modified>
</cp:coreProperties>
</file>